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62" r:id="rId2"/>
    <p:sldId id="260" r:id="rId3"/>
    <p:sldId id="265" r:id="rId4"/>
    <p:sldId id="875" r:id="rId5"/>
    <p:sldId id="968" r:id="rId6"/>
    <p:sldId id="869" r:id="rId7"/>
    <p:sldId id="1014" r:id="rId8"/>
    <p:sldId id="1013" r:id="rId9"/>
    <p:sldId id="969" r:id="rId10"/>
    <p:sldId id="877" r:id="rId11"/>
    <p:sldId id="1015" r:id="rId12"/>
    <p:sldId id="1016" r:id="rId13"/>
    <p:sldId id="1017" r:id="rId14"/>
    <p:sldId id="280" r:id="rId15"/>
    <p:sldId id="972" r:id="rId16"/>
    <p:sldId id="1018" r:id="rId17"/>
    <p:sldId id="1019" r:id="rId18"/>
    <p:sldId id="955" r:id="rId19"/>
    <p:sldId id="1020" r:id="rId20"/>
    <p:sldId id="906" r:id="rId21"/>
    <p:sldId id="973" r:id="rId22"/>
    <p:sldId id="824" r:id="rId23"/>
    <p:sldId id="1021" r:id="rId24"/>
    <p:sldId id="1022" r:id="rId25"/>
    <p:sldId id="1023" r:id="rId26"/>
    <p:sldId id="1024" r:id="rId27"/>
    <p:sldId id="1025" r:id="rId28"/>
    <p:sldId id="974" r:id="rId29"/>
    <p:sldId id="1026" r:id="rId30"/>
    <p:sldId id="1027" r:id="rId31"/>
    <p:sldId id="1028" r:id="rId32"/>
    <p:sldId id="1029" r:id="rId33"/>
    <p:sldId id="958" r:id="rId34"/>
    <p:sldId id="1030" r:id="rId35"/>
    <p:sldId id="1031" r:id="rId36"/>
    <p:sldId id="919" r:id="rId37"/>
    <p:sldId id="960" r:id="rId38"/>
    <p:sldId id="975" r:id="rId39"/>
    <p:sldId id="933" r:id="rId40"/>
    <p:sldId id="1032" r:id="rId41"/>
    <p:sldId id="961" r:id="rId42"/>
    <p:sldId id="1033" r:id="rId43"/>
    <p:sldId id="935" r:id="rId44"/>
    <p:sldId id="1034" r:id="rId45"/>
    <p:sldId id="980" r:id="rId46"/>
    <p:sldId id="962" r:id="rId47"/>
    <p:sldId id="983" r:id="rId48"/>
    <p:sldId id="1035" r:id="rId49"/>
    <p:sldId id="984" r:id="rId50"/>
    <p:sldId id="985" r:id="rId51"/>
    <p:sldId id="986" r:id="rId52"/>
    <p:sldId id="991" r:id="rId53"/>
    <p:sldId id="1000" r:id="rId54"/>
    <p:sldId id="1001" r:id="rId55"/>
    <p:sldId id="1002" r:id="rId56"/>
    <p:sldId id="999" r:id="rId57"/>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a:t>
            </a:fld>
            <a:endParaRPr lang="zh-CN" altLang="en-US"/>
          </a:p>
        </p:txBody>
      </p:sp>
    </p:spTree>
    <p:extLst>
      <p:ext uri="{BB962C8B-B14F-4D97-AF65-F5344CB8AC3E}">
        <p14:creationId xmlns:p14="http://schemas.microsoft.com/office/powerpoint/2010/main" xmlns="" val="4048693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2213831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a:t>
            </a:fld>
            <a:endParaRPr lang="zh-CN" altLang="en-US"/>
          </a:p>
        </p:txBody>
      </p:sp>
    </p:spTree>
    <p:extLst>
      <p:ext uri="{BB962C8B-B14F-4D97-AF65-F5344CB8AC3E}">
        <p14:creationId xmlns:p14="http://schemas.microsoft.com/office/powerpoint/2010/main" xmlns="" val="182388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a:t>
            </a:fld>
            <a:endParaRPr lang="zh-CN" altLang="en-US"/>
          </a:p>
        </p:txBody>
      </p:sp>
    </p:spTree>
    <p:extLst>
      <p:ext uri="{BB962C8B-B14F-4D97-AF65-F5344CB8AC3E}">
        <p14:creationId xmlns:p14="http://schemas.microsoft.com/office/powerpoint/2010/main" xmlns="" val="2656442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a:t>
            </a:fld>
            <a:endParaRPr lang="zh-CN" altLang="en-US"/>
          </a:p>
        </p:txBody>
      </p:sp>
    </p:spTree>
    <p:extLst>
      <p:ext uri="{BB962C8B-B14F-4D97-AF65-F5344CB8AC3E}">
        <p14:creationId xmlns:p14="http://schemas.microsoft.com/office/powerpoint/2010/main" xmlns="" val="3848781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extLst>
      <p:ext uri="{BB962C8B-B14F-4D97-AF65-F5344CB8AC3E}">
        <p14:creationId xmlns:p14="http://schemas.microsoft.com/office/powerpoint/2010/main" xmlns="" val="2701718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升格：老王的爱岗敬业，成就了他从职高生到焊接大师的“大国工匠”之路。这让我想起了工匠先师鲁班，他模仿草叶制成了伐木的锯，用竹木削成飞鸢。他一生敬重自己的职业：建造“宫室台榭”；制作出攻城用的“云梯”、舟战用的“钩强”；创制了“机关备具”的木马车；发明了曲尺、墨斗、刨子、凿子等各种木工工具，以及磨、伞、锁等。鲁班为自己的事业奉献了他毕生的心血，而正是他的敬业，使他乐业，使他钻研，使他造就了许多不朽的传奇，流芳千古。</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我来赋分：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54</a:t>
            </a:r>
          </a:p>
        </p:txBody>
      </p:sp>
      <p:grpSp>
        <p:nvGrpSpPr>
          <p:cNvPr id="9" name="组合 8"/>
          <p:cNvGrpSpPr/>
          <p:nvPr/>
        </p:nvGrpSpPr>
        <p:grpSpPr>
          <a:xfrm>
            <a:off x="1594572" y="1692598"/>
            <a:ext cx="20228628" cy="895733"/>
            <a:chOff x="1594572" y="1803366"/>
            <a:chExt cx="20228628" cy="895733"/>
          </a:xfrm>
        </p:grpSpPr>
        <p:grpSp>
          <p:nvGrpSpPr>
            <p:cNvPr id="10" name="组合 9"/>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1856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文体就是文章的体裁，它是由文章的表达方式和内容来决定的。近年来新课标全国卷提出“明确文体”的要求，如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主要有两方面含义：一是文章要符合试题规定的文体的要求，二是文章要符合考生自己选择的文体的要求。如果题中没有限定文体，考生可以自由选择文体来写，但是考生一旦选定了哪种文体，就要根据该文体的特点来写，如选择了记叙文就要以记叙为主，选择了议论文就要以议论说理为主，不要天马行空，写成“四不像”文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就文体而言，不论是让考生自由选择文体还是限制文体，其实都体现了对考生整体架构文章、布局谋篇能力的考查。“自选文体”不是没有文体，而是自己选择一种文体。有许多考生看到“自选文体”，就随心所欲，任意而作，殊不知这样反而步入了文体选择的误区，结果不是写成“大杂烩”与“四不像”，就是模仿另类，盲目跟进，盲目创新，最终因文体不明而失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145683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通过</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以上分析可以推测，在高考中，作文题将会加大对文体的规范力度，或直接规定文体，或间接规定文体。</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一、记叙文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记叙文也称 “叙述文”，是一种通过真实地记人、叙事、写景、状物来反映社会生活，表达作者思想情感的文体。记叙文的特点主要表现为：具有时间、地点、人物、起因、经过、结果六要素，讲究真实性；以记叙、描写为主要表达方式，同时兼有抒情、议论和说明，其中记叙手法具体包括顺叙、倒叙、插叙、补叙等；结构上主要以时空为序，也兼有逻辑式、情感式。写作记叙文的具体要求如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把握要素，巧作安排</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必须掌握六个要素，即时间、地点、人物、起因、经过、结果。考生在写作时就要注意把这些要素交代清楚</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14900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选材典型，角度独特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记叙文时，所选材料要十分典型，角度独特，不能平淡无奇。考生要将自己生活中鲜活的、独特的、有积极意义的材料运用到作文中来。比如，有两则材料，讲的都是父亲给读高中的女儿送学费：一则材料是父亲开车行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千米送钱给女儿；一则材料是父亲摸黑挑着一担大米走了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千米山路，到集市卖掉大米后给女儿送钱。这两则材料，哪个更能感动人，不言而喻。</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确定线索，理清顺序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记叙文在结构安排上往往要有一定的线索和顺序，不能像记流水账。考生在写作时，可以以时间顺序、空间地点的变换、情感变化等为线索</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741549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明确表达，掌握技法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和描写的结合，是记叙文写作的基本要求。记叙是通过一般的叙说和交代，把人物或事件及其相互关系、变化介绍给读者，使读者对事物的发展和全貌有一个清晰的了解；描写是在记叙的基础上，用生动形象的语言，将人物、事件、景物存在与变化的具体状态进行精细的描绘，造成一种如见其人、如闻其声、如临其境的感觉，使读者受到艺术感染，给读者留下难以忘怀的印象。记叙文如果缺少描写，就会平淡苍白，形象不鲜明，情节不感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要恰当，要为中心服务。所谓恰当，即突出特征，符合身份，写出变化。写作记叙文时，在记叙和描写的基础上，适当穿插抒情和议论，不仅能增强文章的感染力和表现力，而且能突出文章的中心。但切不可过多地议论、抒情，以免冲淡了记叙文的文体特征，从而使文章成为半记叙、半议论、半抒情的</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“四不像”。</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endParaRPr lang="en-US" altLang="zh-CN" sz="4000" kern="100" dirty="0" smtClean="0">
              <a:solidFill>
                <a:srgbClr val="EF8340"/>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得更远</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夏日的阳光耀眼却又灼人皮肤，我坐在一旁的凉席上，看着坐在一旁玩耍的弟弟，心中很不是滋味：别人家的小孩在像弟弟那么大时早就会走了，可他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我越想心中越觉得苦闷，不停地用扇子扇风，耳畔的发丝轻轻扬起，右脚不停地抖动，没一会儿，我把扇子一扔，抬腿向弟弟走去。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宝宝，来，走起。”我扶起弟弟，心里只想着让他尽快学会走路，室内的空气很沉闷，压得我有些透不过气。我一松手，弟弟摇摇晃晃地开始走路，刚一开始，弟弟右脚向前迈去，又吃力地将左脚向前迈进，那表情好像担着百斤重的重担，如此劳累</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745880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看着弟弟走路的模样，我不由得想起了“一步三摇”。一个不注意，弟弟左腿忽然向左侧弯去，侧着身子倒在了地上。我有些恼怒，怎么这么笨！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弟弟兴许是摔着了，大哭起来，我心中的火更甚，正准备发火，妈妈走了过去，一把扶起弟弟，用责备的语气对我说：“不是让你看好弟弟吗？”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叹了口气，说：“他学不好走路怪谁，谁叫他那么笨！”母亲一边安慰弟弟一边颇有深意地看了我一眼，说：“我可不记得你一生下来便会走路，当初你还不是一样，经常摔倒。”她又对着弟弟说：“乖，不哭，来，走路给妈妈看。有没有走得更远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我的心中一怔，走得更远吗？外面刮起了轻风，室内沉闷的空气被驱赶了些。</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好一会儿，弟弟在母亲的指导下，迈步向前走，仍是如此摇晃，这不是没有多大差别吗？我如此想着，挑了挑眉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164539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让我惊讶的是，母亲口中不停地念着：“一步，两步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十一步。”话音刚落，弟弟重心不稳，倒在了地上。妈妈扶起弟弟，笑着说：“太棒了！比上次多走了两步！宝宝最厉害了。”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我愣愣地望着，笑了。轻轻地说：“真棒呢！”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我大步向前走去，蹲下，笑着说！“真棒呢！”弟弟望着我，扑了过来，灿烂地笑着。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是啊，没有一步登天的事！即使起点再低，若每天都能走得更远，都能有些许进步，又何尝不是好事？我心中如此想着。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夏日蝉鸣，似也在说着：是的，是的。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7388223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是一篇较好的记叙文，文章通过写“我”和“妈妈”对“弟弟”学走路的不同教育方式及取得的不同结果，表现了具有爱心的鼓励教育能让人“走得更远”的主题，紧扣漫画内容，切合题意。文章运用了动作、语言、神态、心理描写等手法，细节表现生动。环境描写较好地渲染了氛围，烘托了人物心理。此外，文章对比娴熟。“我”和“妈妈”教育态度与方式的对比，“弟弟”和“别人家的小孩”起点状态的对比，在“妈妈”的影响下“我”前后态度和方式的对比，等。在对比中凸显主题，构思巧妙。</a:t>
            </a:r>
          </a:p>
        </p:txBody>
      </p:sp>
    </p:spTree>
    <p:extLst>
      <p:ext uri="{BB962C8B-B14F-4D97-AF65-F5344CB8AC3E}">
        <p14:creationId xmlns:p14="http://schemas.microsoft.com/office/powerpoint/2010/main" xmlns="" val="30872358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 </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唐僧师徒去西天取经。一天，唐僧整理孙悟空的衣物，发现他的内裤上有个洞，于是耐心地缝补起来；第二天，唐僧发现悟空内裤上又有个洞，于是又补了起来；第三天依旧有个洞，正当唐僧飞针走线缝补之时，猴哥跳过来，一把拿开内裤，说：“师父，您把这洞缝上，打算把我的尾巴搁哪儿？”这时，唐僧才恍然大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对于上述现象，你怎么看？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要求：综合材料内容及含意，选好角度，确定立意，明确文体，自拟标题；不要套作，不得抄袭。</a:t>
            </a:r>
          </a:p>
        </p:txBody>
      </p:sp>
    </p:spTree>
    <p:extLst>
      <p:ext uri="{BB962C8B-B14F-4D97-AF65-F5344CB8AC3E}">
        <p14:creationId xmlns:p14="http://schemas.microsoft.com/office/powerpoint/2010/main" xmlns="" val="10466626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016338"/>
            <a:ext cx="19645450" cy="8645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21871" y="298874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是故事新编，颇有笑话的意味，但却有深刻的内涵。看到徒弟的内裤上有个洞，便不声不响地为徒弟补起来，第一天如此，第二天如此，第三天依然如此。唐僧的爱心可嘉。但是，他的这一举动，却是毫无价值的。因为孙悟空是猴子，它有一条尾巴，内裤上的洞是“搁”尾巴所需，正如孙悟空所言：“您把这洞缝上，打算把我的尾巴搁哪儿？”这无疑是好心却做了蠢事。联系生活实际，这样的蠢事并不少见，比如，一些父母对子女过于溺爱，有求必应，让子女养成不良习气，好心办坏事，让“爱”变成了 “害”。再比如，一些地方政府，为了加快建设速度，违背客观规律，影响经济正常发展。具体立意可有：①谨防好心办坏事；②沟通其实很重要；③一厢情愿往往事与愿违；④要按客观规律办事；等等。</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273747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15896"/>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导师带着几十位学生到野外考察，看到一名学生正要穿过一片沼泽地，他大声对学生喊：“小心，不要走错路，踩到沼泽会沉下去的！”那名学生回头大喊：“老师更应该小心啊！我走错路，沉下去的只是我一人，如果老师走错了，沉下去的还有追随你的一大群学生。”导师沉默了，体悟到关心之外还有深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要求选好角度，确定立意，明确文体，自拟标题；不要脱离材料内容及含意的范围作文，不要套作，不得抄袭。</a:t>
            </a:r>
          </a:p>
        </p:txBody>
      </p:sp>
    </p:spTree>
    <p:extLst>
      <p:ext uri="{BB962C8B-B14F-4D97-AF65-F5344CB8AC3E}">
        <p14:creationId xmlns:p14="http://schemas.microsoft.com/office/powerpoint/2010/main" xmlns="" val="22903468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65744" y="3132758"/>
            <a:ext cx="19645450" cy="84901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65744" y="318172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这是一道充满哲理的材料作文题。考生可以从以下方面立意：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学生和导师的对话，有着深刻的意蕴。整体来看，学生和导师互相提醒，从中可以得出“互相关心”的立意。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我走错路，沉下去的只是我一人，如果老师走错了，沉下去的还有追随你的一大群学生”是整个材料的关键句。从这个句子可知，导师作为引导者，责任很大，由此可以得出“引导者的作用”这一立意。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导师提醒学生不要走错路，学生则提醒导师不可带错路，从中可以得出“提醒别人的同时，不要忘记提醒自己”这一立意。</a:t>
            </a: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二、议论文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议论文，就是议论说理的文章。它以议论为主要表达方式，运用判断推理的方法，通过摆事实、讲道理，来论证观点或阐明主张。议论文的三要素是论点、论据、论证。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中心论点和分论点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中心论点是作者对所论述的问题的见解和主张，是议论文的灵魂与主帅。一篇文章往往只有一个中心论点，但可以有多个分论点。论点应该鲜明、正确、有概括性，绝不可模棱两可，让人捉摸不定。</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一篇文章是否是议论文，首先要看其有无中心论点。中心论点一定要鲜明突出，对某个人或某件事的看法是什么，赞成什么，反对什么，都应明确地表达出来，不能含糊不清，也不能罗列各种看法和见解而不表明自己的态度。常见的中心论点的表达形式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401812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9694962"/>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修辞式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如材料的中心是“节俭”，中心论点可以这样确立：节俭是秋天的蒲公英追求的一丝清风。</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复句式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如材料的中心是“守住心灵的净土”， 中心论点可以这样确立：只有守住心灵的一方净土，才能取得骄人的成绩。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只有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篇议论文，除中心论点外，还要有对中心论点起证明、补充和发挥作用的分论点。分论点是由中心论点统率并为中心论点服务的。中心论点是文章的基本观点；分论点则是为了有力地阐述中心论点而设置的，它是支持和论证中心论点的论据，所以称之为分论点。中心论点就好比文章的纲，分论点为目，它们是纲与目的关系，两者紧密结合，协调得当，就能使文章言之成理、纲举目张。“纲”具有概括性，才能根据它扩大引申而分化出具体的分论点。常见的分论点的确立形式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055666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并列分解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并列分解就是从不同的侧面横向展开来分解中心论点。如对命题作文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以这样分解：①自嘲是机敏的退让；②自嘲是面对缺点的勇气；③自嘲是生存的智慧。再如中心论点是“贫困也是一笔财富”，那么分论点可以这样设计：①贫困可催有志者奋发图强，改变命运；②贫困可以培养人的意志和毅力；③贫困能提升人的能力，人的许多能力是在困境中锻炼出来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递进分解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在论证过程中，由浅入深，层层深入，步步推进，这就是递进式分解。议论文一般是按“是什么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为什么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怎么办”的步骤来写，这其实就是一种递进关系，环环相扣，逐步解决议论文的三个问题。这既可以集中笔力写清楚任一方面，也可以把三个方面写得全面详细</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29276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9408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人生的加减法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为例，可以这样分解：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是什么：面对人生的加减，要加一点自然的清逸野气，减一点人工合成的矫揉造作。②为什么：因为在物欲横流的社会中需要抵制诱惑，坚守真实的自我，拒绝庸俗，追慕崇高。③怎么办：既要有出世的隐逸，又要有入世的积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又如以“要做老实人”为话题，在进行分论点论述时，先说“做一个老实人，对自己是一种莫大的享受”，再说“做一个老实人，对别人是一种莫大的尊重”，最后说“做一个老实人，是对整个社会的莫大贡献”。这篇文章就分别从对己、对人、对整个社会三个角度加以论述，而这三个方面是层层深入的，不是单纯的并列关系</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290827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正反分解</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反分解是将发生在同一时期或同一区域的两种性质截然相反或有差异的事物进行比较，也叫“横向比较”。通过这样的对比，对正确的或者好的事物予以肯定，对错误的或者差的事物予以否定。如在论证“不能忽视微小力量”这个论点时，可先从正面举例“滴水可以穿石”“涓涓细流汇成江河湖海”，然后再从反面论证“一颗螺丝有故障，可使飞机爆炸，从而造成重大伤亡”“千里之堤，溃于蚁穴”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在分解分论点时，需要注意以下几点：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扣得住。分论点不宜过多，三四个即可，分论点的表述要尽量紧扣中心论点的关键字眼，以保证每一段都扣题。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分得开。分论点应按照统一分类标准划分，它们之间在内容上不能重复或交叉</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131273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93866"/>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排得顺。分论点之间有时是并列关系，有时是递进关系，其排列应符合一定的逻辑顺序，不可随意放置。如：人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集体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国家。分论点之间的句子结构要尽量一致，使中间几段构成排比，是一个更好的选择。</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语言靓。分论点既要形式整齐，又要有变化，最好有文采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采用排比、比喻、化用名句等手法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，语言要精练，一般控制在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字以内。如中心论点是“摒弃浮华，求真务实，成就梦想”，我们可以这样分解：摒弃浮华，求真务实，成就艺术家的梦想；摒弃浮华，求真务实，成就文学家的梦想；摒弃浮华，求真务实，成就政治家的梦想。</a:t>
            </a:r>
          </a:p>
        </p:txBody>
      </p:sp>
    </p:spTree>
    <p:extLst>
      <p:ext uri="{BB962C8B-B14F-4D97-AF65-F5344CB8AC3E}">
        <p14:creationId xmlns:p14="http://schemas.microsoft.com/office/powerpoint/2010/main" xmlns="" val="3527007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a:t>
            </a: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  </a:t>
            </a:r>
          </a:p>
          <a:p>
            <a:pPr algn="ctr">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以分数论成败</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一考生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漫画以形象直观的方式，向人们昭示了中国家庭教育的现状：家长、学校急功近利，心态浮躁，将分数作为评价孩子优劣的唯一尺度。分数，成为牢牢地套在学生头上的紧箍咒。</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其实</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，这种教育方式不仅简单粗暴，而且危害极大。它违背了教育的规律，影响了孩子的健康成长，造成孩子人文素养的缺失，责任意识的淡薄，给中华民族的未来带来严重后果。</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只</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以分数论成败式的教育方法急需改弦易辙，回归正途。</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以分数论成败，用智慧浇灌个性花朵</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21046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237961"/>
            <a:chOff x="12815919" y="5875332"/>
            <a:chExt cx="10520578" cy="223796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专题二十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20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323439"/>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文体</a:t>
              </a:r>
              <a:r>
                <a:rPr lang="zh-CN" altLang="en-US" sz="8000" b="1" dirty="0">
                  <a:solidFill>
                    <a:srgbClr val="404040"/>
                  </a:solidFill>
                  <a:latin typeface="微软雅黑" pitchFamily="34" charset="-122"/>
                  <a:ea typeface="微软雅黑" pitchFamily="34" charset="-122"/>
                </a:rPr>
                <a:t>鲜明写佳篇</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考场病文升格</a:t>
            </a:r>
            <a:r>
              <a:rPr lang="zh-CN" altLang="en-US" sz="3900" dirty="0" smtClean="0">
                <a:latin typeface="微软雅黑" pitchFamily="34" charset="-122"/>
                <a:ea typeface="微软雅黑" pitchFamily="34" charset="-122"/>
              </a:rPr>
              <a:t>│</a:t>
            </a:r>
            <a:r>
              <a:rPr lang="zh-CN" altLang="en-US" sz="3900" dirty="0" smtClean="0">
                <a:latin typeface="微软雅黑" pitchFamily="34" charset="-122"/>
                <a:ea typeface="微软雅黑" pitchFamily="34" charset="-122"/>
                <a:hlinkClick r:id="rId4" action="ppaction://hlinksldjump"/>
              </a:rPr>
              <a:t>技法训练巩固</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93866"/>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每个人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都有独特的个性，张扬个性才能演绎出精彩的人生。是菊花，就让其展现傲霜的骄姿；是青草，就让其吐露珍贵的青绿；是星星，就让其闪烁晶莹的亮光。不要把每个孩子都赶上应试教育的独木桥。坚硬的竹子制成笛子，能吹出悠扬的乐曲；有柔韧性的竹子却适合编成席子，清凉怡人。教育孩子也应如此，中国近代“最强老爸”梁启超，九个子女各有所成，享有“一门三院士，满庭皆才俊”的美誉。然而，他的教育之道却始于对孩子兴趣、爱好的发现与培养。</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以分数论成败，用理性培育飞翔的翅膀</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604296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9694962"/>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如果</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没有崇高的理想做翅膀，分数再高，也难以挣脱自私自利的牵绊，更不能飞上济苍生、利天下的蓝天。有鉴于此，家长们必须学会理性看待孩子的分数，从长计议，在孩子的心灵深处播撒崇高理想的种子，培育高飞蓝天的翅膀。诸葛亮教育儿子“非淡泊无以明志，非宁静无以致远”，将“明志”“致远”放在重要位置；梁启超告诫自己的子女“有理想，有热情的人，令人敬畏”，强调人生理想的重要性。他们重视精心培育孩子飞翔的翅膀。</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莫</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以分数论成败，用责任培养担当情怀。</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下兴亡，匹夫有责。”扛起社会责任，是每个孩子应尽的义务。家长作为孩子的第一任老师，必须用责任意识培养孩子的担当情怀，用责任意识锻造孩子坚强的双肩。岳飞的母亲，在儿子的背上刺下“精忠报国”的誓言，培养孩子抗金报国、收复失地的情怀；梁启超告诫梁思礼“人必真有爱国心，然后方可以用大事”，培养其热爱国家民族的情怀。天下意识、家国情怀，历来是中国家庭教育的基础</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595856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3293209"/>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父母之爱子，则为之计深远”。让我们放远视线，不以分数论成败，根据孩子的特长、兴趣进行人生规划引导，同时将理想、责任教育放在重要位置。如此，孩子才能成为栋梁之材，否则，可能事与愿违！</a:t>
            </a:r>
          </a:p>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559440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15896"/>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金指点津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是一篇典型的议论文，标题“莫以分数论成败”为全文的中心论点。开头部分“驳中立论”，在分析以分数论成败的危害的同时，发出“只以分数论成败式的教育方法急需改弦易辙，回归正途”的呼吁；主体部分从三个角度阐述解决问题的办法；结尾部分先引入名言，再总收全文。全篇首尾照应，结构清晰、严密。另外，文章引入丰富的材料来证明自己的观点：一是采用引证法，引入名言警句 “非淡泊无以明志，非宁静无以致远”“天下兴亡，匹夫有责”证明观点的同时，增加了文章的厚重感；二是采用例证法，引入典型论据，如岳家、梁家实施爱国教育的事例，增强了文章的说服力。</a:t>
            </a:r>
          </a:p>
        </p:txBody>
      </p:sp>
    </p:spTree>
    <p:extLst>
      <p:ext uri="{BB962C8B-B14F-4D97-AF65-F5344CB8AC3E}">
        <p14:creationId xmlns:p14="http://schemas.microsoft.com/office/powerpoint/2010/main" xmlns="" val="3524108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任何看似愚蠢的东西，它一定也有值得喝彩的地方。</a:t>
            </a:r>
          </a:p>
          <a:p>
            <a:pPr algn="r">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克雷尔特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大利著名的雕刻家兼画家米开朗琪罗曾完成了一件旷世杰作“大卫像”。但是据说雕刻大卫像所用的这块大理石，曾被多位雕刻家批评得一无是处，有些人认为这块大理石采凿得不好，有些人嫌它的纹路不够美，认为用它绝对雕不出好的艺术品，总之它是一块不受人赏识的普通石头。但是，当米开朗琪罗和这块人人都认为无用的大理石相遇后，它就成为举世瞩目的“大卫像”了。周围一些不起眼的人、事、物，或许都隐藏着不同凡响的智慧。让我们成为善于赏识别人的米开朗琪罗，使一些平凡的事物，因我们而截然不同</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8391427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要求：选好角度，确定立意，自拟标题，写一篇议论文。不要脱离材料内容及含意的范围作文，不要套作，不得抄袭。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确立中心论点：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并列分解三个分论点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递进分解三个分论点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正反分解两个分论点：</a:t>
            </a:r>
          </a:p>
        </p:txBody>
      </p:sp>
    </p:spTree>
    <p:extLst>
      <p:ext uri="{BB962C8B-B14F-4D97-AF65-F5344CB8AC3E}">
        <p14:creationId xmlns:p14="http://schemas.microsoft.com/office/powerpoint/2010/main" xmlns="" val="315940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04766"/>
            <a:ext cx="19645450" cy="84570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27550" y="3204766"/>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确立中心论点：赏识他人，成就自我</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并列分解三个分论点：①赏识超出你的人，因为他能提高你的目标；②赏识反对你的人，因为他能增进你的智慧；③赏识绊倒你的人，因为他能强化你的双腿。</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递进分解三个分论点：①赏识他人，发现自我；②赏识他人，超越自我；③赏识他人，升华自我。</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正反分解两个分论点：①会赏识他人的人，能成就自我；②不会赏识他人的人，只能一生平庸。</a:t>
            </a:r>
          </a:p>
        </p:txBody>
      </p:sp>
    </p:spTree>
    <p:extLst>
      <p:ext uri="{BB962C8B-B14F-4D97-AF65-F5344CB8AC3E}">
        <p14:creationId xmlns:p14="http://schemas.microsoft.com/office/powerpoint/2010/main" xmlns="" val="389080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961699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一支由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名队员组成的登山队攀登珠穆朗玛峰。在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名队员中，有两个人引人注目。一个是深圳某集团董事长王石，对于登山，他充其量只是个业余爱好者，何况已经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多岁了。另一个是比王石小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岁的队友，身体素质和状态特别好。人们纷纷预测，这名队员应该能第一个登顶。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整个登山过程中，那名呼声最高的队员身兼数职，他要接受记者采访，每天还要抽空上网，关注网友发的帖子，回复人们的关心和祝福，他还要全程拍摄登山过程，并把一些相关图片按时发给家乡的电视台。王石则表现得极为低调，事先约定不接受记者采访，不面对摄像机，专心登山。在海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米的营地宿营时，风景异常绚丽，队友们兴奋异常，纷纷跑出去欣赏美景，只有王石不为所动。到达海拔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米的高度时，那名呼声最高的队友不得不放弃登顶，此时，他的体力已消耗殆尽。最终，只有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人成功登顶，其中包括王石</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953942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要求</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：选好角度，确定立意，自拟标题，写一篇议论文。不要脱离材料内容及含意的范围作文，不要套作，不得抄袭。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确立中心论点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并列分解三个分论点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递进分解三个分论点</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正反分解三个分论点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两正一反或两反一正</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9254961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确立中心论点：专注是一个人成功的秘诀，古往今来，无数的成功人士为我们诠释着这一真理。</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并列分解三个分论点：①专注是“十年寒窗无人问，一举成名天下知”的苦读；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古代书生，范仲淹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专注是“台上一分钟，台下十年功”的苦练；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戏曲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专注是“独上高楼，望尽天涯路”的寂寞忍耐。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王国维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递进分解三个分论点：①专注是个人的成功之源；②专注是企业的立世之本；③专注是国家的富强之基。</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正反分解三个分论点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两正一反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：①专注是“十年寒窗无人问，一举成名天下知”的苦读；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古代书生，范仲淹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专注是“台上一分钟，台下十年功”的苦练；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戏曲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正面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专注是成功的秘诀，但是有许多人不能把持住这一品格，不能抵制外物的诱惑而功亏一篑。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反面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297950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考题回放</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23200" y="3803630"/>
            <a:ext cx="19800000" cy="721633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阅读下面的材料，根据要求写一篇不少于</a:t>
            </a:r>
            <a:r>
              <a:rPr lang="en-US" altLang="zh-CN" sz="4000" dirty="0">
                <a:solidFill>
                  <a:schemeClr val="tx1">
                    <a:lumMod val="50000"/>
                    <a:lumOff val="50000"/>
                  </a:schemeClr>
                </a:solidFill>
                <a:latin typeface="微软雅黑" pitchFamily="34" charset="-122"/>
                <a:ea typeface="微软雅黑" pitchFamily="34" charset="-122"/>
              </a:rPr>
              <a:t>800</a:t>
            </a:r>
            <a:r>
              <a:rPr lang="zh-CN" altLang="en-US" sz="4000" dirty="0">
                <a:solidFill>
                  <a:schemeClr val="tx1">
                    <a:lumMod val="50000"/>
                    <a:lumOff val="50000"/>
                  </a:schemeClr>
                </a:solidFill>
                <a:latin typeface="微软雅黑" pitchFamily="34" charset="-122"/>
                <a:ea typeface="微软雅黑" pitchFamily="34" charset="-122"/>
              </a:rPr>
              <a:t>字的文章。</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当代风采人物评选活动已产生最后三名候选人：大李，笃学敏思，矢志创新，为破解生命科学之谜做出重大贡献，率领团队一举跻身国际学术最前沿。老王，爱岗敬业，练就一手绝活，变普通技术为完美艺术，走出一条从职高生到焊接大师的“大国工匠”之路。小刘，酷爱摄影，跋山涉水捕捉世间美景，他的博客赢得网友一片赞叹：“你带我们品味大千世界”“你帮我们留住美丽乡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这三人中，你认为谁更具风采？请综合材料内容及含意作文，体现你的思考、权衡与选择。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要求选好角度，确定立意，明确文体，自拟标题；不要套作，不得抄袭。</a:t>
            </a:r>
          </a:p>
        </p:txBody>
      </p:sp>
    </p:spTree>
    <p:extLst>
      <p:ext uri="{BB962C8B-B14F-4D97-AF65-F5344CB8AC3E}">
        <p14:creationId xmlns:p14="http://schemas.microsoft.com/office/powerpoint/2010/main" xmlns="" val="2211538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议论说理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高考中通常有这样一类考生，他们在写议论文的时候有一个习惯，即给一个观点，能立刻找到两三个，甚至四五个例子，但他们只会把材料简单组合，观点和材料之间缺乏联系。这样的文章不能让人信服，给人的感觉是材料的简单堆砌，缺乏说理性，只能叫证明文，而不能叫议论文。议论文是以议论说理为主的文章，如果能够在观点与材料间搭一座理性的桥梁，变单纯举例为就例说理，增强文章的“理”趣，那么你的议论文就能做到以理服人。一篇以理服人、以理取胜、推理逻辑性强的议论文往往更能获得高分。分析说理就是这样一座理性的桥梁，这就要求考生学会变单纯举例为就例说理。下面就介绍几种常用的说理方法，考生可以在作文中灵活运用</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97532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假设说理法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用假设性的语言，把事物之间的因果关系讲出来，使读者信服。即假设所举事实材料中能达到某种结果的条件不存在，将会出现什么样的结果，从反面达到论述的目的。标志性的词语通常为“如果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假如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假使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怎能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等。在进行假设性的分析时：如果你举的例子是正面的，那么你就从反面来假设分析；如果你举的例子是反面的，那么你就从正面来进行假设。简言之，正例反说，反例正说</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401353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正</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例反说：只有心怀梦想、脚踏实地地做事，才能实现自己的人生理想和奋斗目标。在杂交水稻问世的辉煌的背后凝聚着袁隆平辛勤的汗水，忘不了他对学生“仅仅埋在实验室里是种不出庄稼的”的教导，忘不了他在烈日下黝黑的皮肤沁出的豆大汗珠，忘不了他躬耕陇亩时刚握过奖杯的手又沾上了泥土。</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试想，如果</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袁隆平不心怀梦想、脚踏实地地做事，他怎能演绎一个又一个田间的神话？又怎能解决世界上大多数人的吃饭问题？冰心说：“成功的花，人们只惊慕她现时的明艳！然而当初她的芽儿，浸透了奋斗的泪泉，洒遍了牺牲的血雨。”可以说，袁隆平正是因为在心怀梦想的同时脚踏实地，讲求实干，才一步一个脚印地走向了成功</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804145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16773"/>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反例</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说：可若分不清主次，陷入迷茫，一味苛求细节，终会被困在失败的沙漠里深陷绝望而死。王莽，在西汉王朝衰颓之际，他以救世者身份篡位称帝，托古改制，推崇古书，改动地名，或依古书或凭祥瑞，三番五次；树立王威，削减爵位，更改少数民族称号地位。因而人民奋起反抗。王莽以失败者的身份黯淡地退出历史舞台，终其原因，却是苛责细枝末节，于甚微处穷追不舍，最终放弃了改革大局，没有了主次之别，失败在所难免。</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试想，如果</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王莽理清头绪，改革根本，谁又能断定他不会开创一个中兴局面呢？如果王莽放弃苛求烦琐小事，着眼改革与社会亟待解决的问题，又怎有新朝时期的民不聊生、苦不堪言？如果王莽分清主次，那么柳暗花明，力挽衰颓狂澜，完成一代明君之夙愿，又怎不可能？</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分清主次，柳暗花明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959305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6148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以“坚强”为中心，运用假设说理法，写一个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字左右的段落</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4776341"/>
            <a:ext cx="19645450" cy="68854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14792" y="4787045"/>
            <a:ext cx="19625296" cy="15005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运用示例：</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内心坚强，悟透生死写华章</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因为坚强，史铁生悟透生死，终成一代散文大家。史铁生命运多舛，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59</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年的人生有近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年的病痛，除了亲人、文学和朋友，唯有轮椅、尿毒症和医院与他长相伴，体验尽了生命的苦难，可是他表达出的却是明朗和欢乐。是什么让史铁生敢于直面惨淡的人生，敢于正视无情的现实？是坚强！</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如果没有坚强的人生态度，史铁生怎能参悟生死，创作出经典之作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我与地坛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？怎能从人生的浩劫中看到生命的曙光？怎能用一支思想的巨笔打开美丽人生的天窗？又怎能用残缺的身体说出最为健全而丰满的思想？史铁生的人生因坚强而飘香！</a:t>
            </a:r>
          </a:p>
        </p:txBody>
      </p:sp>
    </p:spTree>
    <p:extLst>
      <p:ext uri="{BB962C8B-B14F-4D97-AF65-F5344CB8AC3E}">
        <p14:creationId xmlns:p14="http://schemas.microsoft.com/office/powerpoint/2010/main" xmlns="" val="24097181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阅读下面的图画材料，根据要求写一篇不少于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　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要求选好角度，明确立意，自选文体，自拟标题；不要脱离材料的内容及含意的范围作文，表明你的态度，阐述你的看法；不要套作，不得抄袭。注意标点正确，卷面整洁，字迹规范。文中注意运用假设说理法。</a:t>
            </a:r>
          </a:p>
        </p:txBody>
      </p:sp>
      <p:pic>
        <p:nvPicPr>
          <p:cNvPr id="2050" name="Picture 2" descr="图9"/>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61164" y="3708822"/>
            <a:ext cx="7996585" cy="4928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24556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85290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3129576"/>
            <a:ext cx="19645450" cy="15005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厂家和商家的角度：保护消费者权益不能搞形式，不能为物质利益损害消费者权益，不能忘记自己的社会责任，要诚信经营，真正把消费者当“上帝”，让位让利于消费者。②消费者的角度：不愿坐是因经常被骗，知道是搞形式；不敢坐是因维权的法律意识淡薄、成本高。要敢于维护自身权益，敢于坐属于自己的“宝座”。③消费者权益保护法的角度：公检法等机关要加大宣传力度，切实保障消费者权益，打击无良奸商，不做表面文章，不搞形式主义。④综合以上角度：从不同方面讲问题的原因和解决问题的办法，让每天都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3·15”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9369744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因果说理法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果关系存在于一切事物和事理之中，有因必有果，有果必有因。因果说理法是使论述的道理深刻的最基本的方法。因，就是事物的原因；果，就是道理，即要证明的论点。在体现结果的事实论据后揭示原因的方法，我们称之为推因法。添加因果分析的议论文字时，最好用上导引词“之所以”“是因为”等，这样不但能起到引领思维的作用，更可以使说理的层次分明</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069659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直接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陈述原因：做一个坚守自我的人，不轻易放弃自己的立场，不轻易放弃自己的理性思考，我们就可以避免盲从。</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正因为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不能坚守自我而选择盲从，燕国人便在历史上留下了邯郸学步的笑话；</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正因为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不能坚守自我而选择盲从，东施效颦终究贻笑千年；</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正因为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盲从，人们轻易相信了“养生大师”张悟本；</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正因为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盲从，在日本核泄漏时，一些中国人忙着抢盐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古到今，历史的天空记录了许多盲从的故事。面对这些盲从的故事，我们更应该在世事纷扰处，耐得住寂寞，不要随波逐流，随意改变自己。孔子周游列国，虽然处处碰壁，他却用自己的执着表达自己对理想的坚守，最终造就了绚烂的儒家文化。身处动乱之中的钱锺书坚守“寂静”“两耳不闻窗外事”，甚至有人指责他是“龟缩哲学”，但我们却不能否认，钱锺书的沉默绝不是放弃，恰恰是以一种卑微的方式坚守自己的信念，表现了大师的睿智与可敬。</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坚守自我，执着前行</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89555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zh-CN" altLang="en-US" sz="4000" kern="100" dirty="0" smtClean="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  自问</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答：靠奋斗冲破“埋没”的压力。爱因斯坦就曾被埋没在一个专利局中，但他没有灰心，而是抓住一切机会进行研究，靠奋斗冲破“埋没”，终于开创了物理学的新天地；华罗庚曾被“埋没”在小店铺里，但他没有消沉，刻苦自学，潜心钻研数学，靠奋斗冲破“埋没”，终成著名的数学家。</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为什么</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他们没有因“埋没”而“窒息”，并且能有所建树？</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因为</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不管在怎样不利的情况下，都没有丧失向上的奋斗力量。他们坚信：不失千里之志的千里马，终有奋蹄腾飞的日子。因此，他们在被“埋没”的情况下，不是怨天尤人，而是努力奋斗，终于冲破“埋没”，脱颖而出。</a:t>
            </a:r>
          </a:p>
        </p:txBody>
      </p:sp>
    </p:spTree>
    <p:extLst>
      <p:ext uri="{BB962C8B-B14F-4D97-AF65-F5344CB8AC3E}">
        <p14:creationId xmlns:p14="http://schemas.microsoft.com/office/powerpoint/2010/main" xmlns="" val="2840920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94638" y="3861696"/>
            <a:ext cx="19645450" cy="7800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深度解读</a:t>
              </a:r>
            </a:p>
          </p:txBody>
        </p:sp>
      </p:grpSp>
      <p:sp>
        <p:nvSpPr>
          <p:cNvPr id="12" name="内容占位符 2"/>
          <p:cNvSpPr>
            <a:spLocks/>
          </p:cNvSpPr>
          <p:nvPr/>
        </p:nvSpPr>
        <p:spPr bwMode="auto">
          <a:xfrm>
            <a:off x="2177750" y="400683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审题：本题选材传达出正能量，体现了多元化的人生追求，也弘扬了积极的社会价值观。审题难度不大，不易“跑题”，但也要审清题目要求“这三人中，你认为谁更具风采？请综合材料内容及含意作文，体现你的思考、权衡与选择”。这就意味着要在这三个人中选择一个，否则就不符合要求。如果选择第一位，可以从矢志创新、团队精神等角度切入；如果选择第二位，可以从爱岗敬业、普通人在平凡岗位上也能创造出更大的社会价值的角度切入；如果选择第三位，可以从为提升审美努力追求，用美的作品感染更多人的角度切入。选择这三人中的哪一个都可以。但谁的理由充足，谁的作文才可得优。</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我来拟题：创新需要领头雁，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大李的角度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野百合也会有春天、越平凡就越有风采，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老王的角度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诗意栖居、让人生成为风景。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小刘的角度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34310834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6148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7</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以“迎战挫折”为中心，运用因果说理法，写一个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字左右的段落</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4776341"/>
            <a:ext cx="19645450" cy="68854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4776341"/>
            <a:ext cx="19645450" cy="6885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运用示例：</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迎战挫折，将使勇者的人生绽放光彩。司马迁遭受腐刑，却能在这样的屈辱中写成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史记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，汗青溢光，那是因为他于身心受创的挫折中坚持自己的志向，知难而不畏，才成为“史圣”。一代体操王子李宁泪洒汉城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今首尔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退出体坛，却又另辟天地开创了自己的事业，让李宁品牌系列运动用品风靡中国的体育用品市场，那是因为他懂得直面挫折，不为失败所吓倒，才能在事业受挫后开拓出一条新路。贝多芬双耳失聪，却能在这样的磨难下创作出不朽的交响曲，撼人心灵，那是因为他不屈服于命运的安排，与挫折顽强地做斗争，迎难而上，才谱出了人类的心灵之歌。挫折，对于意志坚强者来说，只不过是人生路上的一场风雨，只要你勇敢地面对，走过去，前方就是另一片晴朗的天空。</a:t>
            </a:r>
          </a:p>
        </p:txBody>
      </p:sp>
    </p:spTree>
    <p:extLst>
      <p:ext uri="{BB962C8B-B14F-4D97-AF65-F5344CB8AC3E}">
        <p14:creationId xmlns:p14="http://schemas.microsoft.com/office/powerpoint/2010/main" xmlns="" val="10400093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16554"/>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8.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海市嘉定区中光高级中学高一学生于晓和朋友开了一家微店，专做韩国日用化妆品。由于经营有方，每月能赚到的纯利润一般在五六千元，有时甚至超过万元。为了创业赚钱，他屡屡旷课。其行为引起师生的争议：有的认为，高中阶段正是一个人学习的重要阶段，应该劝其关闭微店，专心学习；有的认为，既然不学习也能赚到钱，可以让其退学，专心开微店；有的认为，可以为其量身定制一张课表，由该学生来选择自己希望获得的知识，以完成高中的学业。</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对</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以上的说法，你怎么看？请综合材料内容及含意作文，体现你的思考、权衡与选择。</a:t>
            </a:r>
          </a:p>
          <a:p>
            <a:pPr algn="just">
              <a:lnSpc>
                <a:spcPct val="130000"/>
              </a:lnSpc>
              <a:spcAft>
                <a:spcPts val="0"/>
              </a:spcAft>
            </a:pP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要求</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选好角度，确定立意，明确文体，自拟标题；不要套作，不得抄袭。文中注意运用因果说理法。</a:t>
            </a:r>
          </a:p>
        </p:txBody>
      </p:sp>
    </p:spTree>
    <p:extLst>
      <p:ext uri="{BB962C8B-B14F-4D97-AF65-F5344CB8AC3E}">
        <p14:creationId xmlns:p14="http://schemas.microsoft.com/office/powerpoint/2010/main" xmlns="" val="33443486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04766"/>
            <a:ext cx="19645450" cy="84570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9650" y="3204766"/>
            <a:ext cx="19630438"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是一道以新闻为材料的作文题。材料由两部分构成，先叙述高一学生于晓开店赚钱的事实，然后叙述三种不同的看法。题目具有开放性，三种看法都可以成为立意的根据。比如，根据第一种看法，可以阐述学习和掌握文化基础知识的重要性，以及学历与成功的关系，可以批判读书无用论和全民经商的社会思潮。根据第二种看法，可以就人才成长发表自己的见解，如脚下路有千万条，条条大路通罗马，不必把读书当敲门砖等。根据第三种看法，可以就教育改革问题发表自己的观点，如因材施教，或批判应试教育等。</a:t>
            </a:r>
          </a:p>
        </p:txBody>
      </p:sp>
    </p:spTree>
    <p:extLst>
      <p:ext uri="{BB962C8B-B14F-4D97-AF65-F5344CB8AC3E}">
        <p14:creationId xmlns:p14="http://schemas.microsoft.com/office/powerpoint/2010/main" xmlns="" val="37638024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1523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对比说理法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将两种对立的事物或两种相反的观点对举出来，进行分析比较，以阐明正确观点或驳斥错误观点的论证方法，称为对比说理法。对比后要旗帜鲜明地给出评价或得出结论，不能含糊其词、模棱两可</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606457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16334"/>
          </a:xfrm>
          <a:prstGeom prst="rect">
            <a:avLst/>
          </a:prstGeom>
          <a:noFill/>
        </p:spPr>
        <p:txBody>
          <a:bodyPr wrap="square" rtlCol="0">
            <a:spAutoFit/>
          </a:bodyPr>
          <a:lstStyle/>
          <a:p>
            <a:pPr algn="just">
              <a:lnSpc>
                <a:spcPct val="130000"/>
              </a:lnSpc>
              <a:spcAft>
                <a:spcPts val="0"/>
              </a:spcAft>
            </a:pPr>
            <a:r>
              <a:rPr lang="zh-CN" altLang="en-US" sz="4000" kern="100" dirty="0">
                <a:solidFill>
                  <a:srgbClr val="EF8340"/>
                </a:solidFill>
                <a:latin typeface="微软雅黑" pitchFamily="34" charset="-122"/>
                <a:ea typeface="微软雅黑" pitchFamily="34" charset="-122"/>
                <a:cs typeface="Courier New" panose="02070309020205020404" pitchFamily="49" charset="0"/>
              </a:rPr>
              <a:t>例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对比：“进步就高兴，退步就打骂”的做法，也让人联想到创造了“一门三北大”的奇迹的香港“狼爸”。然而，在我看来，这不是奇迹而是悲剧。让孩子进了北大，却让孩子丢了童心，失了朋友，没了个性。灭了对父亲的敬重，只剩下畏惧，这无疑是家庭教育的悲剧。相比之下，亲子教育专家周虹的鼓励教育，“脸书”的创始人扎克伯格的以身作则的教育，不仅充满浓浓的人情味，让孩子感受到这个世界的美好，更是对孩子人格的尊重。他们不以分数为标准，重视孩子的心理健康、德行优良、创造力的迸发、情商的培养和自我人格的建立。试问，当一个人内心花开半夏，他的人生又怎会有沙漠和冰冷？</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高分作文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唯分数论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家庭教育之悲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1320806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6148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9.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以</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“懂得感恩”为中心，运用对比说理法，写一个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字左右的段落。</a:t>
            </a:r>
          </a:p>
        </p:txBody>
      </p:sp>
      <p:sp>
        <p:nvSpPr>
          <p:cNvPr id="8" name="矩形 7"/>
          <p:cNvSpPr/>
          <p:nvPr/>
        </p:nvSpPr>
        <p:spPr>
          <a:xfrm>
            <a:off x="2094638" y="4776341"/>
            <a:ext cx="19645450" cy="68854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4628964"/>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运用示例：</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为懂得感恩，这世界才会如此美丽。羊羔跪乳、乌鸦反哺是动物的天性；结草衔环、涌泉相报是中华民族的传统。古今中外，感恩文化源远流长。因为懂得感激祖母的抚养之恩，李密放弃做官显达的机会，因为他知道“祖母无臣，无以终余年”；诸葛亮为报刘备三顾茅庐之恩，七出祁山，巧计破敌军，为刘备打天下立下了汗马功劳。因为感恩，所以我们的心灵在感动中得到了温暖。但进入新时代以来，“感恩”似乎屡屡被年轻人遗弃。前有某中学生嫌奶奶在家妨碍自己与男青年约会，而扼杀了抚养自己十几年的奶奶；今又有留学生汪某责怪母亲汇寄生活费过迟，而残忍地将尖刀刺向自己的母亲。他们因缺少感恩而残忍自私，他们因缺少感恩而泯灭人性。残酷的事实已经不容我们漠视，因青少年身上感恩意识的缺乏而可能引发的社会问题更让我们忧心忡忡。让我们把中华民族最宝贵的传统、人性最珍贵的宝藏赶快拾起，学会感恩！</a:t>
            </a:r>
          </a:p>
        </p:txBody>
      </p:sp>
    </p:spTree>
    <p:extLst>
      <p:ext uri="{BB962C8B-B14F-4D97-AF65-F5344CB8AC3E}">
        <p14:creationId xmlns:p14="http://schemas.microsoft.com/office/powerpoint/2010/main" xmlns="" val="27619589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3209"/>
          </a:xfrm>
          <a:prstGeom prst="rect">
            <a:avLst/>
          </a:prstGeom>
          <a:noFill/>
        </p:spPr>
        <p:txBody>
          <a:bodyPr wrap="square" rtlCol="0">
            <a:spAutoFit/>
          </a:bodyPr>
          <a:lstStyle/>
          <a:p>
            <a:pPr algn="just">
              <a:lnSpc>
                <a:spcPct val="130000"/>
              </a:lnSpc>
              <a:spcAft>
                <a:spcPts val="0"/>
              </a:spcAft>
            </a:pP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10.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下面的图画材料，根据要求写一篇不少于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要求：结合材料的内容和寓意，选好角度，确定立意，明确文体，自拟标题；不要套作，不得抄袭。文中注意运用对比说理法。</a:t>
            </a:r>
          </a:p>
        </p:txBody>
      </p:sp>
      <p:sp>
        <p:nvSpPr>
          <p:cNvPr id="8" name="矩形 7"/>
          <p:cNvSpPr/>
          <p:nvPr/>
        </p:nvSpPr>
        <p:spPr>
          <a:xfrm>
            <a:off x="2094638" y="6254272"/>
            <a:ext cx="19645450" cy="54075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6254272"/>
            <a:ext cx="19807569" cy="1525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本幅漫画的主体是一个人，他的左边有一个衣服架，前边墙壁上有多个衣服挂钩，衣服架和墙壁挂钩上都没有东西，这个人的脚下有一圈虚线，是他活动的轨迹，最重要的是整幅漫画的点睛之笔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个提示字“帽子呢？”，说明这个人是在找帽子。事件的结果是画中人没有找到帽子，原因是他只在自身之外的衣服架和墙壁挂钩上去寻找，却不知摸摸自己的头。生活中，人们往往也会像画中人一样，只知把目光投向外界，而且眼光只限于身边的一个小范围，这是由思维定式或思维束缚造成的，可从打破思维定式或束缚方面立意；帽子明明戴在自己头上，画中人却不能想到自己，这属于不能认清自己和不能发现自身优势的问题，也可从这个角度立意</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6281601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升格展台</a:t>
              </a:r>
              <a:endParaRPr lang="zh-CN" altLang="en-US" sz="4000" spc="200" dirty="0">
                <a:solidFill>
                  <a:schemeClr val="bg1"/>
                </a:solidFill>
                <a:latin typeface="微软雅黑" pitchFamily="34" charset="-122"/>
                <a:ea typeface="微软雅黑" pitchFamily="34"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xmlns="" val="1373332056"/>
              </p:ext>
            </p:extLst>
          </p:nvPr>
        </p:nvGraphicFramePr>
        <p:xfrm>
          <a:off x="2165016" y="4063528"/>
          <a:ext cx="19658184" cy="7221774"/>
        </p:xfrm>
        <a:graphic>
          <a:graphicData uri="http://schemas.openxmlformats.org/drawingml/2006/table">
            <a:tbl>
              <a:tblPr>
                <a:tableStyleId>{5C22544A-7EE6-4342-B048-85BDC9FD1C3A}</a:tableStyleId>
              </a:tblPr>
              <a:tblGrid>
                <a:gridCol w="9721080"/>
                <a:gridCol w="9937104"/>
              </a:tblGrid>
              <a:tr h="143279">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1405" marR="61405" marT="0" marB="0" anchor="ctr"/>
                </a:tc>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1405" marR="61405" marT="0" marB="0" anchor="ctr"/>
                </a:tc>
              </a:tr>
              <a:tr h="6734094">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敬业要见真风采</a:t>
                      </a:r>
                    </a:p>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初见当代风采人物评选活动中最后三名候选人的事迹时，我思索良久。</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开头直接写自己读过材料之后的反应，对于整篇文章意义不大，而且文采不足</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如今，更具风采的人物，究竟是坚守以改革创新为核心的时代精神的大李？还是爱岗敬业、身怀绝技的老王呢？抑或是捕捉世间美景、用心发现美的小刘？</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我不断考量，创新、敬业、感悟美丽，谁才是当今社会的缩影</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1405" marR="61405" marT="0" marB="0" anchor="ctr"/>
                </a:tc>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敬业才见真风采</a:t>
                      </a:r>
                    </a:p>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笃学敏思的大李，锐意创新，揭开了生命科学的谜团；爱岗敬业的老王，苦心练技，用勤奋完成了从职高生到焊接大师的蜕变；跋山涉水的小刘，用心灵感悟世间奇山丽水，用镜头抓拍天空七色彩虹。他们给这个纷纷扰扰的枯涩的时代注入了一泓清泉，彰显了时代最美的风采。</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我不断考量，创新、敬业、感悟美丽，哪一个才是当今社会的缩影</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1405" marR="61405" marT="0" marB="0" anchor="ctr"/>
                </a:tc>
              </a:tr>
            </a:tbl>
          </a:graphicData>
        </a:graphic>
      </p:graphicFrame>
    </p:spTree>
    <p:extLst>
      <p:ext uri="{BB962C8B-B14F-4D97-AF65-F5344CB8AC3E}">
        <p14:creationId xmlns:p14="http://schemas.microsoft.com/office/powerpoint/2010/main" xmlns="" val="37293737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xmlns="" val="1984959424"/>
              </p:ext>
            </p:extLst>
          </p:nvPr>
        </p:nvGraphicFramePr>
        <p:xfrm>
          <a:off x="2160564" y="3546475"/>
          <a:ext cx="19658184" cy="7221774"/>
        </p:xfrm>
        <a:graphic>
          <a:graphicData uri="http://schemas.openxmlformats.org/drawingml/2006/table">
            <a:tbl>
              <a:tblPr>
                <a:tableStyleId>{5C22544A-7EE6-4342-B048-85BDC9FD1C3A}</a:tableStyleId>
              </a:tblPr>
              <a:tblGrid>
                <a:gridCol w="9721080"/>
                <a:gridCol w="9937104"/>
              </a:tblGrid>
              <a:tr h="143279">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1405" marR="61405" marT="0" marB="0" anchor="ctr"/>
                </a:tc>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1405" marR="61405" marT="0" marB="0" anchor="ctr"/>
                </a:tc>
              </a:tr>
              <a:tr h="6734094">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最终</a:t>
                      </a:r>
                      <a:r>
                        <a:rPr lang="zh-CN" sz="3200" kern="1200" dirty="0">
                          <a:solidFill>
                            <a:schemeClr val="tx1">
                              <a:lumMod val="50000"/>
                              <a:lumOff val="50000"/>
                            </a:schemeClr>
                          </a:solidFill>
                          <a:latin typeface="微软雅黑" pitchFamily="34" charset="-122"/>
                          <a:ea typeface="微软雅黑" pitchFamily="34" charset="-122"/>
                          <a:cs typeface="+mn-cs"/>
                        </a:rPr>
                        <a:t>，我选择了敬业，选择了老王。敬业是社会主义核心价值观对人的要求之一。在经济飞速发展的今天，是敬业精神，支撑了中国的前进；是千千万万的劳动者，支撑了各类产业的发展。</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以上三段，全面透彻地分析材料，体现出作文题目中要求的</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思考、权衡与选择</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，切合题意</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u="wavyHeavy" kern="1200" baseline="0" dirty="0">
                          <a:solidFill>
                            <a:schemeClr val="tx1">
                              <a:lumMod val="50000"/>
                              <a:lumOff val="50000"/>
                            </a:schemeClr>
                          </a:solidFill>
                          <a:latin typeface="微软雅黑" pitchFamily="34" charset="-122"/>
                          <a:ea typeface="微软雅黑" pitchFamily="34" charset="-122"/>
                          <a:cs typeface="+mn-cs"/>
                        </a:rPr>
                        <a:t>老王的爱岗敬业，成就了他从职高生到焊接大师的</a:t>
                      </a:r>
                      <a:r>
                        <a:rPr lang="en-US" sz="3200" u="wavyHeavy" kern="1200" baseline="0" dirty="0">
                          <a:solidFill>
                            <a:schemeClr val="tx1">
                              <a:lumMod val="50000"/>
                              <a:lumOff val="50000"/>
                            </a:schemeClr>
                          </a:solidFill>
                          <a:latin typeface="微软雅黑" pitchFamily="34" charset="-122"/>
                          <a:ea typeface="微软雅黑" pitchFamily="34" charset="-122"/>
                          <a:cs typeface="+mn-cs"/>
                        </a:rPr>
                        <a:t>“</a:t>
                      </a:r>
                      <a:r>
                        <a:rPr lang="zh-CN" sz="3200" u="wavyHeavy" kern="1200" baseline="0" dirty="0">
                          <a:solidFill>
                            <a:schemeClr val="tx1">
                              <a:lumMod val="50000"/>
                              <a:lumOff val="50000"/>
                            </a:schemeClr>
                          </a:solidFill>
                          <a:latin typeface="微软雅黑" pitchFamily="34" charset="-122"/>
                          <a:ea typeface="微软雅黑" pitchFamily="34" charset="-122"/>
                          <a:cs typeface="+mn-cs"/>
                        </a:rPr>
                        <a:t>大国工匠</a:t>
                      </a:r>
                      <a:r>
                        <a:rPr lang="en-US" sz="3200" u="wavyHeavy" kern="1200" baseline="0" dirty="0">
                          <a:solidFill>
                            <a:schemeClr val="tx1">
                              <a:lumMod val="50000"/>
                              <a:lumOff val="50000"/>
                            </a:schemeClr>
                          </a:solidFill>
                          <a:latin typeface="微软雅黑" pitchFamily="34" charset="-122"/>
                          <a:ea typeface="微软雅黑" pitchFamily="34" charset="-122"/>
                          <a:cs typeface="+mn-cs"/>
                        </a:rPr>
                        <a:t>”</a:t>
                      </a:r>
                      <a:r>
                        <a:rPr lang="zh-CN" sz="3200" u="wavyHeavy" kern="1200" baseline="0" dirty="0">
                          <a:solidFill>
                            <a:schemeClr val="tx1">
                              <a:lumMod val="50000"/>
                              <a:lumOff val="50000"/>
                            </a:schemeClr>
                          </a:solidFill>
                          <a:latin typeface="微软雅黑" pitchFamily="34" charset="-122"/>
                          <a:ea typeface="微软雅黑" pitchFamily="34" charset="-122"/>
                          <a:cs typeface="+mn-cs"/>
                        </a:rPr>
                        <a:t>之路。这让我想起了工匠先师鲁班，正是他的敬业，使他乐业，使他钻研，使他造就了许多不朽的传奇，流芳千古。</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因为敬业，所以乐业；因为乐业，所以卓越。</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选取的事例很恰当，但对细节的描述语焉不详，难以形成较强的说服力，使议论文的文体特征不是很明显</a:t>
                      </a:r>
                      <a:r>
                        <a:rPr lang="en-US"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1405" marR="61405" marT="0" marB="0" anchor="ctr"/>
                </a:tc>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最终</a:t>
                      </a:r>
                      <a:r>
                        <a:rPr lang="zh-CN" sz="3200" kern="1200" dirty="0">
                          <a:solidFill>
                            <a:schemeClr val="tx1">
                              <a:lumMod val="50000"/>
                              <a:lumOff val="50000"/>
                            </a:schemeClr>
                          </a:solidFill>
                          <a:latin typeface="微软雅黑" pitchFamily="34" charset="-122"/>
                          <a:ea typeface="微软雅黑" pitchFamily="34" charset="-122"/>
                          <a:cs typeface="+mn-cs"/>
                        </a:rPr>
                        <a:t>，我选择了敬业，选择了老王。敬业是社会主义核心价值观对人的要求之一。在经济飞速发展的今天，是敬业精神，支撑了中国的前进；是千千万万的劳动者，支撑了各类产业的发展。</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我来升格</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请从</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突出细节和文体特征</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的角度对左面加波浪线的段落进行升格</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a:t>
                      </a:r>
                      <a:r>
                        <a:rPr lang="en-US" sz="3200" kern="1200" dirty="0" smtClean="0">
                          <a:solidFill>
                            <a:schemeClr val="tx1">
                              <a:lumMod val="50000"/>
                              <a:lumOff val="50000"/>
                            </a:schemeClr>
                          </a:solidFill>
                          <a:latin typeface="微软雅黑" pitchFamily="34" charset="-122"/>
                          <a:ea typeface="微软雅黑" pitchFamily="34" charset="-122"/>
                          <a:cs typeface="+mn-cs"/>
                        </a:rPr>
                        <a:t>________________________________________________________________________________________________________________________________________________</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因为</a:t>
                      </a:r>
                      <a:r>
                        <a:rPr lang="zh-CN" sz="3200" kern="1200" dirty="0">
                          <a:solidFill>
                            <a:schemeClr val="tx1">
                              <a:lumMod val="50000"/>
                              <a:lumOff val="50000"/>
                            </a:schemeClr>
                          </a:solidFill>
                          <a:latin typeface="微软雅黑" pitchFamily="34" charset="-122"/>
                          <a:ea typeface="微软雅黑" pitchFamily="34" charset="-122"/>
                          <a:cs typeface="+mn-cs"/>
                        </a:rPr>
                        <a:t>敬业，所以乐业；因为乐业，所以卓越</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1405" marR="61405" marT="0" marB="0" anchor="ctr"/>
                </a:tc>
              </a:tr>
            </a:tbl>
          </a:graphicData>
        </a:graphic>
      </p:graphicFrame>
    </p:spTree>
    <p:extLst>
      <p:ext uri="{BB962C8B-B14F-4D97-AF65-F5344CB8AC3E}">
        <p14:creationId xmlns:p14="http://schemas.microsoft.com/office/powerpoint/2010/main" xmlns="" val="796737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xmlns="" val="2878186789"/>
              </p:ext>
            </p:extLst>
          </p:nvPr>
        </p:nvGraphicFramePr>
        <p:xfrm>
          <a:off x="2160564" y="3546475"/>
          <a:ext cx="19658184" cy="7802880"/>
        </p:xfrm>
        <a:graphic>
          <a:graphicData uri="http://schemas.openxmlformats.org/drawingml/2006/table">
            <a:tbl>
              <a:tblPr>
                <a:tableStyleId>{5C22544A-7EE6-4342-B048-85BDC9FD1C3A}</a:tableStyleId>
              </a:tblPr>
              <a:tblGrid>
                <a:gridCol w="9721080"/>
                <a:gridCol w="9937104"/>
              </a:tblGrid>
              <a:tr h="143279">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1405" marR="61405" marT="0" marB="0" anchor="ctr"/>
                </a:tc>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1405" marR="61405" marT="0" marB="0" anchor="ctr"/>
                </a:tc>
              </a:tr>
              <a:tr h="6734094">
                <a:tc>
                  <a:txBody>
                    <a:bodyPr/>
                    <a:lstStyle/>
                    <a:p>
                      <a:pPr marL="0" algn="l" defTabSz="2119122" rtl="0" eaLnBrk="1" latinLnBrk="0" hangingPunct="1">
                        <a:spcAft>
                          <a:spcPts val="0"/>
                        </a:spcAft>
                      </a:pP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敬业，也写在千万普通劳动者脸上。</a:t>
                      </a:r>
                      <a:r>
                        <a:rPr lang="en-US" sz="3200" kern="1200" dirty="0">
                          <a:solidFill>
                            <a:schemeClr val="tx1">
                              <a:lumMod val="50000"/>
                              <a:lumOff val="50000"/>
                            </a:schemeClr>
                          </a:solidFill>
                          <a:latin typeface="微软雅黑" pitchFamily="34" charset="-122"/>
                          <a:ea typeface="微软雅黑" pitchFamily="34" charset="-122"/>
                          <a:cs typeface="+mn-cs"/>
                        </a:rPr>
                        <a:t>2014</a:t>
                      </a:r>
                      <a:r>
                        <a:rPr lang="zh-CN" sz="3200" kern="1200" dirty="0">
                          <a:solidFill>
                            <a:schemeClr val="tx1">
                              <a:lumMod val="50000"/>
                              <a:lumOff val="50000"/>
                            </a:schemeClr>
                          </a:solidFill>
                          <a:latin typeface="微软雅黑" pitchFamily="34" charset="-122"/>
                          <a:ea typeface="微软雅黑" pitchFamily="34" charset="-122"/>
                          <a:cs typeface="+mn-cs"/>
                        </a:rPr>
                        <a:t>年的冬天，大雪连绵，雪量大，降雪频繁。在北国的冬日里，在一个个天还未亮的早晨，我看见一群群工作了许久的环卫工人，他们的敬业，值得尊重。报纸、电视、网络等媒体，都在呼吁为环卫工人提供热水和休息场所。从这些报道里，我明白，敬业的人应当受到尊重。</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因为敬业，所以尊重；因为尊重，所以喝彩。</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这一层次，体现了较多的叙述，弱化了议论文的文体特征</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的确，创新是当今中国不可缺少的。发现美，是人类生存发展的重要一步。但当鱼和熊掌不可兼得，面对选择时，我选择敬业。</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若说创新是路，美是风景，那么敬业则是根基。</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没有根基，无以致远。我认为，老王更具风采！</a:t>
                      </a:r>
                    </a:p>
                    <a:p>
                      <a:pPr marL="0" algn="l" defTabSz="2119122" rtl="0" eaLnBrk="1" latinLnBrk="0" hangingPunct="1">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结尾照应开头，构成回环结构，重申观点</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1405" marR="61405" marT="0" marB="0" anchor="ctr"/>
                </a:tc>
                <a:tc>
                  <a:txBody>
                    <a:bodyPr/>
                    <a:lstStyle/>
                    <a:p>
                      <a:pPr marL="0" algn="l" defTabSz="2119122" rtl="0" eaLnBrk="1" latinLnBrk="0" hangingPunct="1">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敬业</a:t>
                      </a:r>
                      <a:r>
                        <a:rPr lang="zh-CN" sz="3200" kern="1200" dirty="0">
                          <a:solidFill>
                            <a:schemeClr val="tx1">
                              <a:lumMod val="50000"/>
                              <a:lumOff val="50000"/>
                            </a:schemeClr>
                          </a:solidFill>
                          <a:latin typeface="微软雅黑" pitchFamily="34" charset="-122"/>
                          <a:ea typeface="微软雅黑" pitchFamily="34" charset="-122"/>
                          <a:cs typeface="+mn-cs"/>
                        </a:rPr>
                        <a:t>，也写在千万普通劳动者脸上。</a:t>
                      </a:r>
                      <a:r>
                        <a:rPr lang="en-US" sz="3200" kern="1200" dirty="0">
                          <a:solidFill>
                            <a:schemeClr val="tx1">
                              <a:lumMod val="50000"/>
                              <a:lumOff val="50000"/>
                            </a:schemeClr>
                          </a:solidFill>
                          <a:latin typeface="微软雅黑" pitchFamily="34" charset="-122"/>
                          <a:ea typeface="微软雅黑" pitchFamily="34" charset="-122"/>
                          <a:cs typeface="+mn-cs"/>
                        </a:rPr>
                        <a:t>2014</a:t>
                      </a:r>
                      <a:r>
                        <a:rPr lang="zh-CN" sz="3200" kern="1200" dirty="0">
                          <a:solidFill>
                            <a:schemeClr val="tx1">
                              <a:lumMod val="50000"/>
                              <a:lumOff val="50000"/>
                            </a:schemeClr>
                          </a:solidFill>
                          <a:latin typeface="微软雅黑" pitchFamily="34" charset="-122"/>
                          <a:ea typeface="微软雅黑" pitchFamily="34" charset="-122"/>
                          <a:cs typeface="+mn-cs"/>
                        </a:rPr>
                        <a:t>年的冬天，阴云密布，朔风呼啸，雪花在天空肆虐狂舞，转眼间大地便披上了厚厚的银装。在北国的冬日里，在一个个天还未亮的早晨，我看见一群群工作了许久的环卫工人，冒着严寒，战胜风雪，满天星斗时便走上工作岗位，暮色四合时，忍受饥饿，依然奋战。他们用自己的满腔热情来清运积雪，以此来保证交通的畅通。他们的敬业，值得尊重。</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因为敬业，所以尊重；因为尊重，所以喝彩。</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的确，创新是当今中国不可缺少的。发现美，是人类生存发展的重要一步。但当鱼和熊掌不可兼得，面对选择时，我选择敬业。</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若说创新是路，美是风景，那么敬业则是根基。</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没有根基，无以致远。我认为，老王更具风采！</a:t>
                      </a:r>
                    </a:p>
                  </a:txBody>
                  <a:tcPr marL="61405" marR="61405" marT="0" marB="0" anchor="ctr"/>
                </a:tc>
              </a:tr>
            </a:tbl>
          </a:graphicData>
        </a:graphic>
      </p:graphicFrame>
    </p:spTree>
    <p:extLst>
      <p:ext uri="{BB962C8B-B14F-4D97-AF65-F5344CB8AC3E}">
        <p14:creationId xmlns:p14="http://schemas.microsoft.com/office/powerpoint/2010/main" xmlns="" val="36370673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xmlns="" val="739112859"/>
              </p:ext>
            </p:extLst>
          </p:nvPr>
        </p:nvGraphicFramePr>
        <p:xfrm>
          <a:off x="2160564" y="3546474"/>
          <a:ext cx="19658184" cy="5994995"/>
        </p:xfrm>
        <a:graphic>
          <a:graphicData uri="http://schemas.openxmlformats.org/drawingml/2006/table">
            <a:tbl>
              <a:tblPr>
                <a:tableStyleId>{5C22544A-7EE6-4342-B048-85BDC9FD1C3A}</a:tableStyleId>
              </a:tblPr>
              <a:tblGrid>
                <a:gridCol w="9721080"/>
                <a:gridCol w="9937104"/>
              </a:tblGrid>
              <a:tr h="545000">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1405" marR="61405" marT="0" marB="0" anchor="ctr"/>
                </a:tc>
                <a:tc>
                  <a:txBody>
                    <a:bodyPr/>
                    <a:lstStyle/>
                    <a:p>
                      <a:pPr marL="0" algn="ctr"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1405" marR="61405" marT="0" marB="0" anchor="ctr"/>
                </a:tc>
              </a:tr>
              <a:tr h="5449995">
                <a:tc>
                  <a:txBody>
                    <a:bodyPr/>
                    <a:lstStyle/>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【病因分析】</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这篇文章观点鲜明，立意明了，体现了考生的清晰的逻辑走向。先是着力于对材料的分析，然后，选取鲁班、环卫工人等加以论证。但原文中的细节展示得并不充分，造成了议论文的论据不充分，缺乏感人至深的力量，难以形成较强的说服力等问题。因此，我们可以在叙述论据的过程中通过描摹场景、再现情境等方法对素材加以改造，用来证明自己的观点，加强议论文的文体特征。</a:t>
                      </a:r>
                    </a:p>
                    <a:p>
                      <a:pPr marL="0" algn="l" defTabSz="2119122" rtl="0" eaLnBrk="1" latinLnBrk="0" hangingPunct="1">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考场得分：</a:t>
                      </a:r>
                      <a:r>
                        <a:rPr lang="en-US" sz="3200" kern="1200" dirty="0">
                          <a:solidFill>
                            <a:schemeClr val="tx1">
                              <a:lumMod val="50000"/>
                              <a:lumOff val="50000"/>
                            </a:schemeClr>
                          </a:solidFill>
                          <a:latin typeface="微软雅黑" pitchFamily="34" charset="-122"/>
                          <a:ea typeface="微软雅黑" pitchFamily="34" charset="-122"/>
                          <a:cs typeface="+mn-cs"/>
                        </a:rPr>
                        <a:t>47</a:t>
                      </a:r>
                      <a:r>
                        <a:rPr lang="zh-CN" sz="3200" kern="1200" dirty="0">
                          <a:solidFill>
                            <a:schemeClr val="tx1">
                              <a:lumMod val="50000"/>
                              <a:lumOff val="50000"/>
                            </a:schemeClr>
                          </a:solidFill>
                          <a:latin typeface="微软雅黑" pitchFamily="34" charset="-122"/>
                          <a:ea typeface="微软雅黑" pitchFamily="34" charset="-122"/>
                          <a:cs typeface="+mn-cs"/>
                        </a:rPr>
                        <a:t>分</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1405" marR="61405" marT="0" marB="0" anchor="ctr"/>
                </a:tc>
                <a:tc>
                  <a:txBody>
                    <a:bodyPr/>
                    <a:lstStyle/>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【升格点评】</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后的文章，在选材上，作者思接古今，运用发散思维选取相关事例证实自己的观点。由古而今，由个体至整体，特别注重细节的描摹：重点突出鲁班“敬业”的结果，以突出“敬业”所带来的卓越；重点描写环卫工人工作的环境，以突出其“敬业”精神。这样，让细节更好地服务于文章主旨，增强了议论文的文体特征，使本文更有说服力。　</a:t>
                      </a:r>
                    </a:p>
                    <a:p>
                      <a:pPr marL="0" algn="l" defTabSz="2119122" rtl="0" eaLnBrk="1" latinLnBrk="0" hangingPunct="1">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我来赋分：</a:t>
                      </a:r>
                      <a:r>
                        <a:rPr lang="en-US" sz="3200" kern="1200" dirty="0">
                          <a:solidFill>
                            <a:schemeClr val="tx1">
                              <a:lumMod val="50000"/>
                              <a:lumOff val="50000"/>
                            </a:schemeClr>
                          </a:solidFill>
                          <a:latin typeface="微软雅黑" pitchFamily="34" charset="-122"/>
                          <a:ea typeface="微软雅黑" pitchFamily="34" charset="-122"/>
                          <a:cs typeface="+mn-cs"/>
                        </a:rPr>
                        <a:t>________</a:t>
                      </a:r>
                      <a:r>
                        <a:rPr lang="zh-CN" sz="3200" kern="1200" dirty="0">
                          <a:solidFill>
                            <a:schemeClr val="tx1">
                              <a:lumMod val="50000"/>
                              <a:lumOff val="50000"/>
                            </a:schemeClr>
                          </a:solidFill>
                          <a:latin typeface="微软雅黑" pitchFamily="34" charset="-122"/>
                          <a:ea typeface="微软雅黑" pitchFamily="34" charset="-122"/>
                          <a:cs typeface="+mn-cs"/>
                        </a:rPr>
                        <a:t>分</a:t>
                      </a:r>
                    </a:p>
                  </a:txBody>
                  <a:tcPr marL="61405" marR="61405" marT="0" marB="0" anchor="ctr"/>
                </a:tc>
              </a:tr>
            </a:tbl>
          </a:graphicData>
        </a:graphic>
      </p:graphicFrame>
    </p:spTree>
    <p:extLst>
      <p:ext uri="{BB962C8B-B14F-4D97-AF65-F5344CB8AC3E}">
        <p14:creationId xmlns:p14="http://schemas.microsoft.com/office/powerpoint/2010/main" xmlns="" val="5658358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3946</TotalTime>
  <Words>9808</Words>
  <Application>Microsoft Office PowerPoint</Application>
  <PresentationFormat>自定义</PresentationFormat>
  <Paragraphs>278</Paragraphs>
  <Slides>56</Slides>
  <Notes>6</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651</cp:revision>
  <dcterms:created xsi:type="dcterms:W3CDTF">2016-01-31T01:38:40Z</dcterms:created>
  <dcterms:modified xsi:type="dcterms:W3CDTF">2017-03-17T09:20:28Z</dcterms:modified>
</cp:coreProperties>
</file>