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624417" y="2997200"/>
            <a:ext cx="10943167" cy="9604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 sz="3400" b="0">
                <a:solidFill>
                  <a:schemeClr val="tx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1"/>
          <p:cNvSpPr>
            <a:spLocks noGrp="1"/>
          </p:cNvSpPr>
          <p:nvPr>
            <p:ph type="subTitle" idx="1" hasCustomPrompt="1"/>
          </p:nvPr>
        </p:nvSpPr>
        <p:spPr>
          <a:xfrm>
            <a:off x="624417" y="3952875"/>
            <a:ext cx="10943167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>
                <a:ea typeface="微软雅黑" panose="020B0503020204020204" charset="-122"/>
              </a:defRPr>
            </a:lvl1pPr>
            <a:lvl2pPr marL="457200" lvl="1" indent="0" algn="ctr">
              <a:buNone/>
              <a:defRPr sz="1800" b="1">
                <a:ea typeface="华文细黑" panose="02010600040101010101" pitchFamily="2" charset="-122"/>
              </a:defRPr>
            </a:lvl2pPr>
            <a:lvl3pPr marL="914400" lvl="2" indent="0" algn="ctr">
              <a:buNone/>
              <a:defRPr sz="1800" b="1">
                <a:ea typeface="华文细黑" panose="02010600040101010101" pitchFamily="2" charset="-122"/>
              </a:defRPr>
            </a:lvl3pPr>
            <a:lvl4pPr marL="1371600" lvl="3" indent="0" algn="ctr">
              <a:buNone/>
              <a:defRPr sz="1800" b="1">
                <a:ea typeface="华文细黑" panose="02010600040101010101" pitchFamily="2" charset="-122"/>
              </a:defRPr>
            </a:lvl4pPr>
            <a:lvl5pPr marL="1828800" lvl="4" indent="0" algn="ctr">
              <a:buNone/>
              <a:defRPr sz="1800" b="1">
                <a:ea typeface="华文细黑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单击添加署名或公司信息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3380" y="190500"/>
            <a:ext cx="273632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190500"/>
            <a:ext cx="8050335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432" y="1125538"/>
            <a:ext cx="5362152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1"/>
          <p:cNvSpPr>
            <a:spLocks noGrp="1"/>
          </p:cNvSpPr>
          <p:nvPr>
            <p:ph type="body" idx="1"/>
          </p:nvPr>
        </p:nvSpPr>
        <p:spPr>
          <a:xfrm>
            <a:off x="624417" y="1125538"/>
            <a:ext cx="10943167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626533" y="190500"/>
            <a:ext cx="10943167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矩形 1027"/>
          <p:cNvSpPr/>
          <p:nvPr/>
        </p:nvSpPr>
        <p:spPr>
          <a:xfrm>
            <a:off x="5135033" y="6524625"/>
            <a:ext cx="1919817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0" hangingPunct="0"/>
            <a:r>
              <a:rPr lang="de-DE" altLang="en-US" sz="1000" b="1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标题 19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6600"/>
              <a:t>有朋自远方来</a:t>
            </a:r>
            <a:endParaRPr lang="zh-CN" altLang="en-US" sz="6600"/>
          </a:p>
        </p:txBody>
      </p:sp>
      <p:sp>
        <p:nvSpPr>
          <p:cNvPr id="21" name="副标题 20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 sz="4000"/>
              <a:t>综合性学习</a:t>
            </a:r>
            <a:endParaRPr lang="zh-CN" altLang="en-US" sz="400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孔子的交友之道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/>
              <a:t>“</a:t>
            </a:r>
            <a:r>
              <a:rPr lang="zh-CN" altLang="en-US" sz="3200"/>
              <a:t>有朋自远方来，不亦乐乎</a:t>
            </a:r>
            <a:r>
              <a:rPr lang="en-US" altLang="zh-CN" sz="3200"/>
              <a:t>”</a:t>
            </a:r>
            <a:r>
              <a:rPr lang="zh-CN" altLang="en-US" sz="3200"/>
              <a:t>出自论语，孔子的意思是</a:t>
            </a:r>
            <a:r>
              <a:rPr lang="en-US" altLang="zh-CN" sz="3200"/>
              <a:t>“</a:t>
            </a:r>
            <a:r>
              <a:rPr lang="zh-CN" altLang="en-US" sz="3200"/>
              <a:t>有志同道合的人从远方而来，难道不是很令人快乐吗？</a:t>
            </a:r>
            <a:r>
              <a:rPr lang="en-US" altLang="zh-CN" sz="3200"/>
              <a:t>”</a:t>
            </a:r>
            <a:endParaRPr lang="en-US" altLang="zh-CN" sz="3200"/>
          </a:p>
          <a:p>
            <a:endParaRPr lang="zh-CN" altLang="en-US" sz="3200"/>
          </a:p>
          <a:p>
            <a:r>
              <a:rPr lang="zh-CN" altLang="en-US" sz="3200"/>
              <a:t>是啊，人海茫茫，知音难求，聚散浮沉的茫茫人海中，能觅得一位跟自己能说上话、志趣相投心意相通的人，实在是值得开心的一件事。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 sz="3600">
                <a:sym typeface="+mn-ea"/>
              </a:rPr>
            </a:br>
            <a:r>
              <a:rPr lang="zh-CN" altLang="en-US" sz="3600">
                <a:sym typeface="+mn-ea"/>
              </a:rPr>
              <a:t>分享活动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请各学习小组派代表展示小组成果。古今中外名人交友轶事、文章、名言警句、成语典故。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518160" y="2829560"/>
            <a:ext cx="11155680" cy="23069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285750">
              <a:extrusionClr>
                <a:srgbClr val="A0D0F2"/>
              </a:extrusionClr>
            </a:sp3d>
          </a:bodyPr>
          <a:p>
            <a:pPr algn="ctr"/>
            <a:r>
              <a:rPr lang="zh-CN" altLang="en-US" sz="7200" b="1">
                <a:blipFill>
                  <a:blip r:embed="rId1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杨意不逢，抚凌云而自惜；</a:t>
            </a:r>
            <a:endParaRPr lang="zh-CN" altLang="en-US" sz="7200" b="1">
              <a:blipFill>
                <a:blip r:embed="rId1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zh-CN" altLang="en-US" sz="7200" b="1">
                <a:blipFill>
                  <a:blip r:embed="rId1"/>
                  <a:tile tx="0" ty="0" sx="100000" sy="100000" flip="none" algn="b"/>
                </a:blip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钟期既遇，奏流水以何惭？</a:t>
            </a:r>
            <a:endParaRPr lang="zh-CN" altLang="en-US" sz="7200" b="1">
              <a:blipFill>
                <a:blip r:embed="rId1"/>
                <a:tile tx="0" ty="0" sx="100000" sy="100000" flip="none" algn="b"/>
              </a:blip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分享活动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组内同学间相互交流各自搜集的资料，小组长做好记录，推举一位同学谈一谈自己的交友经历。小学的朋友，初中的新同学，漫漫人生路上有朋友让你有怎样的感受？</a:t>
            </a:r>
            <a:endParaRPr lang="en-US" altLang="zh-CN" sz="3600"/>
          </a:p>
          <a:p>
            <a:endParaRPr lang="zh-CN" altLang="en-US" sz="3600"/>
          </a:p>
          <a:p>
            <a:endParaRPr lang="zh-CN" altLang="en-US" sz="3600"/>
          </a:p>
        </p:txBody>
      </p:sp>
      <p:sp>
        <p:nvSpPr>
          <p:cNvPr id="9" name="矩形 8"/>
          <p:cNvSpPr/>
          <p:nvPr/>
        </p:nvSpPr>
        <p:spPr>
          <a:xfrm>
            <a:off x="174625" y="5597525"/>
            <a:ext cx="118414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</a:rPr>
              <a:t>相逢一</a:t>
            </a:r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</a:rPr>
              <a:t>醉是前缘，风雨散、飘然何处。</a:t>
            </a:r>
            <a:endParaRPr lang="zh-CN" altLang="en-US" sz="5400" b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勇敢展示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6000"/>
          </a:p>
          <a:p>
            <a:r>
              <a:rPr lang="zh-CN" altLang="en-US" sz="6000"/>
              <a:t>向同学们介绍独一无二的你</a:t>
            </a:r>
            <a:endParaRPr lang="zh-CN" altLang="en-US" sz="6000"/>
          </a:p>
        </p:txBody>
      </p:sp>
      <p:sp>
        <p:nvSpPr>
          <p:cNvPr id="4" name="矩形 3"/>
          <p:cNvSpPr/>
          <p:nvPr/>
        </p:nvSpPr>
        <p:spPr>
          <a:xfrm>
            <a:off x="2664460" y="4315460"/>
            <a:ext cx="658368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情吞醽醁千盅酒</a:t>
            </a:r>
            <a:endParaRPr lang="zh-CN" altLang="en-US" sz="7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心醉飞琼一曲歌</a:t>
            </a:r>
            <a:endParaRPr lang="zh-CN" altLang="en-US" sz="7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zh-CN" altLang="en-US" sz="7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MS UI Gothic</vt:lpstr>
      <vt:lpstr>华文细黑</vt:lpstr>
      <vt:lpstr>微软雅黑</vt:lpstr>
      <vt:lpstr>Arial Unicode MS</vt:lpstr>
      <vt:lpstr>Calibri</vt:lpstr>
      <vt:lpstr>海阔天空</vt:lpstr>
      <vt:lpstr>有朋自远方来</vt:lpstr>
      <vt:lpstr>孔子的交友之道</vt:lpstr>
      <vt:lpstr> 分享活动 </vt:lpstr>
      <vt:lpstr>分享活动</vt:lpstr>
      <vt:lpstr>勇敢展示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2017-10-17T11:24:00Z</dcterms:created>
  <dcterms:modified xsi:type="dcterms:W3CDTF">2017-10-31T04:18:40Z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