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3"/>
    <p:sldId id="275" r:id="rId4"/>
    <p:sldId id="277" r:id="rId5"/>
    <p:sldId id="276" r:id="rId6"/>
    <p:sldId id="278" r:id="rId7"/>
    <p:sldId id="279" r:id="rId8"/>
    <p:sldId id="280" r:id="rId9"/>
    <p:sldId id="320" r:id="rId10"/>
    <p:sldId id="281" r:id="rId11"/>
    <p:sldId id="282" r:id="rId12"/>
    <p:sldId id="283" r:id="rId13"/>
    <p:sldId id="284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35" r:id="rId22"/>
    <p:sldId id="334" r:id="rId23"/>
    <p:sldId id="336" r:id="rId24"/>
    <p:sldId id="337" r:id="rId25"/>
    <p:sldId id="338" r:id="rId26"/>
    <p:sldId id="264" r:id="rId27"/>
    <p:sldId id="328" r:id="rId28"/>
    <p:sldId id="263" r:id="rId29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-1164" y="-96"/>
      </p:cViewPr>
      <p:guideLst>
        <p:guide orient="horz" pos="2142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5.png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11.png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6.png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7.png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8.png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9.png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10.png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powerpoint/" TargetMode="External"/><Relationship Id="rId8" Type="http://schemas.openxmlformats.org/officeDocument/2006/relationships/hyperlink" Target="http://www.1ppt.com/xiazai/" TargetMode="External"/><Relationship Id="rId7" Type="http://schemas.openxmlformats.org/officeDocument/2006/relationships/hyperlink" Target="http://www.1ppt.com/tubiao/" TargetMode="External"/><Relationship Id="rId6" Type="http://schemas.openxmlformats.org/officeDocument/2006/relationships/hyperlink" Target="http://www.1ppt.com/beijing/" TargetMode="External"/><Relationship Id="rId5" Type="http://schemas.openxmlformats.org/officeDocument/2006/relationships/hyperlink" Target="http://www.1ppt.com/sucai/" TargetMode="External"/><Relationship Id="rId4" Type="http://schemas.openxmlformats.org/officeDocument/2006/relationships/hyperlink" Target="http://www.1ppt.com/jieri/" TargetMode="External"/><Relationship Id="rId3" Type="http://schemas.openxmlformats.org/officeDocument/2006/relationships/hyperlink" Target="http://www.1ppt.com/hangye/" TargetMode="External"/><Relationship Id="rId2" Type="http://schemas.openxmlformats.org/officeDocument/2006/relationships/hyperlink" Target="http://www.1ppt.com/moban/" TargetMode="Externa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.jpeg"/><Relationship Id="rId16" Type="http://schemas.openxmlformats.org/officeDocument/2006/relationships/image" Target="../media/image3.jpeg"/><Relationship Id="rId15" Type="http://schemas.openxmlformats.org/officeDocument/2006/relationships/image" Target="../media/image2.jpeg"/><Relationship Id="rId14" Type="http://schemas.openxmlformats.org/officeDocument/2006/relationships/hyperlink" Target="http://www.1ppt.com/fanwen/" TargetMode="External"/><Relationship Id="rId13" Type="http://schemas.openxmlformats.org/officeDocument/2006/relationships/hyperlink" Target="http://www.1ppt.com/kejian/" TargetMode="External"/><Relationship Id="rId12" Type="http://schemas.openxmlformats.org/officeDocument/2006/relationships/hyperlink" Target="http://www.1ppt.com/ziliao/" TargetMode="External"/><Relationship Id="rId11" Type="http://schemas.openxmlformats.org/officeDocument/2006/relationships/hyperlink" Target="http://www.1ppt.com/excel/" TargetMode="External"/><Relationship Id="rId10" Type="http://schemas.openxmlformats.org/officeDocument/2006/relationships/hyperlink" Target="http://www.1ppt.com/word/" TargetMode="Externa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88085" y="1299210"/>
            <a:ext cx="6856095" cy="4201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sp>
        <p:nvSpPr>
          <p:cNvPr id="3" name="文本框 2"/>
          <p:cNvSpPr txBox="1"/>
          <p:nvPr/>
        </p:nvSpPr>
        <p:spPr>
          <a:xfrm>
            <a:off x="1708150" y="2091055"/>
            <a:ext cx="589216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4000" b="1">
                <a:solidFill>
                  <a:schemeClr val="accent1"/>
                </a:solidFill>
                <a:latin typeface="楷体_GB2312" panose="02010609030101010101" charset="-122"/>
                <a:ea typeface="楷体_GB2312" panose="02010609030101010101" charset="-122"/>
              </a:rPr>
              <a:t>海滩      被淹没</a:t>
            </a:r>
            <a:endParaRPr lang="zh-CN" altLang="en-US" sz="4000" b="1">
              <a:solidFill>
                <a:schemeClr val="accent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000" b="1">
                <a:solidFill>
                  <a:schemeClr val="accent1"/>
                </a:solidFill>
                <a:latin typeface="楷体_GB2312" panose="02010609030101010101" charset="-122"/>
                <a:ea typeface="楷体_GB2312" panose="02010609030101010101" charset="-122"/>
              </a:rPr>
              <a:t>游客      丧生</a:t>
            </a:r>
            <a:endParaRPr lang="zh-CN" altLang="en-US" sz="4000" b="1">
              <a:solidFill>
                <a:schemeClr val="accent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000" b="1">
                <a:solidFill>
                  <a:schemeClr val="accent1"/>
                </a:solidFill>
                <a:latin typeface="楷体_GB2312" panose="02010609030101010101" charset="-122"/>
                <a:ea typeface="楷体_GB2312" panose="02010609030101010101" charset="-122"/>
              </a:rPr>
              <a:t>建筑物    毁于一旦</a:t>
            </a:r>
            <a:endParaRPr lang="zh-CN" altLang="en-US" sz="4000" b="1">
              <a:solidFill>
                <a:schemeClr val="accent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1511300" y="1444625"/>
            <a:ext cx="62858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文鼎CS魏碑" panose="02010609010101010101" charset="0"/>
                <a:ea typeface="文鼎CS魏碑" panose="02010609010101010101" charset="0"/>
              </a:rPr>
              <a:t>    </a:t>
            </a:r>
            <a:r>
              <a:rPr lang="en-US" altLang="zh-CN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</a:rPr>
              <a:t>2004</a:t>
            </a:r>
            <a:r>
              <a:rPr lang="zh-CN" altLang="en-US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</a:rPr>
              <a:t>年</a:t>
            </a:r>
            <a:r>
              <a:rPr lang="en-US" altLang="zh-CN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</a:rPr>
              <a:t>12</a:t>
            </a:r>
            <a:r>
              <a:rPr lang="zh-CN" altLang="en-US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</a:rPr>
              <a:t>月</a:t>
            </a:r>
            <a:r>
              <a:rPr lang="en-US" altLang="zh-CN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</a:rPr>
              <a:t>26</a:t>
            </a:r>
            <a:r>
              <a:rPr lang="zh-CN" altLang="en-US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</a:rPr>
              <a:t>日，一场巨大的海啸席卷了普吉岛以及印度洋附近的海域，大约</a:t>
            </a:r>
            <a:r>
              <a:rPr lang="en-US" altLang="zh-CN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</a:rPr>
              <a:t>20</a:t>
            </a:r>
            <a:r>
              <a:rPr lang="zh-CN" altLang="en-US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</a:rPr>
              <a:t>万人在这场灾难中丧生。</a:t>
            </a:r>
            <a:endParaRPr lang="zh-CN" altLang="en-US" sz="2800" b="1">
              <a:solidFill>
                <a:srgbClr val="FFCCFF"/>
              </a:solidFill>
              <a:latin typeface="文鼎CS魏碑" panose="02010609010101010101" charset="0"/>
              <a:ea typeface="文鼎CS魏碑" panose="02010609010101010101" charset="0"/>
            </a:endParaRPr>
          </a:p>
          <a:p>
            <a:r>
              <a:rPr lang="zh-CN" altLang="en-US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</a:rPr>
              <a:t>    但是，一位十岁英国小女孩</a:t>
            </a:r>
            <a:r>
              <a:rPr lang="en-US" altLang="zh-CN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</a:rPr>
              <a:t>——</a:t>
            </a:r>
            <a:r>
              <a:rPr lang="zh-CN" altLang="en-US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</a:rPr>
              <a:t>蒂莉</a:t>
            </a:r>
            <a:r>
              <a:rPr lang="en-US" altLang="zh-CN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</a:rPr>
              <a:t>·</a:t>
            </a:r>
            <a:r>
              <a:rPr lang="zh-CN" altLang="en-US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</a:rPr>
              <a:t>史密斯却</a:t>
            </a:r>
            <a:r>
              <a:rPr lang="zh-CN" altLang="en-US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  <a:sym typeface="+mn-ea"/>
              </a:rPr>
              <a:t>运用课堂上</a:t>
            </a:r>
            <a:r>
              <a:rPr lang="zh-CN" altLang="en-US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</a:rPr>
              <a:t>学过的</a:t>
            </a:r>
            <a:r>
              <a:rPr lang="zh-CN" altLang="en-US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  <a:sym typeface="+mn-ea"/>
              </a:rPr>
              <a:t>关于地震和海啸的知识，让她</a:t>
            </a:r>
            <a:r>
              <a:rPr lang="zh-CN" altLang="en-US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</a:rPr>
              <a:t>所在的海滩上的</a:t>
            </a:r>
            <a:r>
              <a:rPr lang="en-US" altLang="zh-CN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</a:rPr>
              <a:t>100</a:t>
            </a:r>
            <a:r>
              <a:rPr lang="zh-CN" altLang="en-US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</a:rPr>
              <a:t>多名游客幸免于难。</a:t>
            </a:r>
            <a:endParaRPr lang="zh-CN" altLang="en-US" sz="2800" b="1">
              <a:solidFill>
                <a:srgbClr val="FFCCFF"/>
              </a:solidFill>
              <a:latin typeface="文鼎CS魏碑" panose="02010609010101010101" charset="0"/>
              <a:ea typeface="文鼎CS魏碑" panose="02010609010101010101" charset="0"/>
            </a:endParaRPr>
          </a:p>
          <a:p>
            <a:r>
              <a:rPr lang="zh-CN" altLang="en-US" sz="2800" b="1">
                <a:solidFill>
                  <a:srgbClr val="FFCCFF"/>
                </a:solidFill>
                <a:latin typeface="文鼎CS魏碑" panose="02010609010101010101" charset="0"/>
                <a:ea typeface="文鼎CS魏碑" panose="02010609010101010101" charset="0"/>
              </a:rPr>
              <a:t>    英国《太阳报》用“沙滩天使”这个美丽的名字来称呼她。</a:t>
            </a:r>
            <a:endParaRPr lang="zh-CN" altLang="en-US" sz="2800" b="1">
              <a:solidFill>
                <a:srgbClr val="FFCCFF"/>
              </a:solidFill>
              <a:latin typeface="文鼎CS魏碑" panose="02010609010101010101" charset="0"/>
              <a:ea typeface="文鼎CS魏碑" panose="02010609010101010101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sp>
        <p:nvSpPr>
          <p:cNvPr id="2" name="文本框 1"/>
          <p:cNvSpPr txBox="1"/>
          <p:nvPr/>
        </p:nvSpPr>
        <p:spPr>
          <a:xfrm>
            <a:off x="1233170" y="2884805"/>
            <a:ext cx="6677660" cy="1014730"/>
          </a:xfrm>
          <a:prstGeom prst="rect">
            <a:avLst/>
          </a:prstGeom>
          <a:noFill/>
          <a:effectLst>
            <a:outerShdw blurRad="50800" dist="38100" dir="5400000" algn="t" rotWithShape="0">
              <a:srgbClr val="FFCCFF">
                <a:alpha val="40000"/>
              </a:srgbClr>
            </a:outerShdw>
          </a:effectLst>
        </p:spPr>
        <p:txBody>
          <a:bodyPr wrap="square" rtlCol="0">
            <a:spAutoFit/>
          </a:bodyPr>
          <a:p>
            <a:r>
              <a:rPr lang="en-US" altLang="zh-CN" sz="6000" b="1">
                <a:blipFill>
                  <a:blip r:embed="rId18"/>
                  <a:tile tx="0" ty="0" sx="100000" sy="100000" flip="none" algn="tl"/>
                </a:blipFill>
                <a:latin typeface="文鼎中特广告体" panose="020B0602010101010101" charset="-122"/>
                <a:ea typeface="文鼎中特广告体" panose="020B0602010101010101" charset="-122"/>
              </a:rPr>
              <a:t>19 </a:t>
            </a:r>
            <a:r>
              <a:rPr lang="zh-CN" altLang="en-US" sz="6000" b="1">
                <a:blipFill>
                  <a:blip r:embed="rId18"/>
                  <a:tile tx="0" ty="0" sx="100000" sy="100000" flip="none" algn="tl"/>
                </a:blipFill>
                <a:latin typeface="方正卡通简体" panose="03000509000000000000" charset="-122"/>
                <a:ea typeface="方正卡通简体" panose="03000509000000000000" charset="-122"/>
              </a:rPr>
              <a:t>挽救生命的一课</a:t>
            </a:r>
            <a:endParaRPr lang="zh-CN" altLang="en-US" sz="6000" b="1">
              <a:blipFill>
                <a:blip r:embed="rId18"/>
                <a:tile tx="0" ty="0" sx="100000" sy="100000" flip="none" algn="tl"/>
              </a:blipFill>
              <a:latin typeface="方正卡通简体" panose="03000509000000000000" charset="-122"/>
              <a:ea typeface="方正卡通简体" panose="03000509000000000000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sp>
        <p:nvSpPr>
          <p:cNvPr id="3" name="矩形 2"/>
          <p:cNvSpPr/>
          <p:nvPr/>
        </p:nvSpPr>
        <p:spPr>
          <a:xfrm>
            <a:off x="1188085" y="1299210"/>
            <a:ext cx="247269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000" b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latin typeface="文鼎CS魏碑" panose="02010609010101010101" charset="0"/>
                <a:ea typeface="文鼎CS魏碑" panose="02010609010101010101" charset="0"/>
              </a:rPr>
              <a:t>读一读</a:t>
            </a:r>
            <a:endParaRPr lang="zh-CN" altLang="en-US" sz="6000" b="1">
              <a:ln w="13462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49000">
                    <a:srgbClr val="819E97">
                      <a:alpha val="100000"/>
                    </a:srgbClr>
                  </a:gs>
                  <a:gs pos="100000">
                    <a:srgbClr val="034373"/>
                  </a:gs>
                </a:gsLst>
                <a:lin ang="5400000"/>
              </a:gradFill>
              <a:effectLst>
                <a:outerShdw dist="50800" dir="2700000" algn="bl" rotWithShape="0">
                  <a:srgbClr val="356277"/>
                </a:outerShdw>
              </a:effectLst>
              <a:latin typeface="文鼎CS魏碑" panose="02010609010101010101" charset="0"/>
              <a:ea typeface="文鼎CS魏碑" panose="02010609010101010101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5720" y="2611120"/>
            <a:ext cx="6676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66FFFF"/>
                </a:solidFill>
                <a:latin typeface="楷体" panose="02010609060101010101" charset="-122"/>
                <a:ea typeface="楷体" panose="02010609060101010101" charset="-122"/>
              </a:rPr>
              <a:t>蒂莉  装饰  咕噜  毕竟  海域</a:t>
            </a:r>
            <a:endParaRPr lang="zh-CN" altLang="en-US" sz="3600" b="1">
              <a:solidFill>
                <a:srgbClr val="66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15720" y="2047240"/>
            <a:ext cx="6676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66FFFF"/>
                </a:solidFill>
                <a:latin typeface="宋体" panose="02010600030101010101" pitchFamily="2" charset="-122"/>
              </a:rPr>
              <a:t>dì      shì   lū   jìng   yù</a:t>
            </a:r>
            <a:endParaRPr lang="zh-CN" altLang="en-US" sz="3600" b="1">
              <a:solidFill>
                <a:srgbClr val="66FFFF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75385" y="4056380"/>
            <a:ext cx="50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尽</a:t>
            </a:r>
            <a:endParaRPr lang="zh-CN" altLang="en-US" sz="36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1777365" y="3769360"/>
            <a:ext cx="76200" cy="1219200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26505" y="4056380"/>
            <a:ext cx="50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卷</a:t>
            </a:r>
            <a:endParaRPr lang="zh-CN" altLang="en-US" sz="36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6928485" y="3769360"/>
            <a:ext cx="76200" cy="1219200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893060" y="4056380"/>
            <a:ext cx="50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假</a:t>
            </a:r>
            <a:endParaRPr lang="zh-CN" altLang="en-US" sz="36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3494405" y="3769360"/>
            <a:ext cx="76200" cy="1219200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10100" y="4056380"/>
            <a:ext cx="50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模</a:t>
            </a:r>
            <a:endParaRPr lang="zh-CN" altLang="en-US" sz="36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6" name="左大括号 25"/>
          <p:cNvSpPr/>
          <p:nvPr/>
        </p:nvSpPr>
        <p:spPr>
          <a:xfrm>
            <a:off x="5211445" y="3769360"/>
            <a:ext cx="76200" cy="1219200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53565" y="3528695"/>
            <a:ext cx="6676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bg1"/>
                </a:solidFill>
                <a:latin typeface="宋体" panose="02010600030101010101" pitchFamily="2" charset="-122"/>
              </a:rPr>
              <a:t>jǐn    jiǎ     mó     juǎn</a:t>
            </a:r>
            <a:endParaRPr lang="en-US" altLang="zh-CN" sz="36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53565" y="4574540"/>
            <a:ext cx="6676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bg1"/>
                </a:solidFill>
                <a:latin typeface="宋体" panose="02010600030101010101" pitchFamily="2" charset="-122"/>
              </a:rPr>
              <a:t>jìn    jià     mú     juàn</a:t>
            </a:r>
            <a:endParaRPr lang="en-US" altLang="zh-CN" sz="36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sp>
        <p:nvSpPr>
          <p:cNvPr id="3" name="矩形 2"/>
          <p:cNvSpPr/>
          <p:nvPr/>
        </p:nvSpPr>
        <p:spPr>
          <a:xfrm>
            <a:off x="1188085" y="1299210"/>
            <a:ext cx="247269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000" b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latin typeface="文鼎CS魏碑" panose="02010609010101010101" charset="0"/>
                <a:ea typeface="文鼎CS魏碑" panose="02010609010101010101" charset="0"/>
              </a:rPr>
              <a:t>读一读</a:t>
            </a:r>
            <a:endParaRPr lang="zh-CN" altLang="en-US" sz="6000" b="1">
              <a:ln w="13462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49000">
                    <a:srgbClr val="819E97">
                      <a:alpha val="100000"/>
                    </a:srgbClr>
                  </a:gs>
                  <a:gs pos="100000">
                    <a:srgbClr val="034373"/>
                  </a:gs>
                </a:gsLst>
                <a:lin ang="5400000"/>
              </a:gradFill>
              <a:effectLst>
                <a:outerShdw dist="50800" dir="2700000" algn="bl" rotWithShape="0">
                  <a:srgbClr val="356277"/>
                </a:outerShdw>
              </a:effectLst>
              <a:latin typeface="文鼎CS魏碑" panose="02010609010101010101" charset="0"/>
              <a:ea typeface="文鼎CS魏碑" panose="02010609010101010101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2415" y="2569845"/>
            <a:ext cx="62230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66FFFF"/>
                </a:solidFill>
                <a:latin typeface="楷体" panose="02010609060101010101" charset="-122"/>
                <a:ea typeface="楷体" panose="02010609060101010101" charset="-122"/>
              </a:rPr>
              <a:t>海水明净  沙滩细软  尽情  碧水蓝天  蒂莉  度假  装饰  咕噜咕噜  一模一样  </a:t>
            </a:r>
            <a:endParaRPr lang="zh-CN" altLang="en-US" sz="3600" b="1">
              <a:solidFill>
                <a:srgbClr val="66FF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solidFill>
                  <a:srgbClr val="66FFFF"/>
                </a:solidFill>
                <a:latin typeface="楷体" panose="02010609060101010101" charset="-122"/>
                <a:ea typeface="楷体" panose="02010609060101010101" charset="-122"/>
              </a:rPr>
              <a:t>半信半疑  毕竟  席卷  海域  </a:t>
            </a:r>
            <a:endParaRPr lang="zh-CN" altLang="en-US" sz="3600" b="1">
              <a:solidFill>
                <a:srgbClr val="66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1188085" y="1230313"/>
            <a:ext cx="6408738" cy="914400"/>
          </a:xfrm>
        </p:spPr>
        <p:txBody>
          <a:bodyPr anchor="ctr"/>
          <a:p>
            <a:pPr algn="l"/>
            <a:r>
              <a:rPr lang="zh-CN" altLang="en-US" sz="4000" b="1">
                <a:solidFill>
                  <a:srgbClr val="FFCCFF"/>
                </a:solidFill>
                <a:latin typeface="方正卡通简体" panose="03000509000000000000" charset="-122"/>
                <a:ea typeface="方正卡通简体" panose="03000509000000000000" charset="-122"/>
              </a:rPr>
              <a:t>一、朗读课文，思考问题：</a:t>
            </a:r>
            <a:endParaRPr lang="zh-CN" altLang="en-US" sz="4000" b="1">
              <a:solidFill>
                <a:srgbClr val="FFCCFF"/>
              </a:solidFill>
              <a:latin typeface="方正卡通简体" panose="03000509000000000000" charset="-122"/>
              <a:ea typeface="方正卡通简体" panose="03000509000000000000" charset="-122"/>
            </a:endParaRPr>
          </a:p>
        </p:txBody>
      </p:sp>
      <p:sp>
        <p:nvSpPr>
          <p:cNvPr id="8195" name="内容占位符 8194"/>
          <p:cNvSpPr>
            <a:spLocks noGrp="1"/>
          </p:cNvSpPr>
          <p:nvPr>
            <p:ph idx="1"/>
          </p:nvPr>
        </p:nvSpPr>
        <p:spPr>
          <a:xfrm>
            <a:off x="1494790" y="2562225"/>
            <a:ext cx="6154420" cy="2315210"/>
          </a:xfrm>
        </p:spPr>
        <p:txBody>
          <a:bodyPr anchor="t"/>
          <a:p>
            <a:pPr algn="l">
              <a:buNone/>
            </a:pPr>
            <a:r>
              <a:rPr lang="en-US" altLang="zh-CN" sz="3600" b="1">
                <a:solidFill>
                  <a:srgbClr val="66FF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600" b="1">
                <a:solidFill>
                  <a:srgbClr val="66FFFF"/>
                </a:solidFill>
                <a:latin typeface="宋体" panose="02010600030101010101" pitchFamily="2" charset="-122"/>
              </a:rPr>
              <a:t>课文讲了一件什么事情？</a:t>
            </a:r>
            <a:endParaRPr lang="zh-CN" altLang="en-US" sz="3600" b="1">
              <a:solidFill>
                <a:srgbClr val="66FFFF"/>
              </a:solidFill>
              <a:latin typeface="宋体" panose="02010600030101010101" pitchFamily="2" charset="-122"/>
            </a:endParaRPr>
          </a:p>
          <a:p>
            <a:pPr algn="l">
              <a:buNone/>
            </a:pPr>
            <a:r>
              <a:rPr lang="en-US" altLang="zh-CN" sz="3600" b="1">
                <a:solidFill>
                  <a:srgbClr val="66FF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600" b="1">
                <a:solidFill>
                  <a:srgbClr val="66FFFF"/>
                </a:solidFill>
                <a:latin typeface="宋体" panose="02010600030101010101" pitchFamily="2" charset="-122"/>
              </a:rPr>
              <a:t>蒂莉是凭借什么挽救了那么多人的生命？</a:t>
            </a:r>
            <a:endParaRPr lang="zh-CN" altLang="en-US" sz="3600" b="1">
              <a:solidFill>
                <a:srgbClr val="66FFFF"/>
              </a:solidFill>
              <a:latin typeface="宋体" panose="02010600030101010101" pitchFamily="2" charset="-122"/>
            </a:endParaRPr>
          </a:p>
          <a:p>
            <a:pPr algn="l">
              <a:buNone/>
            </a:pPr>
            <a:endParaRPr lang="en-US" altLang="zh-CN" sz="3600" b="1">
              <a:solidFill>
                <a:srgbClr val="66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19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charRg st="18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sp>
        <p:nvSpPr>
          <p:cNvPr id="9218" name="内容占位符 9217"/>
          <p:cNvSpPr>
            <a:spLocks noGrp="1"/>
          </p:cNvSpPr>
          <p:nvPr>
            <p:ph idx="1"/>
          </p:nvPr>
        </p:nvSpPr>
        <p:spPr>
          <a:xfrm>
            <a:off x="1750695" y="1508125"/>
            <a:ext cx="5806440" cy="3159760"/>
          </a:xfrm>
        </p:spPr>
        <p:txBody>
          <a:bodyPr anchor="t"/>
          <a:p>
            <a:pPr algn="l">
              <a:buNone/>
            </a:pPr>
            <a:r>
              <a:rPr lang="en-US" altLang="zh-CN" sz="40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en-US" altLang="zh-CN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课文主要讲了</a:t>
            </a:r>
            <a:r>
              <a:rPr lang="en-US" altLang="zh-CN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2004</a:t>
            </a:r>
            <a:r>
              <a:rPr lang="zh-CN" altLang="en-US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年</a:t>
            </a:r>
            <a:r>
              <a:rPr lang="en-US" altLang="zh-CN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12</a:t>
            </a:r>
            <a:r>
              <a:rPr lang="zh-CN" altLang="en-US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月</a:t>
            </a:r>
            <a:r>
              <a:rPr lang="en-US" altLang="zh-CN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26</a:t>
            </a:r>
            <a:r>
              <a:rPr lang="zh-CN" altLang="en-US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日，英国小女孩蒂莉</a:t>
            </a:r>
            <a:r>
              <a:rPr lang="zh-CN" altLang="en-US" sz="4000" b="1">
                <a:solidFill>
                  <a:srgbClr val="92D050"/>
                </a:solidFill>
                <a:latin typeface="楷体_GB2312" panose="02010609030101010101" charset="-122"/>
                <a:ea typeface="楷体_GB2312" panose="02010609030101010101" charset="-122"/>
              </a:rPr>
              <a:t>根据自己课堂上学习的知识</a:t>
            </a:r>
            <a:r>
              <a:rPr lang="zh-CN" altLang="en-US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，让自己一家以及</a:t>
            </a:r>
            <a:r>
              <a:rPr lang="en-US" altLang="zh-CN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100</a:t>
            </a:r>
            <a:r>
              <a:rPr lang="zh-CN" altLang="en-US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多名游客在海啸中幸免遇难的故事。</a:t>
            </a:r>
            <a:endParaRPr lang="zh-CN" altLang="en-US" sz="40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1188085" y="1230313"/>
            <a:ext cx="6408738" cy="914400"/>
          </a:xfrm>
        </p:spPr>
        <p:txBody>
          <a:bodyPr anchor="ctr"/>
          <a:p>
            <a:pPr algn="l"/>
            <a:r>
              <a:rPr lang="zh-CN" altLang="en-US" sz="4000" b="1">
                <a:solidFill>
                  <a:srgbClr val="FFCCFF"/>
                </a:solidFill>
                <a:latin typeface="方正卡通简体" panose="03000509000000000000" charset="-122"/>
                <a:ea typeface="方正卡通简体" panose="03000509000000000000" charset="-122"/>
              </a:rPr>
              <a:t>二、合作探究：</a:t>
            </a:r>
            <a:endParaRPr lang="zh-CN" altLang="en-US" sz="4000" b="1">
              <a:solidFill>
                <a:srgbClr val="FFCCFF"/>
              </a:solidFill>
              <a:latin typeface="方正卡通简体" panose="03000509000000000000" charset="-122"/>
              <a:ea typeface="方正卡通简体" panose="03000509000000000000" charset="-122"/>
            </a:endParaRPr>
          </a:p>
        </p:txBody>
      </p:sp>
      <p:sp>
        <p:nvSpPr>
          <p:cNvPr id="8195" name="内容占位符 8194"/>
          <p:cNvSpPr>
            <a:spLocks noGrp="1"/>
          </p:cNvSpPr>
          <p:nvPr>
            <p:ph idx="1"/>
          </p:nvPr>
        </p:nvSpPr>
        <p:spPr>
          <a:xfrm>
            <a:off x="1339215" y="2561590"/>
            <a:ext cx="6626860" cy="2315210"/>
          </a:xfrm>
        </p:spPr>
        <p:txBody>
          <a:bodyPr anchor="t"/>
          <a:p>
            <a:pPr algn="l">
              <a:buNone/>
            </a:pPr>
            <a:r>
              <a:rPr lang="en-US" altLang="zh-CN" sz="3600" b="1">
                <a:solidFill>
                  <a:srgbClr val="66FF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600" b="1">
                <a:solidFill>
                  <a:srgbClr val="66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蒂莉怎样判断出海啸到来的？</a:t>
            </a:r>
            <a:endParaRPr lang="zh-CN" altLang="en-US" sz="3600" b="1">
              <a:solidFill>
                <a:srgbClr val="66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buNone/>
            </a:pPr>
            <a:r>
              <a:rPr lang="en-US" altLang="zh-CN" sz="3600" b="1">
                <a:solidFill>
                  <a:srgbClr val="66FF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600" b="1">
                <a:solidFill>
                  <a:srgbClr val="66FFFF"/>
                </a:solidFill>
                <a:latin typeface="宋体" panose="02010600030101010101" pitchFamily="2" charset="-122"/>
              </a:rPr>
              <a:t>蒂莉是怎样知道海啸到来的迹象的？</a:t>
            </a:r>
            <a:endParaRPr lang="zh-CN" altLang="en-US" sz="3600" b="1">
              <a:solidFill>
                <a:srgbClr val="66FFFF"/>
              </a:solidFill>
              <a:latin typeface="宋体" panose="02010600030101010101" pitchFamily="2" charset="-122"/>
            </a:endParaRPr>
          </a:p>
          <a:p>
            <a:pPr algn="l">
              <a:buNone/>
            </a:pPr>
            <a:endParaRPr lang="en-US" altLang="zh-CN" sz="3600" b="1">
              <a:solidFill>
                <a:srgbClr val="66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19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charRg st="18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sp>
        <p:nvSpPr>
          <p:cNvPr id="9218" name="内容占位符 9217"/>
          <p:cNvSpPr>
            <a:spLocks noGrp="1"/>
          </p:cNvSpPr>
          <p:nvPr>
            <p:ph idx="1"/>
          </p:nvPr>
        </p:nvSpPr>
        <p:spPr>
          <a:xfrm>
            <a:off x="1749425" y="1299210"/>
            <a:ext cx="5806440" cy="3159760"/>
          </a:xfrm>
        </p:spPr>
        <p:txBody>
          <a:bodyPr anchor="t"/>
          <a:p>
            <a:pPr algn="l">
              <a:buNone/>
            </a:pPr>
            <a:r>
              <a:rPr lang="en-US" altLang="zh-CN" sz="40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en-US" altLang="zh-CN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海面在咕噜咕噜地冒着水泡，好像被煮沸了一样。海水不再像平常那样随着浪涛一进一退，而是不停地向岸边上涨。</a:t>
            </a:r>
            <a:endParaRPr lang="zh-CN" altLang="en-US" sz="40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" name="内容占位符 9217"/>
          <p:cNvSpPr>
            <a:spLocks noGrp="1"/>
          </p:cNvSpPr>
          <p:nvPr/>
        </p:nvSpPr>
        <p:spPr>
          <a:xfrm>
            <a:off x="3620770" y="4430395"/>
            <a:ext cx="2066290" cy="95123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l">
              <a:buNone/>
            </a:pPr>
            <a:r>
              <a:rPr lang="zh-CN" altLang="en-US" sz="4800" b="1">
                <a:solidFill>
                  <a:srgbClr val="92D050"/>
                </a:solidFill>
                <a:latin typeface="楷体_GB2312" panose="02010609030101010101" charset="-122"/>
                <a:ea typeface="楷体_GB2312" panose="02010609030101010101" charset="-122"/>
              </a:rPr>
              <a:t>地理课</a:t>
            </a:r>
            <a:endParaRPr lang="zh-CN" altLang="en-US" sz="4800" b="1">
              <a:solidFill>
                <a:srgbClr val="92D05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/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1188085" y="1230313"/>
            <a:ext cx="6408738" cy="914400"/>
          </a:xfrm>
        </p:spPr>
        <p:txBody>
          <a:bodyPr anchor="ctr"/>
          <a:p>
            <a:pPr algn="l"/>
            <a:r>
              <a:rPr lang="zh-CN" altLang="en-US" sz="4000" b="1">
                <a:solidFill>
                  <a:srgbClr val="FFCCFF"/>
                </a:solidFill>
                <a:latin typeface="方正卡通简体" panose="03000509000000000000" charset="-122"/>
                <a:ea typeface="方正卡通简体" panose="03000509000000000000" charset="-122"/>
              </a:rPr>
              <a:t>三、细读课文：</a:t>
            </a:r>
            <a:endParaRPr lang="zh-CN" altLang="en-US" sz="4000" b="1">
              <a:solidFill>
                <a:srgbClr val="FFCCFF"/>
              </a:solidFill>
              <a:latin typeface="方正卡通简体" panose="03000509000000000000" charset="-122"/>
              <a:ea typeface="方正卡通简体" panose="03000509000000000000" charset="-122"/>
            </a:endParaRPr>
          </a:p>
        </p:txBody>
      </p:sp>
      <p:sp>
        <p:nvSpPr>
          <p:cNvPr id="9218" name="内容占位符 9217"/>
          <p:cNvSpPr>
            <a:spLocks noGrp="1"/>
          </p:cNvSpPr>
          <p:nvPr>
            <p:ph idx="1"/>
          </p:nvPr>
        </p:nvSpPr>
        <p:spPr>
          <a:xfrm>
            <a:off x="1489710" y="2221865"/>
            <a:ext cx="6252845" cy="3159760"/>
          </a:xfrm>
        </p:spPr>
        <p:txBody>
          <a:bodyPr anchor="t"/>
          <a:p>
            <a:pPr algn="l">
              <a:buNone/>
            </a:pPr>
            <a:r>
              <a:rPr lang="zh-CN" altLang="en-US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第</a:t>
            </a:r>
            <a:r>
              <a:rPr lang="en-US" altLang="zh-CN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1</a:t>
            </a:r>
            <a:r>
              <a:rPr lang="zh-CN" altLang="en-US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自然段：</a:t>
            </a:r>
            <a:endParaRPr lang="zh-CN" altLang="en-US" sz="40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ctr">
              <a:buNone/>
            </a:pPr>
            <a:r>
              <a:rPr lang="zh-CN" altLang="en-US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介绍普吉岛</a:t>
            </a:r>
            <a:r>
              <a:rPr lang="zh-CN" altLang="en-US" sz="28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（东南亚 旅游胜地）</a:t>
            </a:r>
            <a:endParaRPr lang="zh-CN" altLang="en-US" sz="28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ctr">
              <a:buNone/>
            </a:pPr>
            <a:r>
              <a:rPr lang="zh-CN" altLang="en-US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泰国最大的岛屿</a:t>
            </a:r>
            <a:endParaRPr lang="zh-CN" altLang="en-US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ctr">
              <a:buNone/>
            </a:pPr>
            <a:r>
              <a:rPr lang="zh-CN" altLang="en-US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海水明净  沙滩细软</a:t>
            </a:r>
            <a:endParaRPr lang="zh-CN" altLang="en-US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ctr">
              <a:buNone/>
            </a:pPr>
            <a:r>
              <a:rPr lang="zh-CN" altLang="en-US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碧水蓝天</a:t>
            </a:r>
            <a:endParaRPr lang="zh-CN" altLang="en-US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l">
              <a:buNone/>
            </a:pPr>
            <a:endParaRPr lang="zh-CN" altLang="en-US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9218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88085" y="1299210"/>
            <a:ext cx="6856730" cy="420243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1188085" y="1230313"/>
            <a:ext cx="6408738" cy="914400"/>
          </a:xfrm>
        </p:spPr>
        <p:txBody>
          <a:bodyPr anchor="ctr"/>
          <a:p>
            <a:pPr algn="l"/>
            <a:r>
              <a:rPr lang="zh-CN" altLang="en-US" sz="4000" b="1">
                <a:solidFill>
                  <a:srgbClr val="FFCCFF"/>
                </a:solidFill>
                <a:latin typeface="方正卡通简体" panose="03000509000000000000" charset="-122"/>
                <a:ea typeface="方正卡通简体" panose="03000509000000000000" charset="-122"/>
              </a:rPr>
              <a:t>三、细读课文：</a:t>
            </a:r>
            <a:endParaRPr lang="zh-CN" altLang="en-US" sz="4000" b="1">
              <a:solidFill>
                <a:srgbClr val="FFCCFF"/>
              </a:solidFill>
              <a:latin typeface="方正卡通简体" panose="03000509000000000000" charset="-122"/>
              <a:ea typeface="方正卡通简体" panose="03000509000000000000" charset="-122"/>
            </a:endParaRPr>
          </a:p>
        </p:txBody>
      </p:sp>
      <p:sp>
        <p:nvSpPr>
          <p:cNvPr id="9218" name="内容占位符 9217"/>
          <p:cNvSpPr>
            <a:spLocks noGrp="1"/>
          </p:cNvSpPr>
          <p:nvPr>
            <p:ph idx="1"/>
          </p:nvPr>
        </p:nvSpPr>
        <p:spPr>
          <a:xfrm>
            <a:off x="1489710" y="2221865"/>
            <a:ext cx="6252845" cy="3159760"/>
          </a:xfrm>
        </p:spPr>
        <p:txBody>
          <a:bodyPr anchor="t"/>
          <a:p>
            <a:pPr algn="l">
              <a:buNone/>
            </a:pPr>
            <a:r>
              <a:rPr lang="zh-CN" altLang="en-US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第</a:t>
            </a:r>
            <a:r>
              <a:rPr lang="en-US" altLang="zh-CN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2</a:t>
            </a:r>
            <a:r>
              <a:rPr lang="zh-CN" altLang="en-US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自然段：</a:t>
            </a:r>
            <a:endParaRPr lang="zh-CN" altLang="en-US" sz="40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ctr">
              <a:buNone/>
            </a:pPr>
            <a:r>
              <a:rPr lang="zh-CN" altLang="en-US" sz="36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介绍故事发生的时间和背景</a:t>
            </a:r>
            <a:endParaRPr lang="zh-CN" altLang="en-US" sz="36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ctr">
              <a:buNone/>
            </a:pPr>
            <a:r>
              <a:rPr lang="en-US" altLang="zh-CN" sz="44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2004</a:t>
            </a:r>
            <a:r>
              <a:rPr lang="zh-CN" altLang="en-US" sz="44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年</a:t>
            </a:r>
            <a:r>
              <a:rPr lang="en-US" altLang="zh-CN" sz="44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12</a:t>
            </a:r>
            <a:r>
              <a:rPr lang="zh-CN" altLang="en-US" sz="44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月</a:t>
            </a:r>
            <a:r>
              <a:rPr lang="en-US" altLang="zh-CN" sz="44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26</a:t>
            </a:r>
            <a:r>
              <a:rPr lang="zh-CN" altLang="en-US" sz="44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日</a:t>
            </a:r>
            <a:endParaRPr lang="zh-CN" altLang="en-US" sz="44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ctr">
              <a:buNone/>
            </a:pPr>
            <a:r>
              <a:rPr lang="zh-CN" altLang="en-US" sz="44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蒂莉一家 度假</a:t>
            </a:r>
            <a:endParaRPr lang="zh-CN" altLang="en-US" sz="44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921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1188085" y="1230313"/>
            <a:ext cx="6408738" cy="914400"/>
          </a:xfrm>
        </p:spPr>
        <p:txBody>
          <a:bodyPr anchor="ctr"/>
          <a:p>
            <a:pPr algn="l"/>
            <a:r>
              <a:rPr lang="zh-CN" altLang="en-US" sz="4000" b="1">
                <a:solidFill>
                  <a:srgbClr val="FFCCFF"/>
                </a:solidFill>
                <a:latin typeface="方正卡通简体" panose="03000509000000000000" charset="-122"/>
                <a:ea typeface="方正卡通简体" panose="03000509000000000000" charset="-122"/>
              </a:rPr>
              <a:t>三、细读课文：</a:t>
            </a:r>
            <a:endParaRPr lang="zh-CN" altLang="en-US" sz="4000" b="1">
              <a:solidFill>
                <a:srgbClr val="FFCCFF"/>
              </a:solidFill>
              <a:latin typeface="方正卡通简体" panose="03000509000000000000" charset="-122"/>
              <a:ea typeface="方正卡通简体" panose="03000509000000000000" charset="-122"/>
            </a:endParaRPr>
          </a:p>
        </p:txBody>
      </p:sp>
      <p:sp>
        <p:nvSpPr>
          <p:cNvPr id="9218" name="内容占位符 9217"/>
          <p:cNvSpPr>
            <a:spLocks noGrp="1"/>
          </p:cNvSpPr>
          <p:nvPr>
            <p:ph idx="1"/>
          </p:nvPr>
        </p:nvSpPr>
        <p:spPr>
          <a:xfrm>
            <a:off x="1526540" y="2145030"/>
            <a:ext cx="6252845" cy="3159760"/>
          </a:xfrm>
        </p:spPr>
        <p:txBody>
          <a:bodyPr anchor="t"/>
          <a:p>
            <a:pPr algn="l">
              <a:buNone/>
            </a:pPr>
            <a:r>
              <a:rPr lang="zh-CN" altLang="en-US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第</a:t>
            </a:r>
            <a:r>
              <a:rPr lang="en-US" altLang="zh-CN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3</a:t>
            </a:r>
            <a:r>
              <a:rPr lang="zh-CN" altLang="en-US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自然段：</a:t>
            </a:r>
            <a:endParaRPr lang="zh-CN" altLang="en-US" sz="40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l">
              <a:buNone/>
            </a:pPr>
            <a:r>
              <a:rPr lang="zh-CN" altLang="en-US" sz="36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蒂莉发现异象 奇怪的声音 </a:t>
            </a:r>
            <a:endParaRPr lang="zh-CN" altLang="en-US" sz="36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l">
              <a:buNone/>
            </a:pPr>
            <a:r>
              <a:rPr lang="zh-CN" altLang="en-US" sz="36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             海面冒水泡</a:t>
            </a:r>
            <a:endParaRPr lang="zh-CN" altLang="en-US" sz="36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l">
              <a:buNone/>
            </a:pPr>
            <a:r>
              <a:rPr lang="zh-CN" altLang="en-US" sz="36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             海水不停上涨联系地理课知识  判断海啸</a:t>
            </a:r>
            <a:endParaRPr lang="zh-CN" altLang="en-US" sz="36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9218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1188085" y="1230313"/>
            <a:ext cx="6408738" cy="914400"/>
          </a:xfrm>
        </p:spPr>
        <p:txBody>
          <a:bodyPr anchor="ctr"/>
          <a:p>
            <a:pPr algn="l"/>
            <a:r>
              <a:rPr lang="zh-CN" altLang="en-US" sz="4000" b="1">
                <a:solidFill>
                  <a:srgbClr val="FFCCFF"/>
                </a:solidFill>
                <a:latin typeface="方正卡通简体" panose="03000509000000000000" charset="-122"/>
                <a:ea typeface="方正卡通简体" panose="03000509000000000000" charset="-122"/>
              </a:rPr>
              <a:t>三、细读课文：</a:t>
            </a:r>
            <a:endParaRPr lang="zh-CN" altLang="en-US" sz="4000" b="1">
              <a:solidFill>
                <a:srgbClr val="FFCCFF"/>
              </a:solidFill>
              <a:latin typeface="方正卡通简体" panose="03000509000000000000" charset="-122"/>
              <a:ea typeface="方正卡通简体" panose="03000509000000000000" charset="-122"/>
            </a:endParaRPr>
          </a:p>
        </p:txBody>
      </p:sp>
      <p:sp>
        <p:nvSpPr>
          <p:cNvPr id="9218" name="内容占位符 9217"/>
          <p:cNvSpPr>
            <a:spLocks noGrp="1"/>
          </p:cNvSpPr>
          <p:nvPr>
            <p:ph idx="1"/>
          </p:nvPr>
        </p:nvSpPr>
        <p:spPr>
          <a:xfrm>
            <a:off x="1526540" y="2040890"/>
            <a:ext cx="6252845" cy="3159760"/>
          </a:xfrm>
        </p:spPr>
        <p:txBody>
          <a:bodyPr anchor="t"/>
          <a:p>
            <a:pPr algn="l">
              <a:buNone/>
            </a:pPr>
            <a:r>
              <a:rPr lang="zh-CN" altLang="en-US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第</a:t>
            </a:r>
            <a:r>
              <a:rPr lang="en-US" altLang="zh-CN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4-6</a:t>
            </a:r>
            <a:r>
              <a:rPr lang="zh-CN" altLang="en-US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自然段：</a:t>
            </a:r>
            <a:endParaRPr lang="zh-CN" altLang="en-US" sz="40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l">
              <a:buNone/>
            </a:pPr>
            <a:r>
              <a:rPr lang="zh-CN" altLang="en-US" sz="36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蒂莉告诉父母  半信半疑</a:t>
            </a:r>
            <a:endParaRPr lang="zh-CN" altLang="en-US" sz="36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l">
              <a:buNone/>
            </a:pPr>
            <a:r>
              <a:rPr lang="zh-CN" altLang="en-US" sz="36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              不敢大意</a:t>
            </a:r>
            <a:endParaRPr lang="zh-CN" altLang="en-US" sz="36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l">
              <a:buNone/>
            </a:pPr>
            <a:r>
              <a:rPr lang="zh-CN" altLang="en-US" sz="36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              告知工作人员</a:t>
            </a:r>
            <a:endParaRPr lang="zh-CN" altLang="en-US" sz="36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ctr">
              <a:buNone/>
            </a:pPr>
            <a:r>
              <a:rPr lang="zh-CN" altLang="en-US" sz="44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组织游客转移</a:t>
            </a:r>
            <a:endParaRPr lang="zh-CN" altLang="en-US" sz="44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9218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1188085" y="1230313"/>
            <a:ext cx="6408738" cy="914400"/>
          </a:xfrm>
        </p:spPr>
        <p:txBody>
          <a:bodyPr anchor="ctr"/>
          <a:p>
            <a:pPr algn="l"/>
            <a:r>
              <a:rPr lang="zh-CN" altLang="en-US" sz="4000" b="1">
                <a:solidFill>
                  <a:srgbClr val="FFCCFF"/>
                </a:solidFill>
                <a:latin typeface="方正卡通简体" panose="03000509000000000000" charset="-122"/>
                <a:ea typeface="方正卡通简体" panose="03000509000000000000" charset="-122"/>
              </a:rPr>
              <a:t>三、细读课文：</a:t>
            </a:r>
            <a:endParaRPr lang="zh-CN" altLang="en-US" sz="4000" b="1">
              <a:solidFill>
                <a:srgbClr val="FFCCFF"/>
              </a:solidFill>
              <a:latin typeface="方正卡通简体" panose="03000509000000000000" charset="-122"/>
              <a:ea typeface="方正卡通简体" panose="03000509000000000000" charset="-122"/>
            </a:endParaRPr>
          </a:p>
        </p:txBody>
      </p:sp>
      <p:sp>
        <p:nvSpPr>
          <p:cNvPr id="9218" name="内容占位符 9217"/>
          <p:cNvSpPr>
            <a:spLocks noGrp="1"/>
          </p:cNvSpPr>
          <p:nvPr>
            <p:ph idx="1"/>
          </p:nvPr>
        </p:nvSpPr>
        <p:spPr>
          <a:xfrm>
            <a:off x="1249680" y="1964055"/>
            <a:ext cx="6644005" cy="3159760"/>
          </a:xfrm>
        </p:spPr>
        <p:txBody>
          <a:bodyPr anchor="t"/>
          <a:p>
            <a:pPr algn="l">
              <a:buNone/>
            </a:pPr>
            <a:r>
              <a:rPr lang="zh-CN" altLang="en-US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第</a:t>
            </a:r>
            <a:r>
              <a:rPr lang="en-US" altLang="zh-CN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7</a:t>
            </a:r>
            <a:r>
              <a:rPr lang="zh-CN" altLang="en-US" sz="40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自然段：</a:t>
            </a:r>
            <a:endParaRPr lang="zh-CN" altLang="en-US" sz="40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l">
              <a:buNone/>
            </a:pPr>
            <a:r>
              <a:rPr lang="zh-CN" altLang="en-US" sz="36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几分钟后 巨大海啸  席卷</a:t>
            </a:r>
            <a:endParaRPr lang="zh-CN" altLang="en-US" sz="36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l">
              <a:buNone/>
            </a:pPr>
            <a:r>
              <a:rPr lang="zh-CN" altLang="en-US" sz="36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         </a:t>
            </a:r>
            <a:r>
              <a:rPr lang="en-US" altLang="zh-CN" sz="36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20</a:t>
            </a:r>
            <a:r>
              <a:rPr lang="zh-CN" altLang="en-US" sz="36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万人丧生       </a:t>
            </a:r>
            <a:endParaRPr lang="zh-CN" altLang="en-US" sz="36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l">
              <a:buNone/>
            </a:pPr>
            <a:r>
              <a:rPr lang="zh-CN" altLang="en-US" sz="36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         </a:t>
            </a:r>
            <a:r>
              <a:rPr lang="en-US" altLang="zh-CN" sz="36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100</a:t>
            </a:r>
            <a:r>
              <a:rPr lang="zh-CN" altLang="en-US" sz="36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多名游客幸免于难</a:t>
            </a:r>
            <a:endParaRPr lang="zh-CN" altLang="en-US" sz="36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ctr">
              <a:buNone/>
            </a:pPr>
            <a:r>
              <a:rPr lang="zh-CN" altLang="en-US" sz="44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挽救生命的一课</a:t>
            </a:r>
            <a:endParaRPr lang="zh-CN" altLang="en-US" sz="44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9218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1188085" y="1230313"/>
            <a:ext cx="6408738" cy="914400"/>
          </a:xfrm>
        </p:spPr>
        <p:txBody>
          <a:bodyPr anchor="ctr"/>
          <a:p>
            <a:pPr algn="l"/>
            <a:r>
              <a:rPr lang="zh-CN" altLang="en-US" sz="4000" b="1">
                <a:solidFill>
                  <a:srgbClr val="FFCCFF"/>
                </a:solidFill>
                <a:latin typeface="方正卡通简体" panose="03000509000000000000" charset="-122"/>
                <a:ea typeface="方正卡通简体" panose="03000509000000000000" charset="-122"/>
              </a:rPr>
              <a:t>四、默读感悟：</a:t>
            </a:r>
            <a:endParaRPr lang="zh-CN" altLang="en-US" sz="4000" b="1">
              <a:solidFill>
                <a:srgbClr val="FFCCFF"/>
              </a:solidFill>
              <a:latin typeface="方正卡通简体" panose="03000509000000000000" charset="-122"/>
              <a:ea typeface="方正卡通简体" panose="03000509000000000000" charset="-122"/>
            </a:endParaRPr>
          </a:p>
        </p:txBody>
      </p:sp>
      <p:sp>
        <p:nvSpPr>
          <p:cNvPr id="9218" name="内容占位符 9217"/>
          <p:cNvSpPr>
            <a:spLocks noGrp="1"/>
          </p:cNvSpPr>
          <p:nvPr>
            <p:ph idx="1"/>
          </p:nvPr>
        </p:nvSpPr>
        <p:spPr>
          <a:xfrm>
            <a:off x="1249680" y="2276475"/>
            <a:ext cx="6644005" cy="2305050"/>
          </a:xfrm>
        </p:spPr>
        <p:txBody>
          <a:bodyPr anchor="t"/>
          <a:p>
            <a:pPr algn="l">
              <a:lnSpc>
                <a:spcPct val="130000"/>
              </a:lnSpc>
              <a:buNone/>
            </a:pPr>
            <a:r>
              <a:rPr lang="en-US" altLang="zh-CN" sz="44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400" b="1">
                <a:solidFill>
                  <a:srgbClr val="66FFFF"/>
                </a:solidFill>
                <a:latin typeface="楷体_GB2312" panose="02010609030101010101" charset="-122"/>
                <a:ea typeface="楷体_GB2312" panose="02010609030101010101" charset="-122"/>
              </a:rPr>
              <a:t>蒂莉为什么能在海啸中及时发现并挽救了那么多人的性命？</a:t>
            </a:r>
            <a:endParaRPr lang="zh-CN" altLang="en-US" sz="4400" b="1">
              <a:solidFill>
                <a:srgbClr val="66FF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921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5362" name="Picture 8" descr="C:\Documents and Settings\Owner\My Documents\My Pictures\7675514_192259942000_2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515938"/>
            <a:ext cx="8458200" cy="6130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838200" y="1219200"/>
            <a:ext cx="47000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4000" b="1" i="0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4400" y="2438400"/>
            <a:ext cx="47000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4000" b="1" i="0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0600" y="3505200"/>
            <a:ext cx="47000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4000" b="1" i="0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6800" y="4572000"/>
            <a:ext cx="47000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4000" b="1" i="0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 bwMode="auto">
          <a:xfrm flipV="1">
            <a:off x="1600200" y="1600200"/>
            <a:ext cx="5867400" cy="3810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 bwMode="auto">
          <a:xfrm flipV="1">
            <a:off x="1676400" y="2590800"/>
            <a:ext cx="5867400" cy="3810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 bwMode="auto">
          <a:xfrm flipV="1">
            <a:off x="1676400" y="3581400"/>
            <a:ext cx="5867400" cy="3810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 bwMode="auto">
          <a:xfrm flipV="1">
            <a:off x="1752600" y="4572000"/>
            <a:ext cx="5867400" cy="3810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 rot="21360000">
            <a:off x="1613535" y="1200150"/>
            <a:ext cx="5692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C000"/>
                </a:solidFill>
                <a:latin typeface="楷体_GB2312" panose="02010609030101010101" charset="-122"/>
                <a:ea typeface="楷体_GB2312" panose="02010609030101010101" charset="-122"/>
              </a:rPr>
              <a:t>高度的警觉和敏锐的感知力</a:t>
            </a:r>
            <a:endParaRPr lang="zh-CN" altLang="en-US" sz="3200" b="1">
              <a:solidFill>
                <a:srgbClr val="FFC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rot="21360000">
            <a:off x="1689735" y="2190750"/>
            <a:ext cx="5692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C000"/>
                </a:solidFill>
                <a:latin typeface="楷体_GB2312" panose="02010609030101010101" charset="-122"/>
                <a:ea typeface="楷体_GB2312" panose="02010609030101010101" charset="-122"/>
              </a:rPr>
              <a:t>对课堂知识掌握得好</a:t>
            </a:r>
            <a:endParaRPr lang="zh-CN" altLang="en-US" sz="3200" b="1">
              <a:solidFill>
                <a:srgbClr val="FFC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rot="21360000">
            <a:off x="1613535" y="3181350"/>
            <a:ext cx="5692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C000"/>
                </a:solidFill>
                <a:latin typeface="楷体_GB2312" panose="02010609030101010101" charset="-122"/>
                <a:ea typeface="楷体_GB2312" panose="02010609030101010101" charset="-122"/>
              </a:rPr>
              <a:t>善于将理论与实际联系起来</a:t>
            </a:r>
            <a:endParaRPr lang="zh-CN" altLang="en-US" sz="3200" b="1">
              <a:solidFill>
                <a:srgbClr val="FFC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rot="21360000">
            <a:off x="1687830" y="4171950"/>
            <a:ext cx="5692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C000"/>
                </a:solidFill>
                <a:latin typeface="楷体_GB2312" panose="02010609030101010101" charset="-122"/>
                <a:ea typeface="楷体_GB2312" panose="02010609030101010101" charset="-122"/>
              </a:rPr>
              <a:t>有勇气、有爱心</a:t>
            </a:r>
            <a:endParaRPr lang="zh-CN" altLang="en-US" sz="3200" b="1">
              <a:solidFill>
                <a:srgbClr val="FFC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sp>
        <p:nvSpPr>
          <p:cNvPr id="3" name="矩形 2"/>
          <p:cNvSpPr/>
          <p:nvPr/>
        </p:nvSpPr>
        <p:spPr>
          <a:xfrm>
            <a:off x="1188085" y="1299210"/>
            <a:ext cx="170942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000" b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latin typeface="文鼎CS魏碑" panose="02010609010101010101" charset="0"/>
                <a:ea typeface="文鼎CS魏碑" panose="02010609010101010101" charset="0"/>
              </a:rPr>
              <a:t>思考</a:t>
            </a:r>
            <a:endParaRPr lang="zh-CN" altLang="en-US" sz="6000" b="1">
              <a:ln w="13462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49000">
                    <a:srgbClr val="819E97">
                      <a:alpha val="100000"/>
                    </a:srgbClr>
                  </a:gs>
                  <a:gs pos="100000">
                    <a:srgbClr val="034373"/>
                  </a:gs>
                </a:gsLst>
                <a:lin ang="5400000"/>
              </a:gradFill>
              <a:effectLst>
                <a:outerShdw dist="50800" dir="2700000" algn="bl" rotWithShape="0">
                  <a:srgbClr val="356277"/>
                </a:outerShdw>
              </a:effectLst>
              <a:latin typeface="文鼎CS魏碑" panose="02010609010101010101" charset="0"/>
              <a:ea typeface="文鼎CS魏碑" panose="02010609010101010101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5460" y="2737485"/>
            <a:ext cx="56921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000" b="1">
                <a:solidFill>
                  <a:srgbClr val="FFCCFF"/>
                </a:solidFill>
                <a:latin typeface="楷体_GB2312" panose="02010609030101010101" charset="-122"/>
                <a:ea typeface="楷体_GB2312" panose="02010609030101010101" charset="-122"/>
              </a:rPr>
              <a:t>学完本文，你有什么想对蒂莉说？请给她留言。</a:t>
            </a:r>
            <a:endParaRPr lang="zh-CN" altLang="en-US" sz="4000" b="1">
              <a:solidFill>
                <a:srgbClr val="FFCC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482" name="Picture 6" descr="C:\Documents and Settings\Owner\My Documents\My Pictures\u=1373653399,429047420&amp;fm=51&amp;gp=0_副本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-895350"/>
            <a:ext cx="1514475" cy="89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7" descr="C:\Documents and Settings\Owner\My Documents\My Pictures\u=1373653399,429047420&amp;fm=51&amp;gp=0_副本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-946150"/>
            <a:ext cx="1600200" cy="946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8" descr="C:\Documents and Settings\Owner\My Documents\My Pictures\u=1373653399,429047420&amp;fm=51&amp;gp=0_副本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-1062037"/>
            <a:ext cx="1666875" cy="1062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9" descr="C:\Documents and Settings\Owner\My Documents\My Pictures\u=1373653399,429047420&amp;fm=51&amp;gp=0_副本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125" y="-838200"/>
            <a:ext cx="1641475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标题 1"/>
          <p:cNvSpPr txBox="1"/>
          <p:nvPr/>
        </p:nvSpPr>
        <p:spPr>
          <a:xfrm>
            <a:off x="1795463" y="2590800"/>
            <a:ext cx="5715000" cy="914400"/>
          </a:xfrm>
          <a:prstGeom prst="rect">
            <a:avLst/>
          </a:prstGeom>
        </p:spPr>
        <p:txBody>
          <a:bodyPr/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6600" kern="0" cap="none" spc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再见！</a:t>
            </a:r>
            <a:endParaRPr kumimoji="0" lang="zh-CN" altLang="en-US" sz="16600" kern="0" cap="none" spc="0" normalizeH="0" baseline="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88085" y="1299210"/>
            <a:ext cx="6856730" cy="42011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sp>
        <p:nvSpPr>
          <p:cNvPr id="3" name="文本框 2"/>
          <p:cNvSpPr txBox="1"/>
          <p:nvPr/>
        </p:nvSpPr>
        <p:spPr>
          <a:xfrm>
            <a:off x="1313180" y="2063750"/>
            <a:ext cx="458787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 b="1">
                <a:solidFill>
                  <a:schemeClr val="accent1"/>
                </a:solidFill>
                <a:latin typeface="楷体_GB2312" panose="02010609030101010101" charset="-122"/>
                <a:ea typeface="楷体_GB2312" panose="02010609030101010101" charset="-122"/>
              </a:rPr>
              <a:t>海啸</a:t>
            </a:r>
            <a:endParaRPr lang="zh-CN" altLang="en-US" sz="16600" b="1">
              <a:solidFill>
                <a:schemeClr val="accent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42610" y="3387725"/>
            <a:ext cx="22815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惊天动地</a:t>
            </a:r>
            <a:endParaRPr lang="zh-CN" altLang="en-US" sz="4000" b="1">
              <a:solidFill>
                <a:srgbClr val="FFC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b="1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面目全非</a:t>
            </a:r>
            <a:endParaRPr lang="zh-CN" altLang="en-US" sz="4000" b="1">
              <a:solidFill>
                <a:srgbClr val="FFC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8"/>
          <a:srcRect b="5021"/>
          <a:stretch>
            <a:fillRect/>
          </a:stretch>
        </p:blipFill>
        <p:spPr>
          <a:xfrm>
            <a:off x="1164590" y="1259205"/>
            <a:ext cx="6880860" cy="42411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23950" y="1230630"/>
            <a:ext cx="6920865" cy="42697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88085" y="1299210"/>
            <a:ext cx="6856730" cy="42443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sp>
        <p:nvSpPr>
          <p:cNvPr id="3" name="文本框 2"/>
          <p:cNvSpPr txBox="1"/>
          <p:nvPr/>
        </p:nvSpPr>
        <p:spPr>
          <a:xfrm>
            <a:off x="1274445" y="2348230"/>
            <a:ext cx="458787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 b="1">
                <a:solidFill>
                  <a:schemeClr val="accent1"/>
                </a:solidFill>
                <a:latin typeface="楷体_GB2312" panose="02010609030101010101" charset="-122"/>
                <a:ea typeface="楷体_GB2312" panose="02010609030101010101" charset="-122"/>
              </a:rPr>
              <a:t>普吉岛</a:t>
            </a:r>
            <a:endParaRPr lang="zh-CN" altLang="en-US" sz="11500" b="1">
              <a:solidFill>
                <a:schemeClr val="accent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42610" y="3387725"/>
            <a:ext cx="22815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风景秀丽</a:t>
            </a:r>
            <a:endParaRPr lang="zh-CN" altLang="en-US" sz="4000" b="1">
              <a:solidFill>
                <a:srgbClr val="FFC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b="1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碧水蓝天</a:t>
            </a:r>
            <a:endParaRPr lang="zh-CN" altLang="en-US" sz="4000" b="1">
              <a:solidFill>
                <a:srgbClr val="FFC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646238" y="4876800"/>
            <a:ext cx="208756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行业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节日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模板：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素材下载：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5"/>
              </a:rPr>
              <a:t>www.1ppt.com/sucai/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背景图片：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图表下载：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优秀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Word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 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   Excel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教程：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1"/>
              </a:rPr>
              <a:t>www.1ppt.com/excel/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资料下载：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2"/>
              </a:rPr>
              <a:t>www.1ppt.com/ziliao/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课件下载：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</a:t>
            </a:r>
            <a:endParaRPr lang="en-US" altLang="zh-CN" sz="400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lvl="0" eaLnBrk="1" hangingPunct="1"/>
            <a:r>
              <a:rPr lang="zh-CN" altLang="en-US" sz="400" dirty="0">
                <a:solidFill>
                  <a:srgbClr val="4A452A"/>
                </a:solidFill>
                <a:latin typeface="Arial" panose="020B0604020202020204" pitchFamily="34" charset="0"/>
              </a:rPr>
              <a:t>范文下载：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4A452A"/>
                </a:solidFill>
                <a:latin typeface="Arial" panose="020B0604020202020204" pitchFamily="34" charset="0"/>
              </a:rPr>
              <a:t>           </a:t>
            </a:r>
            <a:endParaRPr lang="zh-CN" altLang="en-US" sz="400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914400" y="990600"/>
            <a:ext cx="7478713" cy="4818063"/>
            <a:chOff x="304800" y="685801"/>
            <a:chExt cx="8153400" cy="4917876"/>
          </a:xfrm>
        </p:grpSpPr>
        <p:pic>
          <p:nvPicPr>
            <p:cNvPr id="5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33254" y="930480"/>
              <a:ext cx="7694760" cy="44025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14343" name="组合 7"/>
            <p:cNvGrpSpPr/>
            <p:nvPr/>
          </p:nvGrpSpPr>
          <p:grpSpPr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8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9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0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17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sp>
        <p:nvSpPr>
          <p:cNvPr id="2" name="矩形 1"/>
          <p:cNvSpPr/>
          <p:nvPr/>
        </p:nvSpPr>
        <p:spPr>
          <a:xfrm>
            <a:off x="1188085" y="1299210"/>
            <a:ext cx="247269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000" b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latin typeface="文鼎CS魏碑" panose="02010609010101010101" charset="0"/>
                <a:ea typeface="文鼎CS魏碑" panose="02010609010101010101" charset="0"/>
              </a:rPr>
              <a:t>想一想</a:t>
            </a:r>
            <a:endParaRPr lang="zh-CN" altLang="en-US" sz="6000" b="1">
              <a:ln w="13462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49000">
                    <a:srgbClr val="819E97">
                      <a:alpha val="100000"/>
                    </a:srgbClr>
                  </a:gs>
                  <a:gs pos="100000">
                    <a:srgbClr val="034373"/>
                  </a:gs>
                </a:gsLst>
                <a:lin ang="5400000"/>
              </a:gradFill>
              <a:effectLst>
                <a:outerShdw dist="50800" dir="2700000" algn="bl" rotWithShape="0">
                  <a:srgbClr val="356277"/>
                </a:outerShdw>
              </a:effectLst>
              <a:latin typeface="文鼎CS魏碑" panose="02010609010101010101" charset="0"/>
              <a:ea typeface="文鼎CS魏碑" panose="02010609010101010101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8150" y="2753995"/>
            <a:ext cx="589216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chemeClr val="accent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000" b="1">
                <a:solidFill>
                  <a:schemeClr val="accent1"/>
                </a:solidFill>
                <a:latin typeface="楷体_GB2312" panose="02010609030101010101" charset="-122"/>
                <a:ea typeface="楷体_GB2312" panose="02010609030101010101" charset="-122"/>
              </a:rPr>
              <a:t>如果美丽的普吉岛上突然迎来了一场巨大的海啸，会出现什么景象？</a:t>
            </a:r>
            <a:endParaRPr lang="zh-CN" altLang="en-US" sz="4000" b="1">
              <a:solidFill>
                <a:schemeClr val="accent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0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11733</Words>
  <Application>WPS 演示</Application>
  <PresentationFormat>全屏显示(4:3)</PresentationFormat>
  <Paragraphs>355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楷体_GB2312</vt:lpstr>
      <vt:lpstr>楷体</vt:lpstr>
      <vt:lpstr>文鼎CS魏碑</vt:lpstr>
      <vt:lpstr>微软雅黑</vt:lpstr>
      <vt:lpstr>Arial Unicode MS</vt:lpstr>
      <vt:lpstr>Calibri</vt:lpstr>
      <vt:lpstr>文鼎中特广告体</vt:lpstr>
      <vt:lpstr>方正卡通简体</vt:lpstr>
      <vt:lpstr>华文行楷</vt:lpstr>
      <vt:lpstr>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一、朗读课文，思考问题：</vt:lpstr>
      <vt:lpstr>PowerPoint 演示文稿</vt:lpstr>
      <vt:lpstr>二、合作探究：</vt:lpstr>
      <vt:lpstr>PowerPoint 演示文稿</vt:lpstr>
      <vt:lpstr>三、细读课文：</vt:lpstr>
      <vt:lpstr>三、细读课文：</vt:lpstr>
      <vt:lpstr>三、细读课文：</vt:lpstr>
      <vt:lpstr>三、细读课文：</vt:lpstr>
      <vt:lpstr>三、细读课文：</vt:lpstr>
      <vt:lpstr>四、默读感悟：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63</cp:revision>
  <dcterms:created xsi:type="dcterms:W3CDTF">2017-12-20T01:58:00Z</dcterms:created>
  <dcterms:modified xsi:type="dcterms:W3CDTF">2018-01-03T00:41:54Z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2052-10.1.0.7022</vt:lpwstr>
  </property>
</Properties>
</file>