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38"/>
  </p:handoutMasterIdLst>
  <p:sldIdLst>
    <p:sldId id="553" r:id="rId3"/>
    <p:sldId id="520" r:id="rId4"/>
    <p:sldId id="521" r:id="rId6"/>
    <p:sldId id="518" r:id="rId7"/>
    <p:sldId id="459" r:id="rId8"/>
    <p:sldId id="522" r:id="rId9"/>
    <p:sldId id="523" r:id="rId10"/>
    <p:sldId id="524" r:id="rId11"/>
    <p:sldId id="525" r:id="rId12"/>
    <p:sldId id="526" r:id="rId13"/>
    <p:sldId id="529" r:id="rId14"/>
    <p:sldId id="528" r:id="rId15"/>
    <p:sldId id="527" r:id="rId16"/>
    <p:sldId id="531" r:id="rId17"/>
    <p:sldId id="532" r:id="rId18"/>
    <p:sldId id="533" r:id="rId19"/>
    <p:sldId id="534" r:id="rId20"/>
    <p:sldId id="535" r:id="rId21"/>
    <p:sldId id="538" r:id="rId22"/>
    <p:sldId id="540" r:id="rId23"/>
    <p:sldId id="539" r:id="rId24"/>
    <p:sldId id="541" r:id="rId25"/>
    <p:sldId id="530" r:id="rId26"/>
    <p:sldId id="542" r:id="rId27"/>
    <p:sldId id="544" r:id="rId28"/>
    <p:sldId id="545" r:id="rId29"/>
    <p:sldId id="543" r:id="rId30"/>
    <p:sldId id="546" r:id="rId31"/>
    <p:sldId id="519" r:id="rId32"/>
    <p:sldId id="548" r:id="rId33"/>
    <p:sldId id="547" r:id="rId34"/>
    <p:sldId id="549" r:id="rId35"/>
    <p:sldId id="551" r:id="rId36"/>
    <p:sldId id="552" r:id="rId37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EFC"/>
    <a:srgbClr val="A8D489"/>
    <a:srgbClr val="F7FFFF"/>
    <a:srgbClr val="66FFFF"/>
    <a:srgbClr val="FF00FF"/>
    <a:srgbClr val="FF9900"/>
    <a:srgbClr val="47D5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77" autoAdjust="0"/>
    <p:restoredTop sz="96256" autoAdjust="0"/>
  </p:normalViewPr>
  <p:slideViewPr>
    <p:cSldViewPr>
      <p:cViewPr varScale="1">
        <p:scale>
          <a:sx n="104" d="100"/>
          <a:sy n="104" d="100"/>
        </p:scale>
        <p:origin x="-84" y="-6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5" d="100"/>
          <a:sy n="65" d="100"/>
        </p:scale>
        <p:origin x="3154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121A87A1-3BC9-401F-A0C8-D3E259DCCF0D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>
              <a:defRPr/>
            </a:pPr>
            <a:fld id="{D9DBB5AA-748E-4BDA-BF8E-2FA094B0776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87C9C744-C23A-4F35-B639-A51BC205112A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A189EF4-A40A-4937-9D22-085D7EEF6E9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4036" name="页脚占位符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mtClean="0"/>
          </a:p>
        </p:txBody>
      </p:sp>
      <p:sp>
        <p:nvSpPr>
          <p:cNvPr id="44037" name="页眉占位符 2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5060" name="页脚占位符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mtClean="0"/>
          </a:p>
        </p:txBody>
      </p:sp>
      <p:sp>
        <p:nvSpPr>
          <p:cNvPr id="45061" name="页眉占位符 2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6084" name="页脚占位符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mtClean="0"/>
          </a:p>
        </p:txBody>
      </p:sp>
      <p:sp>
        <p:nvSpPr>
          <p:cNvPr id="46085" name="页眉占位符 2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7108" name="页脚占位符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mtClean="0"/>
          </a:p>
        </p:txBody>
      </p:sp>
      <p:sp>
        <p:nvSpPr>
          <p:cNvPr id="47109" name="页眉占位符 2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8132" name="页脚占位符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mtClean="0"/>
          </a:p>
        </p:txBody>
      </p:sp>
      <p:sp>
        <p:nvSpPr>
          <p:cNvPr id="48133" name="页眉占位符 2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9156" name="页脚占位符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mtClean="0"/>
          </a:p>
        </p:txBody>
      </p:sp>
      <p:sp>
        <p:nvSpPr>
          <p:cNvPr id="49157" name="页眉占位符 2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50180" name="页脚占位符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mtClean="0"/>
          </a:p>
        </p:txBody>
      </p:sp>
      <p:sp>
        <p:nvSpPr>
          <p:cNvPr id="50181" name="页眉占位符 2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51204" name="页脚占位符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mtClean="0"/>
          </a:p>
        </p:txBody>
      </p:sp>
      <p:sp>
        <p:nvSpPr>
          <p:cNvPr id="51205" name="页眉占位符 2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52228" name="页脚占位符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mtClean="0"/>
          </a:p>
        </p:txBody>
      </p:sp>
      <p:sp>
        <p:nvSpPr>
          <p:cNvPr id="52229" name="页眉占位符 2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8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1907704" y="2037476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C44DDE-8FC2-4318-8C14-EA5DE7CC9CD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12225-DA08-420A-AACB-06E7C6480B4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48D71D-1AFC-4F8D-B370-A8FD67DA1AF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6494B-2F67-4E57-BD0C-E95BAFCF2B1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35A595-7343-4D58-87B3-193F4630A44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599814-0DE6-4ED2-83BC-88EE88398E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107950" y="0"/>
            <a:ext cx="9144000" cy="51435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19000"/>
              </a:prstClr>
            </a:outerShdw>
          </a:effectLst>
        </p:spPr>
      </p:pic>
      <p:pic>
        <p:nvPicPr>
          <p:cNvPr id="4" name="图片 11"/>
          <p:cNvPicPr>
            <a:picLocks noChangeAspect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724775" y="3940175"/>
            <a:ext cx="1449388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13"/>
          <p:cNvPicPr>
            <a:picLocks noChangeAspect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804025" y="4564063"/>
            <a:ext cx="1027113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组合 14"/>
          <p:cNvGrpSpPr/>
          <p:nvPr userDrawn="1"/>
        </p:nvGrpSpPr>
        <p:grpSpPr bwMode="auto">
          <a:xfrm>
            <a:off x="2911475" y="-17463"/>
            <a:ext cx="3321050" cy="1430338"/>
            <a:chOff x="2699791" y="-11763"/>
            <a:chExt cx="3321465" cy="1431385"/>
          </a:xfrm>
        </p:grpSpPr>
        <p:pic>
          <p:nvPicPr>
            <p:cNvPr id="7" name="图片 15"/>
            <p:cNvPicPr>
              <a:picLocks noChangeAspect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5323665" y="0"/>
              <a:ext cx="504056" cy="643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图片 16"/>
            <p:cNvPicPr>
              <a:picLocks noChangeAspect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2843808" y="-11763"/>
              <a:ext cx="1008112" cy="643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图片 17"/>
            <p:cNvPicPr>
              <a:picLocks noChangeAspect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2699791" y="104946"/>
              <a:ext cx="3321465" cy="13146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" name="图片 15"/>
          <p:cNvPicPr>
            <a:picLocks noChangeAspect="1"/>
          </p:cNvPicPr>
          <p:nvPr userDrawn="1"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-38100" y="3516313"/>
            <a:ext cx="1636713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107950" y="0"/>
            <a:ext cx="9144000" cy="51435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19000"/>
              </a:prstClr>
            </a:outerShdw>
          </a:effectLst>
        </p:spPr>
      </p:pic>
      <p:pic>
        <p:nvPicPr>
          <p:cNvPr id="4" name="图片 7"/>
          <p:cNvPicPr>
            <a:picLocks noChangeAspect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-38100" y="3516313"/>
            <a:ext cx="1636713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11"/>
          <p:cNvPicPr>
            <a:picLocks noChangeAspect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724775" y="3940175"/>
            <a:ext cx="1449388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13"/>
          <p:cNvPicPr>
            <a:picLocks noChangeAspect="1"/>
          </p:cNvPicPr>
          <p:nvPr userDrawn="1"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804025" y="4564063"/>
            <a:ext cx="1027113" cy="48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5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6513" y="2449513"/>
            <a:ext cx="9172576" cy="269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6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6513" y="2449513"/>
            <a:ext cx="9172576" cy="269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616950" y="627063"/>
            <a:ext cx="1038225" cy="83185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292725" y="-93663"/>
            <a:ext cx="877888" cy="70326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 userDrawn="1"/>
        </p:nvGrpSpPr>
        <p:grpSpPr bwMode="auto">
          <a:xfrm>
            <a:off x="0" y="3398838"/>
            <a:ext cx="9144000" cy="1744662"/>
            <a:chOff x="1" y="4546271"/>
            <a:chExt cx="12191999" cy="2326243"/>
          </a:xfrm>
        </p:grpSpPr>
        <p:sp>
          <p:nvSpPr>
            <p:cNvPr id="3" name="任意多边形 2"/>
            <p:cNvSpPr/>
            <p:nvPr/>
          </p:nvSpPr>
          <p:spPr>
            <a:xfrm>
              <a:off x="1" y="4546271"/>
              <a:ext cx="12191999" cy="2311427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dir="16200000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1" y="4560785"/>
              <a:ext cx="12191999" cy="2311729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/>
              </a:solidFill>
            </a:ln>
            <a:effectLst>
              <a:innerShdw blurRad="266700" dist="139700" dir="16200000">
                <a:srgbClr val="00B0F0">
                  <a:alpha val="3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616950" y="627063"/>
            <a:ext cx="1038225" cy="83185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92725" y="-93663"/>
            <a:ext cx="877888" cy="70326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5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6513" y="2449513"/>
            <a:ext cx="9172576" cy="269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6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6513" y="2449513"/>
            <a:ext cx="9172576" cy="269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grpSp>
        <p:nvGrpSpPr>
          <p:cNvPr id="5" name="组合 11"/>
          <p:cNvGrpSpPr/>
          <p:nvPr userDrawn="1"/>
        </p:nvGrpSpPr>
        <p:grpSpPr bwMode="auto">
          <a:xfrm>
            <a:off x="250825" y="979488"/>
            <a:ext cx="8785225" cy="3897312"/>
            <a:chOff x="251520" y="980207"/>
            <a:chExt cx="8784976" cy="3895800"/>
          </a:xfrm>
        </p:grpSpPr>
        <p:sp>
          <p:nvSpPr>
            <p:cNvPr id="6" name="圆角矩形 5"/>
            <p:cNvSpPr/>
            <p:nvPr/>
          </p:nvSpPr>
          <p:spPr>
            <a:xfrm>
              <a:off x="251520" y="980207"/>
              <a:ext cx="8784976" cy="3895800"/>
            </a:xfrm>
            <a:prstGeom prst="roundRect">
              <a:avLst>
                <a:gd name="adj" fmla="val 11033"/>
              </a:avLst>
            </a:prstGeom>
            <a:solidFill>
              <a:srgbClr val="B6DDE8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376929" y="1089702"/>
              <a:ext cx="8534158" cy="3676811"/>
            </a:xfrm>
            <a:prstGeom prst="roundRect">
              <a:avLst>
                <a:gd name="adj" fmla="val 11033"/>
              </a:avLst>
            </a:prstGeom>
            <a:noFill/>
            <a:ln w="25400">
              <a:solidFill>
                <a:schemeClr val="bg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"/>
          <p:cNvGrpSpPr/>
          <p:nvPr userDrawn="1"/>
        </p:nvGrpSpPr>
        <p:grpSpPr bwMode="auto">
          <a:xfrm>
            <a:off x="0" y="3351213"/>
            <a:ext cx="9144000" cy="1744662"/>
            <a:chOff x="1" y="4546271"/>
            <a:chExt cx="12191999" cy="2326243"/>
          </a:xfrm>
        </p:grpSpPr>
        <p:sp>
          <p:nvSpPr>
            <p:cNvPr id="3" name="任意多边形 2"/>
            <p:cNvSpPr/>
            <p:nvPr/>
          </p:nvSpPr>
          <p:spPr>
            <a:xfrm>
              <a:off x="1" y="4546271"/>
              <a:ext cx="12191999" cy="2311427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dir="16200000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1" y="4560785"/>
              <a:ext cx="12191999" cy="2311729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 w="28575">
              <a:solidFill>
                <a:schemeClr val="bg1"/>
              </a:solidFill>
            </a:ln>
            <a:effectLst>
              <a:innerShdw blurRad="266700" dist="139700" dir="16200000">
                <a:srgbClr val="00B0F0">
                  <a:alpha val="3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616950" y="627063"/>
            <a:ext cx="1038225" cy="83185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292725" y="-93663"/>
            <a:ext cx="877888" cy="703263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srgbClr val="000000">
                <a:alpha val="18999"/>
              </a:srgbClr>
            </a:outerShdw>
          </a:effec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4D1142-A69C-41BE-AFA3-18B23468CE1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42C8DC-CE81-4A8A-A69F-84F8C6DA1DD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831839-FCFB-431A-9142-1BFFC5FC7B4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8BB82A-C8F9-4E2F-9A6C-213003BA91A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6037FD-E1BE-4555-BC6A-9C6B3FEB5667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5D6FA-5051-4B2E-B1F1-14FFA8C3F88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3AC250-B6B2-46DD-9C0C-342194DFDE21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35AF2-C8AB-4F14-B218-CF2C868665C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5186D9-00E0-4EC7-AED6-3C98332FA654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B0FDA9-9680-49B7-84A7-524E5D34B27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460081-1029-4342-AA81-538653752FBB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128579-997C-4D81-A2B7-70BAB75F0BF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730098-36E5-4BAE-9D6C-68A9FF3FE8C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8A96CB-ADED-4338-80AE-096B2090FB0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92FCB5-0463-418A-AD67-DF5C294FC341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3859DD-933E-446C-9ED6-E4044FFD623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12.png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9" cstate="email">
            <a:alphaModFix amt="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F4AF11A-40CB-41CA-9432-836EB385A9D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1D5171B-C889-453E-A04E-AE1699F50BE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4856" y="1491630"/>
            <a:ext cx="91588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5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让真情自然流露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5"/>
          <p:cNvSpPr>
            <a:spLocks noChangeArrowheads="1"/>
          </p:cNvSpPr>
          <p:nvPr/>
        </p:nvSpPr>
        <p:spPr bwMode="auto">
          <a:xfrm>
            <a:off x="900113" y="1779588"/>
            <a:ext cx="7848600" cy="195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提示：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①把事情的经过说清楚。</a:t>
            </a:r>
            <a:endParaRPr lang="en-US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②写清楚当时内心真实的情感变化。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11"/>
          <p:cNvSpPr txBox="1">
            <a:spLocks noChangeArrowheads="1"/>
          </p:cNvSpPr>
          <p:nvPr/>
        </p:nvSpPr>
        <p:spPr bwMode="auto">
          <a:xfrm>
            <a:off x="1619250" y="195263"/>
            <a:ext cx="1579563" cy="7572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defTabSz="850900" eaLnBrk="1" hangingPunct="1">
              <a:lnSpc>
                <a:spcPct val="120000"/>
              </a:lnSpc>
              <a:defRPr sz="3600" b="1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dirty="0"/>
              <a:t>写一写</a:t>
            </a:r>
            <a:endParaRPr lang="en-US" altLang="zh-CN" dirty="0"/>
          </a:p>
        </p:txBody>
      </p:sp>
      <p:sp>
        <p:nvSpPr>
          <p:cNvPr id="18435" name="矩形 3"/>
          <p:cNvSpPr>
            <a:spLocks noChangeArrowheads="1"/>
          </p:cNvSpPr>
          <p:nvPr/>
        </p:nvSpPr>
        <p:spPr bwMode="auto">
          <a:xfrm>
            <a:off x="900113" y="2284413"/>
            <a:ext cx="7777162" cy="1195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    选择其中一个词语，写一段话，写出自己真实的感受。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4"/>
          <p:cNvSpPr>
            <a:spLocks noChangeArrowheads="1"/>
          </p:cNvSpPr>
          <p:nvPr/>
        </p:nvSpPr>
        <p:spPr bwMode="auto">
          <a:xfrm>
            <a:off x="900113" y="915988"/>
            <a:ext cx="547211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</a:rPr>
              <a:t>怎样写好情感体验？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900113" y="1719263"/>
            <a:ext cx="7586662" cy="237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把印象深刻的内容写具体，把情感真实自然地表达出来，如果在事情发展的过程中，情感有所变化，要把情感的变化也写清楚。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11"/>
          <p:cNvSpPr txBox="1">
            <a:spLocks noChangeArrowheads="1"/>
          </p:cNvSpPr>
          <p:nvPr/>
        </p:nvSpPr>
        <p:spPr bwMode="auto">
          <a:xfrm>
            <a:off x="1590675" y="195263"/>
            <a:ext cx="3094038" cy="7572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defTabSz="850900" eaLnBrk="1" hangingPunct="1">
              <a:lnSpc>
                <a:spcPct val="120000"/>
              </a:lnSpc>
              <a:defRPr sz="3600" b="1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dirty="0"/>
              <a:t>范文欣赏</a:t>
            </a:r>
            <a:endParaRPr lang="en-US" altLang="zh-CN" dirty="0"/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87388" y="1203325"/>
            <a:ext cx="7777162" cy="237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后悔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在我的脑海里，对那一次的记忆是和三月氤氲的水汽、低垂的槐树连在一起的。那一次，我真后悔。</a:t>
            </a:r>
            <a:r>
              <a:rPr lang="zh-CN" altLang="en-US" sz="3200" b="1" baseline="300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endParaRPr lang="zh-CN" altLang="en-US" sz="3200" b="1" baseline="300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5650" y="3636963"/>
            <a:ext cx="7993063" cy="60642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①开篇点明要记叙的情感体验是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后悔。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3"/>
          <p:cNvSpPr>
            <a:spLocks noChangeArrowheads="1"/>
          </p:cNvSpPr>
          <p:nvPr/>
        </p:nvSpPr>
        <p:spPr bwMode="auto">
          <a:xfrm>
            <a:off x="830263" y="1274763"/>
            <a:ext cx="7777162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清晨，微风徐徐，树叶沙沙作响。我哼着小曲，迈着大步，走进教室。</a:t>
            </a:r>
            <a:r>
              <a:rPr lang="zh-CN" altLang="en-US" sz="3200" b="1" baseline="300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刚进教室，就看见我的本子可怜兮兮地躺在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42988" y="3219450"/>
            <a:ext cx="7127875" cy="119538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   ②环境描写，为了与下文“我”的爆发形成鲜明对比。</a:t>
            </a:r>
            <a:endParaRPr lang="zh-CN" altLang="en-US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3"/>
          <p:cNvSpPr>
            <a:spLocks noChangeArrowheads="1"/>
          </p:cNvSpPr>
          <p:nvPr/>
        </p:nvSpPr>
        <p:spPr bwMode="auto">
          <a:xfrm>
            <a:off x="395288" y="915988"/>
            <a:ext cx="8461375" cy="355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地上，顿时心里愤怒极了。我捅了捅前面的同学，压低火气说道：“嘿，你有没有看见是谁把我的作业本弄到地上的？”“好像是小军，但他应该不是有意的。”“不是有意的！”正当我火气没处撒时，小军回来了，好嘛，罪魁祸首来了！他若无其事，不慌不忙地回到自己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矩形 3"/>
          <p:cNvSpPr>
            <a:spLocks noChangeArrowheads="1"/>
          </p:cNvSpPr>
          <p:nvPr/>
        </p:nvSpPr>
        <p:spPr bwMode="auto">
          <a:xfrm>
            <a:off x="611188" y="1317625"/>
            <a:ext cx="8047037" cy="119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的座位上，开始看书。我的火气更大了，有如沸腾的开水，想要立刻发泄出来。</a:t>
            </a:r>
            <a:r>
              <a:rPr lang="zh-CN" altLang="en-US" sz="3200" b="1" baseline="300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1188" y="2859088"/>
            <a:ext cx="8047037" cy="119538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   ③运用比喻的修辞手法，来表达“我”此时愤怒的心情。</a:t>
            </a:r>
            <a:endParaRPr lang="zh-CN" altLang="en-US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矩形 3"/>
          <p:cNvSpPr>
            <a:spLocks noChangeArrowheads="1"/>
          </p:cNvSpPr>
          <p:nvPr/>
        </p:nvSpPr>
        <p:spPr bwMode="auto">
          <a:xfrm>
            <a:off x="395288" y="987425"/>
            <a:ext cx="8461375" cy="296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我火冒三丈地走到他的面前，怒气冲冲地说：“我的作业本！”他用疑惑的神情看着我：“你的作业本？”我终于爆发了，像一发离膛的子弹，以迅雷不及掩耳之势达到了临界点。我几乎是吼出来的：“我的作业本！”他顺着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矩形 3"/>
          <p:cNvSpPr>
            <a:spLocks noChangeArrowheads="1"/>
          </p:cNvSpPr>
          <p:nvPr/>
        </p:nvSpPr>
        <p:spPr bwMode="auto">
          <a:xfrm>
            <a:off x="395288" y="987425"/>
            <a:ext cx="8461375" cy="296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的位置看过去，一个作业本孤零零地掉在地上，上面有几个大大的脚印，他似乎明白了什么，一边对我说着对不起，一边跑到我的座位上，伸手捡起了那个本子，拿起来看，“哇，真脏。”他又直接用手认真地拍打着上面的污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矩形 3"/>
          <p:cNvSpPr>
            <a:spLocks noChangeArrowheads="1"/>
          </p:cNvSpPr>
          <p:nvPr/>
        </p:nvSpPr>
        <p:spPr bwMode="auto">
          <a:xfrm>
            <a:off x="395288" y="915988"/>
            <a:ext cx="8461375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迹。我阴着脸，不理会他，丝毫没有原谅他的意思。</a:t>
            </a:r>
            <a:r>
              <a:rPr lang="zh-CN" altLang="en-US" sz="3200" b="1" baseline="300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他红着脸一直在对我说：“对不起，对不起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……”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看着他难堪的神情，与他那脏兮兮的手，我心里别提多痛快了。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9275" y="3352800"/>
            <a:ext cx="8045450" cy="119538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   ④动作描写，“跑、捡、拍”等动词体现了小军态度的诚恳。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2"/>
          <p:cNvSpPr>
            <a:spLocks noChangeArrowheads="1"/>
          </p:cNvSpPr>
          <p:nvPr/>
        </p:nvSpPr>
        <p:spPr bwMode="auto">
          <a:xfrm>
            <a:off x="3708400" y="160338"/>
            <a:ext cx="18065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9219" name="矩形 2"/>
          <p:cNvSpPr>
            <a:spLocks noChangeArrowheads="1"/>
          </p:cNvSpPr>
          <p:nvPr/>
        </p:nvSpPr>
        <p:spPr bwMode="auto">
          <a:xfrm>
            <a:off x="1187450" y="1243013"/>
            <a:ext cx="2655888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看图猜心情。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20" name="矩形 4"/>
          <p:cNvSpPr>
            <a:spLocks noChangeArrowheads="1"/>
          </p:cNvSpPr>
          <p:nvPr/>
        </p:nvSpPr>
        <p:spPr bwMode="auto">
          <a:xfrm>
            <a:off x="1476375" y="3290888"/>
            <a:ext cx="6426200" cy="1274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/>
              <a:t>看看图片中的小朋友，猜猜他们的心情怎么样。</a:t>
            </a:r>
            <a:endParaRPr lang="en-US" altLang="zh-CN" sz="3200" b="1" dirty="0"/>
          </a:p>
        </p:txBody>
      </p:sp>
      <p:pic>
        <p:nvPicPr>
          <p:cNvPr id="9221" name="图片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450" y="1924050"/>
            <a:ext cx="7167563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3"/>
          <p:cNvSpPr>
            <a:spLocks noChangeArrowheads="1"/>
          </p:cNvSpPr>
          <p:nvPr/>
        </p:nvSpPr>
        <p:spPr bwMode="auto">
          <a:xfrm>
            <a:off x="341313" y="709613"/>
            <a:ext cx="8461375" cy="296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一晃到了下午，放学的时候，我正吆喝着小组的同学去操场做清洁，脚下“咔嚓”一声，我懊恼地捡起一只踩破的钢笔，惨了，是小军的，而且还是他最心爱的钢笔，是他小姨从美国给他带回来的。怎么办？</a:t>
            </a:r>
            <a:r>
              <a:rPr lang="zh-CN" altLang="en-US" sz="3200" b="1" baseline="300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⑤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我只能硬着头皮，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9275" y="3670300"/>
            <a:ext cx="8045450" cy="11969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   ⑤心理描写，突出“我”此刻心情的窘迫和不知所措。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矩形 3"/>
          <p:cNvSpPr>
            <a:spLocks noChangeArrowheads="1"/>
          </p:cNvSpPr>
          <p:nvPr/>
        </p:nvSpPr>
        <p:spPr bwMode="auto">
          <a:xfrm>
            <a:off x="611188" y="915988"/>
            <a:ext cx="8137525" cy="237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拿着那只坏笔，找到了小军，我支支吾吾地开了口：“小军，我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我把你那支宝贝钢笔踩坏了。”说完，我低着头，等待“暴风雨”的来临。</a:t>
            </a:r>
            <a:r>
              <a:rPr lang="zh-CN" altLang="en-US" sz="3200" b="1" baseline="300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⑥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6250" y="3363913"/>
            <a:ext cx="8272463" cy="119538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   ⑥把“我”想象小军会对“我”一顿劈头盖脸的骂比喻成“暴风雨”，形象又生动。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矩形 3"/>
          <p:cNvSpPr>
            <a:spLocks noChangeArrowheads="1"/>
          </p:cNvSpPr>
          <p:nvPr/>
        </p:nvSpPr>
        <p:spPr bwMode="auto">
          <a:xfrm>
            <a:off x="395288" y="627063"/>
            <a:ext cx="8461375" cy="178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让我出乎意料的是，他并没有劈头盖脸地骂我，而是轻轻地对我说：“没关系，你又不是故意的。”</a:t>
            </a:r>
            <a:r>
              <a:rPr lang="zh-CN" altLang="en-US" sz="3200" b="1" baseline="300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⑦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什么？我简直不相信自己的耳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6563" y="2459038"/>
            <a:ext cx="8270875" cy="23780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   ⑦这里对小军的语言描写与上文“我”的霸道、不讲理形成鲜明的对比，突出了小军的善良和大度，正是这样真诚的态度导致“我”内心无比后悔。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矩形 3"/>
          <p:cNvSpPr>
            <a:spLocks noChangeArrowheads="1"/>
          </p:cNvSpPr>
          <p:nvPr/>
        </p:nvSpPr>
        <p:spPr bwMode="auto">
          <a:xfrm>
            <a:off x="395288" y="915988"/>
            <a:ext cx="8461375" cy="296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朵，一下子抬起头来，我看见了他的眼睛，是那样的真诚，我呆呆地点了下头，跑下楼去。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    在操场边的槐树下，我不断地想着，难道他不该生气吗？这件事为什么这样平静地结束了？对于早上发生的事，我真后悔啊！</a:t>
            </a:r>
            <a:r>
              <a:rPr lang="zh-CN" altLang="en-US" sz="3200" b="1" baseline="3000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⑧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03350" y="4011613"/>
            <a:ext cx="4608513" cy="60483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  <a:defRPr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⑧首尾呼应，点明中心。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矩形 3"/>
          <p:cNvSpPr>
            <a:spLocks noChangeArrowheads="1"/>
          </p:cNvSpPr>
          <p:nvPr/>
        </p:nvSpPr>
        <p:spPr bwMode="auto">
          <a:xfrm>
            <a:off x="1116013" y="1851025"/>
            <a:ext cx="7416800" cy="199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>
                <a:latin typeface="宋体" panose="02010600030101010101" pitchFamily="2" charset="-122"/>
              </a:rPr>
              <a:t>    说一说：读了范文后你有什么感受？你从中学到了哪些写作方法或技巧？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11"/>
          <p:cNvSpPr txBox="1">
            <a:spLocks noChangeArrowheads="1"/>
          </p:cNvSpPr>
          <p:nvPr/>
        </p:nvSpPr>
        <p:spPr bwMode="auto">
          <a:xfrm>
            <a:off x="1619250" y="268288"/>
            <a:ext cx="3092450" cy="75565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defTabSz="850900" eaLnBrk="1" hangingPunct="1">
              <a:lnSpc>
                <a:spcPct val="120000"/>
              </a:lnSpc>
              <a:defRPr sz="3600" b="1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dirty="0"/>
              <a:t>练习写作</a:t>
            </a:r>
            <a:endParaRPr lang="en-US" altLang="zh-CN" dirty="0"/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63575" y="1316038"/>
            <a:ext cx="7777163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整理归纳写作方法。</a:t>
            </a:r>
            <a:endParaRPr lang="zh-CN" altLang="en-US" sz="3200" b="1" baseline="30000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666750" y="2355850"/>
            <a:ext cx="7777163" cy="178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回顾学过的写作方法，同桌交流。回忆本单元课文，说说作者在描写事情时是怎样表达自己的真情实感的。</a:t>
            </a:r>
            <a:endParaRPr lang="zh-CN" altLang="en-US" sz="3200" b="1" baseline="30000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684213" y="1635125"/>
            <a:ext cx="8064500" cy="250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 eaLnBrk="1" hangingPunct="1">
              <a:lnSpc>
                <a:spcPct val="120000"/>
              </a:lnSpc>
              <a:spcBef>
                <a:spcPts val="1000"/>
              </a:spcBef>
              <a:buFont typeface="Wingdings" panose="05000000000000000000" pitchFamily="2" charset="2"/>
              <a:buChar char="p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运用大量的修辞手法，如比喻、对比、排比、设问等让自己的文章更加生动真切。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spcBef>
                <a:spcPts val="1000"/>
              </a:spcBef>
              <a:buFont typeface="Wingdings" panose="05000000000000000000" pitchFamily="2" charset="2"/>
              <a:buChar char="p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把自己心里想说的话直接说出来，抒发自己的情感，让真情实感自然而然地流露。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55650" y="842963"/>
            <a:ext cx="7921625" cy="29686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把情感融入到具体的人、事或景物之中，在叙述时自然而然地流露情感。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0000"/>
              </a:lnSpc>
              <a:buFont typeface="Wingdings" panose="05000000000000000000" pitchFamily="2" charset="2"/>
              <a:buChar char="p"/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运用心理描写、动作描写等多种描写方法体现人物心情。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……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84213" y="3651250"/>
            <a:ext cx="8353425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你准备在自己的习作中运用哪些写作方法？</a:t>
            </a:r>
            <a:endParaRPr lang="zh-CN" altLang="en-US" sz="3200" b="1" baseline="30000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754063" y="608013"/>
            <a:ext cx="7777162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确定写作题目，确定中心思想。</a:t>
            </a:r>
            <a:endParaRPr lang="zh-CN" altLang="en-US" sz="3200" b="1" baseline="30000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750888" y="1231900"/>
            <a:ext cx="7777162" cy="296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（</a:t>
            </a:r>
            <a:r>
              <a:rPr lang="en-US" altLang="zh-CN" sz="3200" b="1" dirty="0">
                <a:latin typeface="宋体" panose="02010600030101010101" pitchFamily="2" charset="-122"/>
              </a:rPr>
              <a:t>1</a:t>
            </a:r>
            <a:r>
              <a:rPr lang="zh-CN" altLang="en-US" sz="3200" b="1" dirty="0">
                <a:latin typeface="宋体" panose="02010600030101010101" pitchFamily="2" charset="-122"/>
              </a:rPr>
              <a:t>）选择你印象深刻的内容，运用自己喜欢的写作方法，像上面的小作者一样，把你的真实感受写出来吧！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（</a:t>
            </a:r>
            <a:r>
              <a:rPr lang="en-US" altLang="zh-CN" sz="3200" b="1" dirty="0">
                <a:latin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宋体" panose="02010600030101010101" pitchFamily="2" charset="-122"/>
              </a:rPr>
              <a:t>）可以自拟题目，也可以以“一次</a:t>
            </a:r>
            <a:r>
              <a:rPr lang="en-US" altLang="zh-CN" sz="3200" b="1" dirty="0">
                <a:latin typeface="宋体" panose="02010600030101010101" pitchFamily="2" charset="-122"/>
              </a:rPr>
              <a:t>_______</a:t>
            </a:r>
            <a:r>
              <a:rPr lang="zh-CN" altLang="en-US" sz="3200" b="1" dirty="0">
                <a:latin typeface="宋体" panose="02010600030101010101" pitchFamily="2" charset="-122"/>
              </a:rPr>
              <a:t>的体验”为题。</a:t>
            </a:r>
            <a:endParaRPr lang="zh-CN" altLang="en-US" sz="3200" b="1" baseline="30000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827088" y="4156075"/>
            <a:ext cx="7775575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3.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准备写作素材，理清写作思路。</a:t>
            </a:r>
            <a:endParaRPr lang="zh-CN" altLang="en-US" sz="3200" b="1" baseline="30000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矩形 2"/>
          <p:cNvSpPr>
            <a:spLocks noChangeArrowheads="1"/>
          </p:cNvSpPr>
          <p:nvPr/>
        </p:nvSpPr>
        <p:spPr bwMode="auto">
          <a:xfrm>
            <a:off x="3689350" y="169863"/>
            <a:ext cx="18065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6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6" name="文本框 11"/>
          <p:cNvSpPr txBox="1">
            <a:spLocks noChangeArrowheads="1"/>
          </p:cNvSpPr>
          <p:nvPr/>
        </p:nvSpPr>
        <p:spPr bwMode="auto">
          <a:xfrm>
            <a:off x="1800225" y="1995488"/>
            <a:ext cx="7343775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200" b="1" dirty="0">
                <a:latin typeface="宋体" panose="02010600030101010101" pitchFamily="2" charset="-122"/>
              </a:rPr>
              <a:t>动笔写一写。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200" b="1" dirty="0">
                <a:latin typeface="宋体" panose="02010600030101010101" pitchFamily="2" charset="-122"/>
              </a:rPr>
              <a:t>小组之间相互进行初步修改。</a:t>
            </a:r>
            <a:endParaRPr lang="en-US" altLang="zh-CN" sz="3200" b="1" dirty="0">
              <a:latin typeface="宋体" panose="02010600030101010101" pitchFamily="2" charset="-122"/>
            </a:endParaRPr>
          </a:p>
        </p:txBody>
      </p:sp>
      <p:sp>
        <p:nvSpPr>
          <p:cNvPr id="10" name="文本框 11"/>
          <p:cNvSpPr txBox="1">
            <a:spLocks noChangeArrowheads="1"/>
          </p:cNvSpPr>
          <p:nvPr/>
        </p:nvSpPr>
        <p:spPr bwMode="auto">
          <a:xfrm>
            <a:off x="820738" y="438150"/>
            <a:ext cx="2879725" cy="75723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defTabSz="850900" eaLnBrk="1" hangingPunct="1">
              <a:lnSpc>
                <a:spcPct val="120000"/>
              </a:lnSpc>
              <a:defRPr sz="3600" b="1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dirty="0"/>
              <a:t>尝试写作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4"/>
          <p:cNvSpPr>
            <a:spLocks noChangeArrowheads="1"/>
          </p:cNvSpPr>
          <p:nvPr/>
        </p:nvSpPr>
        <p:spPr bwMode="auto">
          <a:xfrm>
            <a:off x="971550" y="981075"/>
            <a:ext cx="7561263" cy="1227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3200" b="1" dirty="0"/>
              <a:t>同桌畅谈：猜一猜发生了什么让他们露出这样的表情。</a:t>
            </a:r>
            <a:endParaRPr lang="zh-CN" altLang="en-US" sz="3200" b="1" dirty="0"/>
          </a:p>
        </p:txBody>
      </p:sp>
      <p:pic>
        <p:nvPicPr>
          <p:cNvPr id="10243" name="图片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68400" y="2571750"/>
            <a:ext cx="7167563" cy="1446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863600" y="1452563"/>
            <a:ext cx="7416800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（</a:t>
            </a:r>
            <a:r>
              <a:rPr lang="en-US" altLang="zh-CN" sz="3200" b="1" dirty="0">
                <a:latin typeface="宋体" panose="02010600030101010101" pitchFamily="2" charset="-122"/>
              </a:rPr>
              <a:t>1</a:t>
            </a:r>
            <a:r>
              <a:rPr lang="zh-CN" altLang="en-US" sz="3200" b="1" dirty="0">
                <a:latin typeface="宋体" panose="02010600030101010101" pitchFamily="2" charset="-122"/>
              </a:rPr>
              <a:t>）自改习作。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116013" y="2284413"/>
            <a:ext cx="7416800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通过读作文，进行错别字、病句和标点符号的常规修改；看内容是否符合主题，有没有把重要内容写具体。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403350" y="885825"/>
            <a:ext cx="7416800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（</a:t>
            </a:r>
            <a:r>
              <a:rPr lang="en-US" altLang="zh-CN" sz="3200" b="1" dirty="0">
                <a:latin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宋体" panose="02010600030101010101" pitchFamily="2" charset="-122"/>
              </a:rPr>
              <a:t>）小组或是同桌之间交换修改。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692275" y="1598613"/>
            <a:ext cx="6480175" cy="1274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让同学帮你发现并改正写作时忽略的一些问题。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403350" y="3003550"/>
            <a:ext cx="6769100" cy="1274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（</a:t>
            </a:r>
            <a:r>
              <a:rPr lang="en-US" altLang="zh-CN" sz="3200" b="1" dirty="0">
                <a:latin typeface="宋体" panose="02010600030101010101" pitchFamily="2" charset="-122"/>
              </a:rPr>
              <a:t>3</a:t>
            </a:r>
            <a:r>
              <a:rPr lang="zh-CN" altLang="en-US" sz="3200" b="1" dirty="0">
                <a:latin typeface="宋体" panose="02010600030101010101" pitchFamily="2" charset="-122"/>
              </a:rPr>
              <a:t>）互相交流修改感受，给同学提出修改建议。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1"/>
          <p:cNvSpPr txBox="1">
            <a:spLocks noChangeArrowheads="1"/>
          </p:cNvSpPr>
          <p:nvPr/>
        </p:nvSpPr>
        <p:spPr bwMode="auto">
          <a:xfrm>
            <a:off x="971550" y="2066925"/>
            <a:ext cx="7343775" cy="178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200" b="1" dirty="0">
                <a:latin typeface="宋体" panose="02010600030101010101" pitchFamily="2" charset="-122"/>
              </a:rPr>
              <a:t>师生共同完成互评互议。将自己的作文草稿拿到多媒体展示台上，全班参与评议。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0" name="文本框 11"/>
          <p:cNvSpPr txBox="1">
            <a:spLocks noChangeArrowheads="1"/>
          </p:cNvSpPr>
          <p:nvPr/>
        </p:nvSpPr>
        <p:spPr bwMode="auto">
          <a:xfrm>
            <a:off x="1601788" y="195263"/>
            <a:ext cx="2952750" cy="7572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defTabSz="850900" eaLnBrk="1" hangingPunct="1">
              <a:lnSpc>
                <a:spcPct val="120000"/>
              </a:lnSpc>
              <a:defRPr sz="3600" b="1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dirty="0"/>
              <a:t>互评互议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文本框 11"/>
          <p:cNvSpPr txBox="1">
            <a:spLocks noChangeArrowheads="1"/>
          </p:cNvSpPr>
          <p:nvPr/>
        </p:nvSpPr>
        <p:spPr bwMode="auto">
          <a:xfrm>
            <a:off x="777875" y="915988"/>
            <a:ext cx="73437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Calibri" panose="020F0502020204030204" pitchFamily="34" charset="0"/>
              <a:buAutoNum type="arabicPeriod" startAt="2"/>
            </a:pPr>
            <a:r>
              <a:rPr lang="zh-CN" altLang="en-US" sz="3200" b="1" dirty="0">
                <a:latin typeface="宋体" panose="02010600030101010101" pitchFamily="2" charset="-122"/>
              </a:rPr>
              <a:t>分享写作收获。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文本框 11"/>
          <p:cNvSpPr txBox="1">
            <a:spLocks noChangeArrowheads="1"/>
          </p:cNvSpPr>
          <p:nvPr/>
        </p:nvSpPr>
        <p:spPr bwMode="auto">
          <a:xfrm>
            <a:off x="755650" y="1635125"/>
            <a:ext cx="7875588" cy="237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（</a:t>
            </a:r>
            <a:r>
              <a:rPr lang="en-US" altLang="zh-CN" sz="3200" b="1" dirty="0">
                <a:latin typeface="宋体" panose="02010600030101010101" pitchFamily="2" charset="-122"/>
              </a:rPr>
              <a:t>1</a:t>
            </a:r>
            <a:r>
              <a:rPr lang="zh-CN" altLang="en-US" sz="3200" b="1" dirty="0">
                <a:latin typeface="宋体" panose="02010600030101010101" pitchFamily="2" charset="-122"/>
              </a:rPr>
              <a:t>）将自己的写作心得以及一些自己得心应手的写作方法分享给大家吧！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</a:rPr>
              <a:t>（</a:t>
            </a:r>
            <a:r>
              <a:rPr lang="en-US" altLang="zh-CN" sz="3200" b="1" dirty="0">
                <a:latin typeface="宋体" panose="02010600030101010101" pitchFamily="2" charset="-122"/>
              </a:rPr>
              <a:t>2</a:t>
            </a:r>
            <a:r>
              <a:rPr lang="zh-CN" altLang="en-US" sz="3200" b="1" dirty="0">
                <a:latin typeface="宋体" panose="02010600030101010101" pitchFamily="2" charset="-122"/>
              </a:rPr>
              <a:t>）分享习作内容，分享你的成长经历。可以是一个片段，也可以是全文。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1"/>
          <p:cNvSpPr txBox="1">
            <a:spLocks noChangeArrowheads="1"/>
          </p:cNvSpPr>
          <p:nvPr/>
        </p:nvSpPr>
        <p:spPr bwMode="auto">
          <a:xfrm>
            <a:off x="1042988" y="1563688"/>
            <a:ext cx="7343775" cy="2506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200" b="1" dirty="0">
                <a:latin typeface="宋体" panose="02010600030101010101" pitchFamily="2" charset="-122"/>
              </a:rPr>
              <a:t>互相评议之后，再一次完善自己的习作，力求精益求精，最后再用工整漂亮的字誊写习作。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1000"/>
              </a:spcBef>
              <a:buFont typeface="Calibri" panose="020F0502020204030204" pitchFamily="34" charset="0"/>
              <a:buAutoNum type="arabicPeriod"/>
            </a:pPr>
            <a:r>
              <a:rPr lang="zh-CN" altLang="en-US" sz="3200" b="1" dirty="0">
                <a:latin typeface="宋体" panose="02010600030101010101" pitchFamily="2" charset="-122"/>
              </a:rPr>
              <a:t>将优秀作品粘贴在教室的“展示栏”。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0" name="文本框 11"/>
          <p:cNvSpPr txBox="1">
            <a:spLocks noChangeArrowheads="1"/>
          </p:cNvSpPr>
          <p:nvPr/>
        </p:nvSpPr>
        <p:spPr bwMode="auto">
          <a:xfrm>
            <a:off x="1692275" y="195263"/>
            <a:ext cx="2878138" cy="7572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defTabSz="850900" eaLnBrk="1" hangingPunct="1">
              <a:lnSpc>
                <a:spcPct val="120000"/>
              </a:lnSpc>
              <a:defRPr sz="3600" b="1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dirty="0"/>
              <a:t>制作墙展</a:t>
            </a:r>
            <a:endParaRPr lang="en-US" altLang="zh-CN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7"/>
          <p:cNvSpPr>
            <a:spLocks noChangeArrowheads="1"/>
          </p:cNvSpPr>
          <p:nvPr/>
        </p:nvSpPr>
        <p:spPr bwMode="auto">
          <a:xfrm>
            <a:off x="755650" y="1276350"/>
            <a:ext cx="7740650" cy="237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我们生活中所经历的一切都会给我们带来各种各样的情感体验。有苦有甜，有喜有怒……这节课，我们就试着把记忆中最深刻的一种情感体验写下来。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11"/>
          <p:cNvSpPr txBox="1">
            <a:spLocks noChangeArrowheads="1"/>
          </p:cNvSpPr>
          <p:nvPr/>
        </p:nvSpPr>
        <p:spPr bwMode="auto">
          <a:xfrm>
            <a:off x="1619250" y="212725"/>
            <a:ext cx="2949575" cy="66833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850900" eaLnBrk="1" hangingPunct="1">
              <a:lnSpc>
                <a:spcPct val="120000"/>
              </a:lnSpc>
              <a:defRPr/>
            </a:pPr>
            <a:r>
              <a:rPr lang="zh-CN" altLang="en-US" sz="3600" b="1" dirty="0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谈体验</a:t>
            </a:r>
            <a:endParaRPr lang="en-US" altLang="zh-CN" sz="3600" b="1" dirty="0">
              <a:solidFill>
                <a:srgbClr val="29708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291" name="图片 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8888" y="2355850"/>
            <a:ext cx="5970587" cy="226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矩形 3"/>
          <p:cNvSpPr>
            <a:spLocks noChangeArrowheads="1"/>
          </p:cNvSpPr>
          <p:nvPr/>
        </p:nvSpPr>
        <p:spPr bwMode="auto">
          <a:xfrm>
            <a:off x="539750" y="982663"/>
            <a:ext cx="4679950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514350" indent="-514350">
              <a:lnSpc>
                <a:spcPct val="120000"/>
              </a:lnSpc>
              <a:buFont typeface="Calibri" panose="020F0502020204030204" pitchFamily="34" charset="0"/>
              <a:buAutoNum type="arabicPeriod"/>
            </a:pPr>
            <a:r>
              <a:rPr lang="zh-CN" altLang="en-US" sz="3200" b="1" dirty="0">
                <a:latin typeface="宋体" panose="02010600030101010101" pitchFamily="2" charset="-122"/>
              </a:rPr>
              <a:t>根据词语谈体验。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2293" name="矩形 5"/>
          <p:cNvSpPr>
            <a:spLocks noChangeArrowheads="1"/>
          </p:cNvSpPr>
          <p:nvPr/>
        </p:nvSpPr>
        <p:spPr bwMode="auto">
          <a:xfrm>
            <a:off x="827088" y="1598613"/>
            <a:ext cx="54737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）读一读上下两组词语。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5"/>
          <p:cNvSpPr>
            <a:spLocks noChangeArrowheads="1"/>
          </p:cNvSpPr>
          <p:nvPr/>
        </p:nvSpPr>
        <p:spPr bwMode="auto">
          <a:xfrm>
            <a:off x="323850" y="842963"/>
            <a:ext cx="57467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（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）说一说：你发现了什么？</a:t>
            </a:r>
            <a:endParaRPr lang="zh-CN" altLang="en-US" dirty="0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258888" y="1635125"/>
            <a:ext cx="6842125" cy="258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pitchFamily="2" charset="2"/>
              <a:buChar char="p"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上面一组是</a:t>
            </a:r>
            <a:r>
              <a: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幸福、快乐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积极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的情感体验。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lnSpc>
                <a:spcPct val="120000"/>
              </a:lnSpc>
              <a:spcBef>
                <a:spcPts val="1000"/>
              </a:spcBef>
              <a:buFont typeface="Wingdings" panose="05000000000000000000" pitchFamily="2" charset="2"/>
              <a:buChar char="p"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下面一组是</a:t>
            </a:r>
            <a:r>
              <a: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难过、悲伤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消极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的情感体验。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5"/>
          <p:cNvSpPr>
            <a:spLocks noChangeArrowheads="1"/>
          </p:cNvSpPr>
          <p:nvPr/>
        </p:nvSpPr>
        <p:spPr bwMode="auto">
          <a:xfrm>
            <a:off x="684213" y="1276350"/>
            <a:ext cx="7991475" cy="240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    （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）一个词语包含着一段情感，“畅快、欣喜若狂”等词语给人什么感觉？“惧怕、难过”等词语呢？根据你的亲身体验，进行情感体验的补充。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84213" y="1347788"/>
            <a:ext cx="8064500" cy="2582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spcBef>
                <a:spcPts val="1000"/>
              </a:spcBef>
              <a:buFont typeface="Wingdings" panose="05000000000000000000" pitchFamily="2" charset="2"/>
              <a:buChar char="p"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畅快、欣喜若狂、激动、欣慰、感动、归心似箭、盼望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积极、幸福、美好</a:t>
            </a:r>
            <a:endParaRPr lang="zh-CN" altLang="en-US" sz="32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lnSpc>
                <a:spcPct val="120000"/>
              </a:lnSpc>
              <a:spcBef>
                <a:spcPts val="1000"/>
              </a:spcBef>
              <a:buFont typeface="Wingdings" panose="05000000000000000000" pitchFamily="2" charset="2"/>
              <a:buChar char="p"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惧怕、愤怒、追悔莫及、愧疚、难过、忐忑不安、沮丧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消极、伤心、难受</a:t>
            </a:r>
            <a:endParaRPr lang="zh-CN" altLang="en-US" sz="32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3"/>
          <p:cNvSpPr>
            <a:spLocks noChangeArrowheads="1"/>
          </p:cNvSpPr>
          <p:nvPr/>
        </p:nvSpPr>
        <p:spPr bwMode="auto">
          <a:xfrm>
            <a:off x="539750" y="627063"/>
            <a:ext cx="7127875" cy="60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514350" indent="-514350">
              <a:lnSpc>
                <a:spcPct val="120000"/>
              </a:lnSpc>
              <a:buFont typeface="Calibri" panose="020F0502020204030204" pitchFamily="34" charset="0"/>
              <a:buAutoNum type="arabicPeriod" startAt="2"/>
            </a:pPr>
            <a:r>
              <a:rPr lang="zh-CN" altLang="en-US" sz="3200" b="1" dirty="0">
                <a:latin typeface="宋体" panose="02010600030101010101" pitchFamily="2" charset="-122"/>
              </a:rPr>
              <a:t>联系生活实际，说说自己的体验。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6387" name="矩形 5"/>
          <p:cNvSpPr>
            <a:spLocks noChangeArrowheads="1"/>
          </p:cNvSpPr>
          <p:nvPr/>
        </p:nvSpPr>
        <p:spPr bwMode="auto">
          <a:xfrm>
            <a:off x="468313" y="1347788"/>
            <a:ext cx="8207375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    （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）你有过“感动”“愤怒”或是别的情感体验吗？为什么会有这样的感受呢？选择印象最深刻的感受说一说。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    （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）选择其中一种心情，说给同桌听。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    （</a:t>
            </a:r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3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）与大家分享你的心情。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156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2426</Words>
  <Application>WPS 演示</Application>
  <PresentationFormat>全屏显示(16:9)</PresentationFormat>
  <Paragraphs>143</Paragraphs>
  <Slides>34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5" baseType="lpstr">
      <vt:lpstr>Arial</vt:lpstr>
      <vt:lpstr>宋体</vt:lpstr>
      <vt:lpstr>Wingdings</vt:lpstr>
      <vt:lpstr>Calibri</vt:lpstr>
      <vt:lpstr>Calibri</vt:lpstr>
      <vt:lpstr>微软雅黑</vt:lpstr>
      <vt:lpstr>楷体</vt:lpstr>
      <vt:lpstr>黑体</vt:lpstr>
      <vt:lpstr>Arial Unicode MS</vt:lpstr>
      <vt:lpstr>Arial</vt:lpstr>
      <vt:lpstr>5156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455</cp:revision>
  <dcterms:created xsi:type="dcterms:W3CDTF">2016-10-29T08:56:00Z</dcterms:created>
  <dcterms:modified xsi:type="dcterms:W3CDTF">2022-02-16T01:09:04Z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