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3"/>
    <p:sldId id="293" r:id="rId4"/>
    <p:sldId id="294" r:id="rId5"/>
    <p:sldId id="292" r:id="rId6"/>
    <p:sldId id="288" r:id="rId7"/>
    <p:sldId id="291" r:id="rId8"/>
    <p:sldId id="289" r:id="rId9"/>
    <p:sldId id="360" r:id="rId10"/>
    <p:sldId id="286" r:id="rId11"/>
    <p:sldId id="284" r:id="rId12"/>
    <p:sldId id="290" r:id="rId13"/>
    <p:sldId id="362" r:id="rId14"/>
    <p:sldId id="361" r:id="rId15"/>
    <p:sldId id="329" r:id="rId16"/>
    <p:sldId id="282" r:id="rId17"/>
    <p:sldId id="285" r:id="rId18"/>
    <p:sldId id="287" r:id="rId1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</p:spPr>
        <p:txBody>
          <a:bodyPr vert="eaVert"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B899EBC3-F4A6-4B23-8E4B-15C4F670B2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7C5F4E1-C0D4-46F4-BB19-D4817E5303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 lIns="68580" tIns="34290" rIns="68580" bIns="34290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3C9B6DE-7E41-4253-8B34-A7BBA94883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D0681ABA-6D7B-43A5-869E-819AD77942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3B9BDF3-BEDE-4B9A-8088-8C0C9FA3908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C1C08912-7102-425F-A5E8-E5AB7CC9BD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DE75782-CD0F-4E04-9211-0B1739F0DE0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38A997E6-4C39-4F65-92A6-1FE2FBAC11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2B14905A-357B-474D-8A68-66C65A7EBE1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82D0C660-9F30-47CD-AD80-FE5FB9841C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418000E9-A717-4175-BAB2-12ACB125B7E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0F982DC8-72C5-4D49-BA90-C23BBAC26D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4500F01-1700-4B47-AA46-F5991A08A65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71E18ECF-710F-4375-80DD-D9C6DF784C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8075B684-B7EA-42B7-9C92-2D75F0FE313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5F23DF67-EE50-4236-9712-E0F7D7D35A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B7769AFC-DEC9-4FAB-8D92-8F0A4AEC98F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F987F626-CD42-4710-8F3D-E232479685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80" tIns="34290" rIns="68580" bIns="34290"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B66B6618-69F3-4719-BBC6-50CA09B4E0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80" tIns="34290" rIns="68580" bIns="34290"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ACCDEE28-99FD-4777-8BF2-DD86297D6B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AFC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弧形 69"/>
          <p:cNvSpPr/>
          <p:nvPr/>
        </p:nvSpPr>
        <p:spPr>
          <a:xfrm rot="19469053" flipH="1">
            <a:off x="3133726" y="958454"/>
            <a:ext cx="3089672" cy="3303984"/>
          </a:xfrm>
          <a:prstGeom prst="arc">
            <a:avLst>
              <a:gd name="adj1" fmla="val 15867927"/>
              <a:gd name="adj2" fmla="val 348407"/>
            </a:avLst>
          </a:prstGeom>
          <a:ln w="28575">
            <a:solidFill>
              <a:srgbClr val="8CAFB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6" name="文本框 4"/>
          <p:cNvSpPr txBox="1">
            <a:spLocks noChangeArrowheads="1"/>
          </p:cNvSpPr>
          <p:nvPr/>
        </p:nvSpPr>
        <p:spPr bwMode="auto">
          <a:xfrm>
            <a:off x="2514006" y="1463555"/>
            <a:ext cx="4115990" cy="900246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  论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21176" y="510391"/>
            <a:ext cx="3701653" cy="50013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口语交际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8253" y="1038227"/>
          <a:ext cx="6707983" cy="6915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68"/>
                <a:gridCol w="2606702"/>
                <a:gridCol w="1501723"/>
                <a:gridCol w="1526490"/>
              </a:tblGrid>
              <a:tr h="7086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环节</a:t>
                      </a:r>
                      <a:endParaRPr lang="zh-CN" altLang="en-US" sz="21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主要任务</a:t>
                      </a:r>
                      <a:endParaRPr lang="zh-CN" altLang="en-US" sz="21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辩手分工</a:t>
                      </a:r>
                      <a:endParaRPr lang="zh-CN" altLang="en-US" sz="21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时长</a:t>
                      </a:r>
                      <a:endParaRPr lang="zh-CN" altLang="en-US" sz="21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</a:tr>
              <a:tr h="13030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立论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正面论述己方观点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正方一辩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反方一辩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各约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3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分钟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楷体" panose="02010609060101010101" pitchFamily="49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</a:tr>
              <a:tr h="13030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攻辩一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质疑对方观点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回答对方提问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正方二辩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反方二辩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各约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3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分钟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楷体" panose="02010609060101010101" pitchFamily="49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</a:tr>
              <a:tr h="13030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攻辩二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质疑对方观点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回答对方提问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正方三辩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反方三辩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各约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3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分钟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楷体" panose="02010609060101010101" pitchFamily="49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</a:tr>
              <a:tr h="9943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自由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辩论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轮流发言，强化己方观点，反驳对方观点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正方反方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各约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4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分钟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楷体" panose="02010609060101010101" pitchFamily="49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</a:tr>
              <a:tr h="13030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总结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陈词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对辩论进行总结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正方四辩</a:t>
                      </a:r>
                      <a:endParaRPr lang="en-US" altLang="zh-CN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反方四辩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各约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4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楷体" panose="02010609060101010101" pitchFamily="49" charset="-122"/>
                          <a:sym typeface="微软雅黑" panose="020B0503020204020204" charset="-122"/>
                        </a:rPr>
                        <a:t>分钟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楷体" panose="02010609060101010101" pitchFamily="49" charset="-122"/>
                        <a:sym typeface="微软雅黑" panose="020B0503020204020204" charset="-122"/>
                      </a:endParaRPr>
                    </a:p>
                  </a:txBody>
                  <a:tcPr marL="68585" marR="68585" marT="34283" marB="34283" anchor="ctr"/>
                </a:tc>
              </a:tr>
            </a:tbl>
          </a:graphicData>
        </a:graphic>
      </p:graphicFrame>
      <p:sp>
        <p:nvSpPr>
          <p:cNvPr id="3" name="立方体 2"/>
          <p:cNvSpPr/>
          <p:nvPr/>
        </p:nvSpPr>
        <p:spPr>
          <a:xfrm>
            <a:off x="592931" y="329803"/>
            <a:ext cx="2672954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二、辩论实施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矩形 11"/>
          <p:cNvSpPr>
            <a:spLocks noChangeArrowheads="1"/>
          </p:cNvSpPr>
          <p:nvPr/>
        </p:nvSpPr>
        <p:spPr bwMode="auto">
          <a:xfrm>
            <a:off x="3048002" y="1314450"/>
            <a:ext cx="35528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表达清晰，声情并茂。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23"/>
          <p:cNvSpPr>
            <a:spLocks noChangeArrowheads="1"/>
          </p:cNvSpPr>
          <p:nvPr/>
        </p:nvSpPr>
        <p:spPr bwMode="auto">
          <a:xfrm>
            <a:off x="3048002" y="2106216"/>
            <a:ext cx="355163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观点鲜明，协同作战。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2301480" y="1314449"/>
            <a:ext cx="576263" cy="419100"/>
            <a:chOff x="631373" y="2035470"/>
            <a:chExt cx="768336" cy="559713"/>
          </a:xfrm>
        </p:grpSpPr>
        <p:sp>
          <p:nvSpPr>
            <p:cNvPr id="3" name="流程图: 可选过程 13"/>
            <p:cNvSpPr/>
            <p:nvPr/>
          </p:nvSpPr>
          <p:spPr>
            <a:xfrm>
              <a:off x="631373" y="2059322"/>
              <a:ext cx="768336" cy="535861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文本框 14"/>
            <p:cNvSpPr txBox="1"/>
            <p:nvPr/>
          </p:nvSpPr>
          <p:spPr>
            <a:xfrm>
              <a:off x="631373" y="2035470"/>
              <a:ext cx="742936" cy="5343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01  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2296716" y="2106215"/>
            <a:ext cx="585788" cy="421481"/>
            <a:chOff x="-2338522" y="2468061"/>
            <a:chExt cx="781685" cy="561364"/>
          </a:xfrm>
        </p:grpSpPr>
        <p:sp>
          <p:nvSpPr>
            <p:cNvPr id="1048597" name="流程图: 可选过程 19"/>
            <p:cNvSpPr/>
            <p:nvPr/>
          </p:nvSpPr>
          <p:spPr>
            <a:xfrm>
              <a:off x="-2338522" y="2493433"/>
              <a:ext cx="768975" cy="535992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48598" name="文本框 20"/>
            <p:cNvSpPr txBox="1"/>
            <p:nvPr/>
          </p:nvSpPr>
          <p:spPr>
            <a:xfrm>
              <a:off x="-2338522" y="2468061"/>
              <a:ext cx="781685" cy="532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02  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3048002" y="2897981"/>
            <a:ext cx="355163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善于聆听，快速反应。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048003" y="3690939"/>
            <a:ext cx="3850481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辩论既是“智商”的交锋，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也是“情商”的考验。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8" name="组合 12"/>
          <p:cNvGrpSpPr/>
          <p:nvPr/>
        </p:nvGrpSpPr>
        <p:grpSpPr bwMode="auto">
          <a:xfrm>
            <a:off x="2301480" y="2897983"/>
            <a:ext cx="576263" cy="420292"/>
            <a:chOff x="631373" y="2036105"/>
            <a:chExt cx="768336" cy="559779"/>
          </a:xfrm>
        </p:grpSpPr>
        <p:sp>
          <p:nvSpPr>
            <p:cNvPr id="9" name="流程图: 可选过程 13"/>
            <p:cNvSpPr/>
            <p:nvPr/>
          </p:nvSpPr>
          <p:spPr>
            <a:xfrm>
              <a:off x="631373" y="2059892"/>
              <a:ext cx="768336" cy="535992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文本框 14"/>
            <p:cNvSpPr txBox="1"/>
            <p:nvPr/>
          </p:nvSpPr>
          <p:spPr>
            <a:xfrm>
              <a:off x="644073" y="2036105"/>
              <a:ext cx="742936" cy="5328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03  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grpSp>
        <p:nvGrpSpPr>
          <p:cNvPr id="11" name="组合 18"/>
          <p:cNvGrpSpPr/>
          <p:nvPr/>
        </p:nvGrpSpPr>
        <p:grpSpPr bwMode="auto">
          <a:xfrm>
            <a:off x="2301480" y="3875485"/>
            <a:ext cx="576263" cy="426244"/>
            <a:chOff x="-2320107" y="2461711"/>
            <a:chExt cx="768350" cy="569255"/>
          </a:xfrm>
        </p:grpSpPr>
        <p:sp>
          <p:nvSpPr>
            <p:cNvPr id="13" name="流程图: 可选过程 19"/>
            <p:cNvSpPr/>
            <p:nvPr/>
          </p:nvSpPr>
          <p:spPr>
            <a:xfrm>
              <a:off x="-2320107" y="2495103"/>
              <a:ext cx="768350" cy="535863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20"/>
            <p:cNvSpPr txBox="1"/>
            <p:nvPr/>
          </p:nvSpPr>
          <p:spPr>
            <a:xfrm>
              <a:off x="-2320107" y="2461711"/>
              <a:ext cx="768350" cy="5343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04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sp>
        <p:nvSpPr>
          <p:cNvPr id="15" name="立方体 14"/>
          <p:cNvSpPr/>
          <p:nvPr/>
        </p:nvSpPr>
        <p:spPr>
          <a:xfrm>
            <a:off x="592932" y="329803"/>
            <a:ext cx="3517106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辩论的技巧和原则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48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48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2" grpId="0"/>
      <p:bldP spid="1048600" grpId="0"/>
      <p:bldP spid="6" grpId="0"/>
      <p:bldP spid="7" grpId="0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矩形 11"/>
          <p:cNvSpPr>
            <a:spLocks noChangeArrowheads="1"/>
          </p:cNvSpPr>
          <p:nvPr/>
        </p:nvSpPr>
        <p:spPr bwMode="auto">
          <a:xfrm>
            <a:off x="1787129" y="1154906"/>
            <a:ext cx="32920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表达清晰，声情并茂。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23"/>
          <p:cNvSpPr>
            <a:spLocks noChangeArrowheads="1"/>
          </p:cNvSpPr>
          <p:nvPr/>
        </p:nvSpPr>
        <p:spPr bwMode="auto">
          <a:xfrm>
            <a:off x="1802608" y="3015854"/>
            <a:ext cx="332422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观点鲜明，协同作战。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172768" y="1154906"/>
            <a:ext cx="614363" cy="420291"/>
            <a:chOff x="605973" y="2036105"/>
            <a:chExt cx="819150" cy="559779"/>
          </a:xfrm>
        </p:grpSpPr>
        <p:sp>
          <p:nvSpPr>
            <p:cNvPr id="3" name="流程图: 可选过程 13"/>
            <p:cNvSpPr/>
            <p:nvPr/>
          </p:nvSpPr>
          <p:spPr>
            <a:xfrm>
              <a:off x="631373" y="2059892"/>
              <a:ext cx="768350" cy="535992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文本框 14"/>
            <p:cNvSpPr txBox="1"/>
            <p:nvPr/>
          </p:nvSpPr>
          <p:spPr>
            <a:xfrm>
              <a:off x="605973" y="2036105"/>
              <a:ext cx="819150" cy="532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01  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1220394" y="3015853"/>
            <a:ext cx="582215" cy="420290"/>
            <a:chOff x="-2346777" y="2468540"/>
            <a:chExt cx="777240" cy="559778"/>
          </a:xfrm>
        </p:grpSpPr>
        <p:sp>
          <p:nvSpPr>
            <p:cNvPr id="1048597" name="流程图: 可选过程 19"/>
            <p:cNvSpPr/>
            <p:nvPr/>
          </p:nvSpPr>
          <p:spPr>
            <a:xfrm>
              <a:off x="-2338830" y="2492326"/>
              <a:ext cx="769293" cy="535992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48598" name="文本框 20"/>
            <p:cNvSpPr txBox="1"/>
            <p:nvPr/>
          </p:nvSpPr>
          <p:spPr>
            <a:xfrm>
              <a:off x="-2346777" y="2468540"/>
              <a:ext cx="777240" cy="5329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02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191818" y="1644254"/>
            <a:ext cx="6761559" cy="113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辩论过程中口齿清晰，语速正常。辩论要晓之以理，动之以情，要注意根据表达的需要，调整语速、语气、语调，使自己的表达更有说服力和感染力。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191818" y="3498056"/>
            <a:ext cx="6761559" cy="113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立论时，一定要鲜明地表达己方的观点，切不可模棱两可，含糊其辞。辩论过程中要注意保持内部观点的一致性，不要出现同意对方观点、失去自己立场的情况。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592932" y="329803"/>
            <a:ext cx="3517106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辩论的技巧和原则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48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8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2" grpId="0"/>
      <p:bldP spid="1048600" grpId="0"/>
      <p:bldP spid="15" grpId="0"/>
      <p:bldP spid="16" grpId="0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 bwMode="auto">
          <a:xfrm>
            <a:off x="1119189" y="541735"/>
            <a:ext cx="576263" cy="421481"/>
            <a:chOff x="631373" y="2034200"/>
            <a:chExt cx="768336" cy="561364"/>
          </a:xfrm>
        </p:grpSpPr>
        <p:sp>
          <p:nvSpPr>
            <p:cNvPr id="9" name="流程图: 可选过程 13"/>
            <p:cNvSpPr/>
            <p:nvPr/>
          </p:nvSpPr>
          <p:spPr>
            <a:xfrm>
              <a:off x="631373" y="2059572"/>
              <a:ext cx="768336" cy="535992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文本框 14"/>
            <p:cNvSpPr txBox="1"/>
            <p:nvPr/>
          </p:nvSpPr>
          <p:spPr>
            <a:xfrm>
              <a:off x="640898" y="2034200"/>
              <a:ext cx="742936" cy="532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03  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1119189" y="2883694"/>
            <a:ext cx="576263" cy="420291"/>
            <a:chOff x="-2338522" y="2468540"/>
            <a:chExt cx="768350" cy="559779"/>
          </a:xfrm>
        </p:grpSpPr>
        <p:sp>
          <p:nvSpPr>
            <p:cNvPr id="13" name="流程图: 可选过程 19"/>
            <p:cNvSpPr/>
            <p:nvPr/>
          </p:nvSpPr>
          <p:spPr>
            <a:xfrm>
              <a:off x="-2338522" y="2492327"/>
              <a:ext cx="768350" cy="535992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600" b="1" noProof="1">
                <a:solidFill>
                  <a:srgbClr val="F9E08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20"/>
            <p:cNvSpPr txBox="1"/>
            <p:nvPr/>
          </p:nvSpPr>
          <p:spPr>
            <a:xfrm>
              <a:off x="-2338522" y="2468540"/>
              <a:ext cx="768350" cy="532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itchFamily="2" charset="-122"/>
                  <a:ea typeface="汉仪雪君体简" pitchFamily="2" charset="-122"/>
                </a:defRPr>
              </a:lvl1pPr>
            </a:lstStyle>
            <a:p>
              <a:pPr algn="ctr">
                <a:defRPr/>
              </a:pPr>
              <a:r>
                <a:rPr lang="en-US" altLang="zh-CN" sz="2000" spc="225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微软雅黑" panose="020B0503020204020204" charset="-122"/>
                </a:rPr>
                <a:t>04</a:t>
              </a:r>
              <a:endParaRPr lang="en-US" altLang="zh-CN" sz="2000" spc="225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119190" y="1033463"/>
            <a:ext cx="6905625" cy="149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善听是善辩的前提。辩手要高度集中注意力，听清、听准、听懂对方的观点，快速思考，或者发现对方观点和语言表达上的问题，或者抓住对方论据上的疏漏，或者指出对方论证方法上的错误，给对方有力的批驳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119190" y="3376613"/>
            <a:ext cx="6905625" cy="113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站在辩论场上，要保持良好的仪态风度；局势顺利时，不要得意忘形、趾高气扬；暂居弱势时，也不要沉不住气，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自乱阵脚。注意养成自信、大方的气质。 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11"/>
          <p:cNvSpPr>
            <a:spLocks noChangeArrowheads="1"/>
          </p:cNvSpPr>
          <p:nvPr/>
        </p:nvSpPr>
        <p:spPr bwMode="auto">
          <a:xfrm>
            <a:off x="1702594" y="541735"/>
            <a:ext cx="57947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善于聆听，快速反应。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1702594" y="2883694"/>
            <a:ext cx="70139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辩论既是</a:t>
            </a:r>
            <a:r>
              <a:rPr lang="zh-CN" altLang="zh-CN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智商</a:t>
            </a:r>
            <a:r>
              <a:rPr lang="zh-CN" altLang="zh-CN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的交锋，也是</a:t>
            </a:r>
            <a:r>
              <a:rPr lang="zh-CN" altLang="zh-CN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情商</a:t>
            </a:r>
            <a:r>
              <a:rPr lang="zh-CN" altLang="zh-CN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的考验。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09590" y="1364458"/>
            <a:ext cx="1350169" cy="12692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706042" y="1502570"/>
            <a:ext cx="983456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分组</a:t>
            </a:r>
            <a:endParaRPr lang="zh-CN" altLang="en-US" sz="3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</a:t>
            </a:r>
            <a:endParaRPr lang="zh-CN" altLang="en-US" sz="3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24050" y="1197770"/>
            <a:ext cx="619244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辩题一：电脑时代需要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不需要认真练字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970485" y="1918097"/>
            <a:ext cx="619244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辩题二：不可以说谎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可以讲善意的谎言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76438" y="2624138"/>
            <a:ext cx="70711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辩题三：人们通过竞争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合作取得更大的成功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983581" y="3423047"/>
            <a:ext cx="693062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辩题四：现代信息交流方式会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不会增进人与人之间的理解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立方体 2"/>
          <p:cNvSpPr/>
          <p:nvPr/>
        </p:nvSpPr>
        <p:spPr>
          <a:xfrm>
            <a:off x="592934" y="329803"/>
            <a:ext cx="1937147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课堂练习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6" grpId="0"/>
      <p:bldP spid="8" grpId="0"/>
      <p:bldP spid="9" grpId="0"/>
      <p:bldP spid="14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859632" y="471489"/>
            <a:ext cx="3659981" cy="498872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59632" y="478633"/>
            <a:ext cx="348972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推荐人选，全班辩论。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33"/>
          <p:cNvGrpSpPr/>
          <p:nvPr/>
        </p:nvGrpSpPr>
        <p:grpSpPr bwMode="auto">
          <a:xfrm>
            <a:off x="2867256" y="1378745"/>
            <a:ext cx="4940865" cy="538163"/>
            <a:chOff x="3717176" y="3172970"/>
            <a:chExt cx="6587605" cy="717759"/>
          </a:xfrm>
        </p:grpSpPr>
        <p:sp>
          <p:nvSpPr>
            <p:cNvPr id="30737" name="文本框 24"/>
            <p:cNvSpPr txBox="1">
              <a:spLocks noChangeArrowheads="1"/>
            </p:cNvSpPr>
            <p:nvPr/>
          </p:nvSpPr>
          <p:spPr bwMode="auto">
            <a:xfrm>
              <a:off x="4469131" y="3239645"/>
              <a:ext cx="5835650" cy="615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用事实说话，事实胜于雄辩。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807356" y="3172970"/>
              <a:ext cx="655616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2400" b="1" noProof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0739" name="矩形 32"/>
            <p:cNvSpPr>
              <a:spLocks noChangeArrowheads="1"/>
            </p:cNvSpPr>
            <p:nvPr/>
          </p:nvSpPr>
          <p:spPr bwMode="auto">
            <a:xfrm>
              <a:off x="3717176" y="3208986"/>
              <a:ext cx="814727" cy="67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  <a:endPara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5" name="组合 39"/>
          <p:cNvGrpSpPr/>
          <p:nvPr/>
        </p:nvGrpSpPr>
        <p:grpSpPr bwMode="auto">
          <a:xfrm>
            <a:off x="2868560" y="2256236"/>
            <a:ext cx="4939559" cy="538163"/>
            <a:chOff x="3703768" y="2209040"/>
            <a:chExt cx="6587043" cy="717759"/>
          </a:xfrm>
        </p:grpSpPr>
        <p:sp>
          <p:nvSpPr>
            <p:cNvPr id="30734" name="文本框 40"/>
            <p:cNvSpPr txBox="1">
              <a:spLocks noChangeArrowheads="1"/>
            </p:cNvSpPr>
            <p:nvPr/>
          </p:nvSpPr>
          <p:spPr bwMode="auto">
            <a:xfrm>
              <a:off x="4479291" y="2275715"/>
              <a:ext cx="5811520" cy="615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从不同角度分析，以理服人。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圆角矩形 41"/>
            <p:cNvSpPr/>
            <p:nvPr/>
          </p:nvSpPr>
          <p:spPr>
            <a:xfrm>
              <a:off x="3779521" y="2209040"/>
              <a:ext cx="655733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2400" b="1" noProof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0736" name="矩形 43"/>
            <p:cNvSpPr>
              <a:spLocks noChangeArrowheads="1"/>
            </p:cNvSpPr>
            <p:nvPr/>
          </p:nvSpPr>
          <p:spPr bwMode="auto">
            <a:xfrm>
              <a:off x="3703768" y="2232991"/>
              <a:ext cx="814873" cy="67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02</a:t>
              </a:r>
              <a:endPara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2" name="文本框 40"/>
          <p:cNvSpPr txBox="1">
            <a:spLocks noChangeArrowheads="1"/>
          </p:cNvSpPr>
          <p:nvPr/>
        </p:nvSpPr>
        <p:spPr bwMode="auto">
          <a:xfrm>
            <a:off x="3490913" y="3157538"/>
            <a:ext cx="38862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运用反问句，增强语气。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圆角矩形 41"/>
          <p:cNvSpPr/>
          <p:nvPr/>
        </p:nvSpPr>
        <p:spPr>
          <a:xfrm>
            <a:off x="2946798" y="3107532"/>
            <a:ext cx="491728" cy="539354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4" name="矩形 43"/>
          <p:cNvSpPr>
            <a:spLocks noChangeArrowheads="1"/>
          </p:cNvSpPr>
          <p:nvPr/>
        </p:nvSpPr>
        <p:spPr bwMode="auto">
          <a:xfrm>
            <a:off x="2909617" y="3132535"/>
            <a:ext cx="56489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03</a:t>
            </a:r>
            <a:endParaRPr lang="en-US" altLang="zh-CN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40"/>
          <p:cNvSpPr txBox="1">
            <a:spLocks noChangeArrowheads="1"/>
          </p:cNvSpPr>
          <p:nvPr/>
        </p:nvSpPr>
        <p:spPr bwMode="auto">
          <a:xfrm>
            <a:off x="3490912" y="3874295"/>
            <a:ext cx="452913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文明用语，得体大方，机智敏捷，诙谐幽默。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圆角矩形 41"/>
          <p:cNvSpPr/>
          <p:nvPr/>
        </p:nvSpPr>
        <p:spPr>
          <a:xfrm>
            <a:off x="2958703" y="3986212"/>
            <a:ext cx="490538" cy="539354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7" name="矩形 43"/>
          <p:cNvSpPr>
            <a:spLocks noChangeArrowheads="1"/>
          </p:cNvSpPr>
          <p:nvPr/>
        </p:nvSpPr>
        <p:spPr bwMode="auto">
          <a:xfrm>
            <a:off x="2912594" y="4000501"/>
            <a:ext cx="56489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7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04</a:t>
            </a:r>
            <a:endParaRPr lang="en-US" altLang="zh-CN" sz="27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45334" y="1414464"/>
            <a:ext cx="1350169" cy="12692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745334" y="1783557"/>
            <a:ext cx="1350169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辩论会</a:t>
            </a:r>
            <a:endParaRPr lang="zh-CN" altLang="en-US" sz="3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12" grpId="0"/>
      <p:bldP spid="13" grpId="0" bldLvl="0" animBg="1"/>
      <p:bldP spid="14" grpId="0"/>
      <p:bldP spid="15" grpId="0"/>
      <p:bldP spid="16" grpId="0" bldLvl="0" animBg="1"/>
      <p:bldP spid="17" grpId="0"/>
      <p:bldP spid="29" grpId="0" bldLvl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80224" y="1350170"/>
            <a:ext cx="4170759" cy="184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同学们，通过今天的辩论会，你对辩论有了新的认识吗？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456" y="2447925"/>
            <a:ext cx="2749153" cy="233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立方体 2"/>
          <p:cNvSpPr/>
          <p:nvPr/>
        </p:nvSpPr>
        <p:spPr>
          <a:xfrm>
            <a:off x="653655" y="421483"/>
            <a:ext cx="1937147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课堂总结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7"/>
          <p:cNvSpPr txBox="1">
            <a:spLocks noChangeArrowheads="1"/>
          </p:cNvSpPr>
          <p:nvPr/>
        </p:nvSpPr>
        <p:spPr bwMode="auto">
          <a:xfrm>
            <a:off x="3419477" y="1132286"/>
            <a:ext cx="230624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  论</a:t>
            </a:r>
            <a:endParaRPr lang="zh-CN" altLang="en-US" sz="4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5" name="文本框 3"/>
          <p:cNvSpPr txBox="1">
            <a:spLocks noChangeArrowheads="1"/>
          </p:cNvSpPr>
          <p:nvPr/>
        </p:nvSpPr>
        <p:spPr bwMode="auto">
          <a:xfrm>
            <a:off x="638175" y="2825354"/>
            <a:ext cx="137874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辩论程序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6" name="文本框 5"/>
          <p:cNvSpPr txBox="1">
            <a:spLocks noChangeArrowheads="1"/>
          </p:cNvSpPr>
          <p:nvPr/>
        </p:nvSpPr>
        <p:spPr bwMode="auto">
          <a:xfrm>
            <a:off x="2300288" y="2255044"/>
            <a:ext cx="18669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组织队伍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7" name="文本框 6"/>
          <p:cNvSpPr txBox="1">
            <a:spLocks noChangeArrowheads="1"/>
          </p:cNvSpPr>
          <p:nvPr/>
        </p:nvSpPr>
        <p:spPr bwMode="auto">
          <a:xfrm>
            <a:off x="2300290" y="2832497"/>
            <a:ext cx="24705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设计辩论提纲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8" name="文本框 8"/>
          <p:cNvSpPr txBox="1">
            <a:spLocks noChangeArrowheads="1"/>
          </p:cNvSpPr>
          <p:nvPr/>
        </p:nvSpPr>
        <p:spPr bwMode="auto">
          <a:xfrm>
            <a:off x="2300288" y="3409950"/>
            <a:ext cx="23121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对辩练习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168130" y="2461023"/>
            <a:ext cx="127397" cy="1166813"/>
          </a:xfrm>
          <a:prstGeom prst="leftBrac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16091" y="3483769"/>
            <a:ext cx="647700" cy="4310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</a:t>
            </a:r>
            <a:endParaRPr lang="zh-CN" altLang="en-US" sz="2400" b="1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6091" y="2176464"/>
            <a:ext cx="647700" cy="43219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论</a:t>
            </a:r>
            <a:endParaRPr lang="zh-CN" altLang="en-US" sz="2400" b="1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5616178" y="2391966"/>
            <a:ext cx="594122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5616178" y="3699272"/>
            <a:ext cx="594122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04" name="TextBox 7"/>
          <p:cNvSpPr txBox="1">
            <a:spLocks noChangeArrowheads="1"/>
          </p:cNvSpPr>
          <p:nvPr/>
        </p:nvSpPr>
        <p:spPr bwMode="auto">
          <a:xfrm>
            <a:off x="6250782" y="2034780"/>
            <a:ext cx="229293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“立”，正面论述</a:t>
            </a:r>
            <a:endParaRPr lang="en-US" altLang="zh-CN" sz="21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1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己方的观点正确</a:t>
            </a:r>
            <a:endParaRPr lang="zh-CN" altLang="en-US" sz="21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805" name="TextBox 9"/>
          <p:cNvSpPr txBox="1">
            <a:spLocks noChangeArrowheads="1"/>
          </p:cNvSpPr>
          <p:nvPr/>
        </p:nvSpPr>
        <p:spPr bwMode="auto">
          <a:xfrm>
            <a:off x="6218636" y="3342086"/>
            <a:ext cx="229293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“破”，辩驳对方</a:t>
            </a:r>
            <a:endParaRPr lang="en-US" altLang="zh-CN" sz="21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1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错误或疏漏之处</a:t>
            </a:r>
            <a:endParaRPr lang="zh-CN" altLang="en-US" sz="21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4700588" y="2399110"/>
            <a:ext cx="136922" cy="1303734"/>
          </a:xfrm>
          <a:prstGeom prst="leftBrac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立方体 2"/>
          <p:cNvSpPr/>
          <p:nvPr/>
        </p:nvSpPr>
        <p:spPr>
          <a:xfrm>
            <a:off x="653655" y="421483"/>
            <a:ext cx="1937147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板书设计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752477" y="407195"/>
            <a:ext cx="7340647" cy="83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220" tIns="30610" rIns="61220" bIns="306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在日常生活中，我们常常会遇到一些容易产生分歧的问题，如：</a:t>
            </a:r>
            <a:endParaRPr lang="zh-CN" altLang="zh-CN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632225" y="1228725"/>
            <a:ext cx="6574631" cy="16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220" tIns="30610" rIns="61220" bIns="306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电脑时代需要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不需要认真练字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不可以说谎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可以讲善意的谎言</a:t>
            </a:r>
            <a:endParaRPr lang="zh-CN" altLang="zh-CN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人们通过竞争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合作取得更大的成功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现代信息交流方式会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不会增进人与人之间的理解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632224" y="2839643"/>
            <a:ext cx="6886575" cy="16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220" tIns="30610" rIns="61220" bIns="306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对于这样的问题，可以展开辩论，通过摆事实、讲道理来丰富认识，帮助我们全面地看待事情、处理问题。</a:t>
            </a:r>
            <a:endParaRPr lang="zh-CN" altLang="zh-CN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让我们开一次辩论会吧！分小组任选一个感兴趣的辩题，然后每个人抽签决定做正方还是反方。</a:t>
            </a:r>
            <a:endParaRPr lang="zh-CN" altLang="zh-CN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99010" y="1702594"/>
            <a:ext cx="116919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定义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7411" name="图片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246" y="5955"/>
            <a:ext cx="1540669" cy="170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立方体 2"/>
          <p:cNvSpPr/>
          <p:nvPr/>
        </p:nvSpPr>
        <p:spPr>
          <a:xfrm>
            <a:off x="1658541" y="783432"/>
            <a:ext cx="2224088" cy="616744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关于辩论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599012" y="2256236"/>
            <a:ext cx="5945981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辩论就是双方各自阐明对某一问题的不同见解，并指出对方观点中的漏洞，以便得出正确的认识。</a:t>
            </a:r>
            <a:endParaRPr lang="zh-CN" altLang="en-US" sz="3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299348" y="3519489"/>
            <a:ext cx="3520678" cy="8691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以驳倒对方观点、确立自己的观点为目的</a:t>
            </a:r>
            <a:endParaRPr lang="zh-CN" altLang="en-US" sz="27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299347" y="2709864"/>
            <a:ext cx="3519488" cy="5941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有正反双方辩手</a:t>
            </a:r>
            <a:endParaRPr lang="zh-CN" altLang="en-US" sz="27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299347" y="1901428"/>
            <a:ext cx="3519488" cy="5941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有特定的程序</a:t>
            </a:r>
            <a:endParaRPr lang="zh-CN" altLang="en-US" sz="27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99347" y="1092994"/>
            <a:ext cx="3519488" cy="5941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有确定的论题</a:t>
            </a:r>
            <a:endParaRPr lang="zh-CN" altLang="en-US" sz="27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668" y="2402683"/>
            <a:ext cx="2749153" cy="23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立方体 2"/>
          <p:cNvSpPr/>
          <p:nvPr/>
        </p:nvSpPr>
        <p:spPr>
          <a:xfrm>
            <a:off x="753667" y="590550"/>
            <a:ext cx="2564606" cy="616744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辩论会的内容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立方体 3"/>
          <p:cNvSpPr/>
          <p:nvPr/>
        </p:nvSpPr>
        <p:spPr>
          <a:xfrm>
            <a:off x="2676525" y="1469231"/>
            <a:ext cx="3881438" cy="810816"/>
          </a:xfrm>
          <a:prstGeom prst="cub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（一）组织队伍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2631281" y="2589611"/>
            <a:ext cx="3881438" cy="809625"/>
          </a:xfrm>
          <a:prstGeom prst="cub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（二）设计辩论提纲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立方体 2"/>
          <p:cNvSpPr/>
          <p:nvPr/>
        </p:nvSpPr>
        <p:spPr>
          <a:xfrm>
            <a:off x="2631281" y="3717131"/>
            <a:ext cx="3881438" cy="809625"/>
          </a:xfrm>
          <a:prstGeom prst="cub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（三）对辩练习</a:t>
            </a:r>
            <a:endParaRPr lang="zh-CN" altLang="en-US" sz="2700" b="1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623889" y="409576"/>
            <a:ext cx="3471863" cy="617935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辩论会的一般程序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3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92932" y="1103710"/>
            <a:ext cx="257532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（一）组织队伍</a:t>
            </a:r>
            <a:endParaRPr lang="zh-CN" altLang="en-US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73921" y="2330054"/>
            <a:ext cx="1539479" cy="75604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双方辩手</a:t>
            </a:r>
            <a:endParaRPr lang="zh-CN" altLang="en-US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各四名</a:t>
            </a:r>
            <a:endParaRPr lang="zh-CN" altLang="en-US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73921" y="4176713"/>
            <a:ext cx="1539479" cy="4857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主持人</a:t>
            </a:r>
            <a:endParaRPr lang="zh-CN" altLang="en-US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55195" y="3520679"/>
            <a:ext cx="1079897" cy="43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四辩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455195" y="2826544"/>
            <a:ext cx="1079897" cy="4310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三辩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55195" y="2131220"/>
            <a:ext cx="1079897" cy="43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二辩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455195" y="1437086"/>
            <a:ext cx="1079897" cy="43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一辩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682728" y="1652588"/>
            <a:ext cx="594122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898234" y="2687241"/>
            <a:ext cx="378619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1515" name="TextBox 11"/>
          <p:cNvSpPr txBox="1">
            <a:spLocks noChangeArrowheads="1"/>
          </p:cNvSpPr>
          <p:nvPr/>
        </p:nvSpPr>
        <p:spPr bwMode="auto">
          <a:xfrm>
            <a:off x="5399487" y="1458517"/>
            <a:ext cx="121571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提出观点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16" name="TextBox 15"/>
          <p:cNvSpPr txBox="1">
            <a:spLocks noChangeArrowheads="1"/>
          </p:cNvSpPr>
          <p:nvPr/>
        </p:nvSpPr>
        <p:spPr bwMode="auto">
          <a:xfrm>
            <a:off x="5399486" y="2168129"/>
            <a:ext cx="3107531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补充一辩，并对对方一辩观点提出质疑。负责自由辩论，发挥主力作用。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17" name="TextBox 18"/>
          <p:cNvSpPr txBox="1">
            <a:spLocks noChangeArrowheads="1"/>
          </p:cNvSpPr>
          <p:nvPr/>
        </p:nvSpPr>
        <p:spPr bwMode="auto">
          <a:xfrm>
            <a:off x="5399487" y="3540919"/>
            <a:ext cx="121571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总结陈词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18" name="TextBox 19"/>
          <p:cNvSpPr txBox="1">
            <a:spLocks noChangeArrowheads="1"/>
          </p:cNvSpPr>
          <p:nvPr/>
        </p:nvSpPr>
        <p:spPr bwMode="auto">
          <a:xfrm>
            <a:off x="3455194" y="4223149"/>
            <a:ext cx="28315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保证辩论活动有序进行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4679157" y="3736181"/>
            <a:ext cx="594122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2525318" y="1876427"/>
            <a:ext cx="756047" cy="432197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2525318" y="2358630"/>
            <a:ext cx="756047" cy="215503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2525318" y="2797969"/>
            <a:ext cx="756047" cy="215504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2525318" y="3086102"/>
            <a:ext cx="756047" cy="432197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2525318" y="4419600"/>
            <a:ext cx="756047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右中括号 35"/>
          <p:cNvSpPr/>
          <p:nvPr/>
        </p:nvSpPr>
        <p:spPr>
          <a:xfrm>
            <a:off x="4680350" y="2322911"/>
            <a:ext cx="215503" cy="728663"/>
          </a:xfrm>
          <a:prstGeom prst="rightBracket">
            <a:avLst/>
          </a:prstGeom>
          <a:ln w="317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592931" y="329803"/>
            <a:ext cx="2672954" cy="594122"/>
          </a:xfrm>
          <a:prstGeom prst="cube">
            <a:avLst>
              <a:gd name="adj" fmla="val 16312"/>
            </a:avLst>
          </a:prstGeom>
          <a:solidFill>
            <a:schemeClr val="accent2">
              <a:lumMod val="75000"/>
            </a:schemeClr>
          </a:solidFill>
          <a:ln w="25400"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3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一、辩论准备</a:t>
            </a:r>
            <a:endParaRPr lang="zh-CN" altLang="en-US" sz="30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28687" y="616745"/>
            <a:ext cx="351115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（二）设计辩论提纲</a:t>
            </a:r>
            <a:endParaRPr lang="zh-CN" altLang="en-US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58466" y="2413399"/>
            <a:ext cx="1646634" cy="8596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辩论的两大元素</a:t>
            </a:r>
            <a:endParaRPr lang="zh-CN" altLang="en-US" sz="27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00400" y="3455195"/>
            <a:ext cx="673894" cy="43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</a:t>
            </a:r>
            <a:endParaRPr lang="zh-CN" altLang="en-US" sz="2700" b="1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00400" y="1807369"/>
            <a:ext cx="673894" cy="4310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700" b="1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论</a:t>
            </a:r>
            <a:endParaRPr lang="zh-CN" altLang="en-US" sz="2700" b="1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969544" y="2022872"/>
            <a:ext cx="594122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969544" y="3670697"/>
            <a:ext cx="594122" cy="0"/>
          </a:xfrm>
          <a:prstGeom prst="straightConnector1">
            <a:avLst/>
          </a:prstGeom>
          <a:ln w="317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36" name="TextBox 7"/>
          <p:cNvSpPr txBox="1">
            <a:spLocks noChangeArrowheads="1"/>
          </p:cNvSpPr>
          <p:nvPr/>
        </p:nvSpPr>
        <p:spPr bwMode="auto">
          <a:xfrm>
            <a:off x="4617246" y="1619250"/>
            <a:ext cx="2725341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“立”，正面论述</a:t>
            </a:r>
            <a:endParaRPr lang="en-US" altLang="zh-CN" sz="24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24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己方的观点正确</a:t>
            </a:r>
            <a:endParaRPr lang="zh-CN" altLang="en-US" sz="24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7" name="TextBox 9"/>
          <p:cNvSpPr txBox="1">
            <a:spLocks noChangeArrowheads="1"/>
          </p:cNvSpPr>
          <p:nvPr/>
        </p:nvSpPr>
        <p:spPr bwMode="auto">
          <a:xfrm>
            <a:off x="4617246" y="3267075"/>
            <a:ext cx="2725341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“破”，辩驳对方</a:t>
            </a:r>
            <a:endParaRPr lang="en-US" altLang="zh-CN" sz="24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错误或疏漏之处</a:t>
            </a:r>
            <a:endParaRPr lang="zh-CN" altLang="en-US" sz="24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左中括号 14"/>
          <p:cNvSpPr/>
          <p:nvPr/>
        </p:nvSpPr>
        <p:spPr>
          <a:xfrm>
            <a:off x="2943228" y="2019301"/>
            <a:ext cx="135731" cy="1647825"/>
          </a:xfrm>
          <a:prstGeom prst="leftBracket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3805938" y="650082"/>
            <a:ext cx="167738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辩论提纲</a:t>
            </a:r>
            <a:endParaRPr lang="zh-CN" altLang="en-US" sz="3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834881" y="1702595"/>
            <a:ext cx="809625" cy="43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己方</a:t>
            </a:r>
            <a:endParaRPr lang="zh-CN" altLang="en-US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2328863" y="2513411"/>
            <a:ext cx="2600712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分析明确己方观点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从哪些方面论述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用哪些材料支持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86412" y="1688308"/>
            <a:ext cx="809625" cy="4321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微软雅黑" panose="020B0503020204020204" charset="-122"/>
              </a:rPr>
              <a:t>对方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endParaRPr lang="zh-CN" altLang="en-US" sz="2400" noProof="1">
              <a:latin typeface="微软雅黑" panose="020B0503020204020204" charset="-122"/>
              <a:ea typeface="微软雅黑" panose="020B0503020204020204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3558" name="TextBox 4"/>
          <p:cNvSpPr txBox="1">
            <a:spLocks noChangeArrowheads="1"/>
          </p:cNvSpPr>
          <p:nvPr/>
        </p:nvSpPr>
        <p:spPr bwMode="auto">
          <a:xfrm>
            <a:off x="5207796" y="2507456"/>
            <a:ext cx="2908489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用哪些材料支持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可能出现的漏洞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构想己方批驳的思路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31058" y="3156349"/>
            <a:ext cx="942975" cy="12965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思考</a:t>
            </a:r>
            <a:endParaRPr lang="en-US" altLang="zh-CN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讨论</a:t>
            </a:r>
            <a:endParaRPr lang="en-US" altLang="zh-CN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记录</a:t>
            </a:r>
            <a:endParaRPr lang="en-US" altLang="zh-CN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935958" y="4204097"/>
            <a:ext cx="352425" cy="0"/>
          </a:xfrm>
          <a:prstGeom prst="straightConnector1">
            <a:avLst/>
          </a:prstGeom>
          <a:ln w="34925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243263" y="2917032"/>
            <a:ext cx="0" cy="373856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072188" y="2213374"/>
            <a:ext cx="0" cy="372665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239691" y="2213374"/>
            <a:ext cx="0" cy="372665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1916908" y="3463529"/>
            <a:ext cx="390525" cy="0"/>
          </a:xfrm>
          <a:prstGeom prst="straightConnector1">
            <a:avLst/>
          </a:prstGeom>
          <a:ln w="34925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3295653" y="1187055"/>
            <a:ext cx="870347" cy="463153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063728" y="1179911"/>
            <a:ext cx="917972" cy="43457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259682" y="939404"/>
            <a:ext cx="299442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（三）对辩练习</a:t>
            </a:r>
            <a:endParaRPr lang="zh-CN" altLang="en-US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259684" y="1658541"/>
            <a:ext cx="6623447" cy="222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）准备好提纲，组内进行对辩练习，也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可直接和老师进行辩论。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）对辩结束，老师给出建议，同学间互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评，努力提高反应能力和辩论能力。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为中华之崛起而读书好好学习天天向上</Template>
  <TotalTime>0</TotalTime>
  <Words>1500</Words>
  <Application>WPS 演示</Application>
  <PresentationFormat>全屏显示(16:9)</PresentationFormat>
  <Paragraphs>269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黑体</vt:lpstr>
      <vt:lpstr>楷体</vt:lpstr>
      <vt:lpstr>汉仪雪君体简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2021-06-25T05:35:36Z</dcterms:created>
  <dcterms:modified xsi:type="dcterms:W3CDTF">2021-06-25T05:35:44Z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