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3" r:id="rId3"/>
    <p:sldId id="293" r:id="rId4"/>
    <p:sldId id="265" r:id="rId5"/>
    <p:sldId id="276" r:id="rId6"/>
    <p:sldId id="294" r:id="rId7"/>
    <p:sldId id="295" r:id="rId8"/>
    <p:sldId id="296" r:id="rId9"/>
    <p:sldId id="297" r:id="rId10"/>
    <p:sldId id="290" r:id="rId11"/>
    <p:sldId id="288" r:id="rId12"/>
    <p:sldId id="289" r:id="rId13"/>
    <p:sldId id="287" r:id="rId14"/>
    <p:sldId id="283" r:id="rId15"/>
    <p:sldId id="282" r:id="rId16"/>
    <p:sldId id="281" r:id="rId17"/>
    <p:sldId id="298" r:id="rId18"/>
    <p:sldId id="292" r:id="rId19"/>
    <p:sldId id="278" r:id="rId20"/>
    <p:sldId id="277" r:id="rId21"/>
  </p:sldIdLst>
  <p:sldSz cx="12192000" cy="6858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pitchFamily="34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</p:embeddedFontLst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236"/>
    <a:srgbClr val="FF0000"/>
    <a:srgbClr val="A1C45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66"/>
      </p:cViewPr>
      <p:guideLst>
        <p:guide orient="horz" pos="2159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22B36C5-F5DE-49EC-B6B0-52E5C7DDC8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FEFEA5F-C2AF-4229-AACF-9A83841AD5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9CFE7E-A354-498D-A080-51681E8CE6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776DE97-ABFE-45AF-9BA8-4AC63E5603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1F068D9-23FE-4C20-8471-1E964ADF5A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01F9AB-D6F4-4782-8F9E-DEB465D0EE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D89FA24-7580-4C23-852B-5350CFCDBE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5C511F3-C0D8-4685-A902-4D3A32DB7E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BB9470-90CD-41B0-990B-7480E0B3DA2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4C2367F-BA2B-42BB-8B85-5EE9A744D6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A34014-EC85-4DC0-9FB9-D678B92BAAE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3DAE6B0-6B56-48E6-8436-12B5507F5F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D8CE440-C4C2-4F89-94C5-8FCE37CB260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29131C-F2A7-453F-A368-23829D588E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8CF420-C7BB-496A-9307-83B14B020F7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2854F38-C8EB-4C53-99E1-091CC1A34D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5FFEE14-FCAC-48D5-A424-8DDE80B52B0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224D02A-9B1B-48FD-81C0-54AE4C357A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6B89240-5272-4275-99D7-5AA984FC74E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7511914-FD80-4C8D-ABC2-B3AD15BE17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C3ACA49-67CE-4E16-8885-BB01FF2EF0B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9E4F523-7A7C-4721-A06B-B5EADE95F9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324140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21.四季之美</a:t>
            </a:r>
            <a:endParaRPr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697261"/>
            <a:ext cx="121920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26659" y="6013303"/>
            <a:ext cx="21386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统编版语文五年级（上）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952500" y="1099185"/>
            <a:ext cx="2672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我也会说拟人句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52500" y="1804988"/>
            <a:ext cx="96774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蜡烛上的火光欢快地舞蹈着。</a:t>
            </a:r>
            <a:endParaRPr lang="en-US" alt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夜空中的小星星眨着眼睛，似乎对你微笑。</a:t>
            </a: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481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95375" y="3087688"/>
            <a:ext cx="4719638" cy="28590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5"/>
          <p:cNvPicPr>
            <a:picLocks noChangeAspect="1"/>
          </p:cNvPicPr>
          <p:nvPr/>
        </p:nvPicPr>
        <p:blipFill>
          <a:blip r:embed="rId2"/>
          <a:srcRect l="-751" t="4318" r="751" b="34836"/>
          <a:stretch>
            <a:fillRect/>
          </a:stretch>
        </p:blipFill>
        <p:spPr bwMode="auto">
          <a:xfrm>
            <a:off x="6489700" y="3073400"/>
            <a:ext cx="4570413" cy="29146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4050" y="2019300"/>
            <a:ext cx="7524750" cy="3238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1208405" y="1231900"/>
            <a:ext cx="43294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词语积累（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AABB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式词语）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192780" y="2792413"/>
            <a:ext cx="5806440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红紫红紫      漆黑漆黑</a:t>
            </a:r>
            <a:r>
              <a:rPr lang="zh-CN" altLang="en-US" sz="400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1615" y="4107180"/>
            <a:ext cx="1870075" cy="157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403350" y="944563"/>
            <a:ext cx="7239000" cy="1195387"/>
            <a:chOff x="-274865" y="712509"/>
            <a:chExt cx="5630778" cy="2429771"/>
          </a:xfrm>
        </p:grpSpPr>
        <p:sp>
          <p:nvSpPr>
            <p:cNvPr id="3" name="云形标注 2"/>
            <p:cNvSpPr/>
            <p:nvPr/>
          </p:nvSpPr>
          <p:spPr>
            <a:xfrm>
              <a:off x="-274865" y="712509"/>
              <a:ext cx="5630778" cy="2429771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0" name="文本框 12"/>
            <p:cNvSpPr txBox="1">
              <a:spLocks noChangeArrowheads="1"/>
            </p:cNvSpPr>
            <p:nvPr/>
          </p:nvSpPr>
          <p:spPr bwMode="auto">
            <a:xfrm>
              <a:off x="635197" y="1001632"/>
              <a:ext cx="3898326" cy="19373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第四段中哪个词写出了冬天的早晨人们的心情？</a:t>
              </a:r>
              <a:endPara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3018790" y="2941551"/>
            <a:ext cx="4847127" cy="2343150"/>
          </a:xfrm>
          <a:prstGeom prst="wedgeRoundRectCallout">
            <a:avLst>
              <a:gd name="adj1" fmla="val -100301"/>
              <a:gd name="adj2" fmla="val -12329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充分表达了冬天的早晨端着火盆的人们安闲舒适的心情。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线形标注 1 8"/>
          <p:cNvSpPr/>
          <p:nvPr/>
        </p:nvSpPr>
        <p:spPr bwMode="auto">
          <a:xfrm>
            <a:off x="1089978" y="3590925"/>
            <a:ext cx="1809750" cy="704850"/>
          </a:xfrm>
          <a:prstGeom prst="borderCallout1">
            <a:avLst>
              <a:gd name="adj1" fmla="val 16218"/>
              <a:gd name="adj2" fmla="val 104208"/>
              <a:gd name="adj3" fmla="val -179505"/>
              <a:gd name="adj4" fmla="val 156491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闲逸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80693" y="2143125"/>
            <a:ext cx="3414712" cy="36004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465263" y="833438"/>
            <a:ext cx="8823325" cy="1647825"/>
            <a:chOff x="-406387" y="633746"/>
            <a:chExt cx="5630778" cy="2430378"/>
          </a:xfrm>
        </p:grpSpPr>
        <p:sp>
          <p:nvSpPr>
            <p:cNvPr id="4" name="云形标注 3"/>
            <p:cNvSpPr/>
            <p:nvPr/>
          </p:nvSpPr>
          <p:spPr>
            <a:xfrm>
              <a:off x="-406387" y="633746"/>
              <a:ext cx="5630778" cy="2430378"/>
            </a:xfrm>
            <a:prstGeom prst="cloudCallout">
              <a:avLst>
                <a:gd name="adj1" fmla="val -18139"/>
                <a:gd name="adj2" fmla="val 104045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893" name="文本框 12"/>
            <p:cNvSpPr txBox="1">
              <a:spLocks noChangeArrowheads="1"/>
            </p:cNvSpPr>
            <p:nvPr/>
          </p:nvSpPr>
          <p:spPr bwMode="auto">
            <a:xfrm>
              <a:off x="610318" y="1097623"/>
              <a:ext cx="3899354" cy="14057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通过对四季之美的描写，你感受到了作者的什么感情？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43025" y="3548698"/>
            <a:ext cx="6621463" cy="2214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624205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感受到了作者热爱大自然、热爱四季的感情。</a:t>
            </a:r>
            <a:endParaRPr lang="zh-CN" altLang="en-US" sz="32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4205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8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7" descr="2014121013343823f4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62950" y="2859088"/>
            <a:ext cx="3343275" cy="30829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41388" y="2376488"/>
            <a:ext cx="5391150" cy="25533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711200"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课文通过按时间顺序描写四季之美，表达了作者热爱大自然、热爱四季的感情，启迪人们从四季的变化中去细细品味人生的真谛。</a:t>
            </a:r>
            <a:endParaRPr lang="en-US" altLang="zh-CN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7" descr="2014121013343823f4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86563" y="1620520"/>
            <a:ext cx="4662487" cy="43973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26"/>
          <p:cNvSpPr txBox="1">
            <a:spLocks noChangeArrowheads="1"/>
          </p:cNvSpPr>
          <p:nvPr/>
        </p:nvSpPr>
        <p:spPr bwMode="auto">
          <a:xfrm>
            <a:off x="2171065" y="3072765"/>
            <a:ext cx="675005" cy="1724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TW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四季之美</a:t>
            </a:r>
            <a:endParaRPr lang="zh-TW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993390" y="2476500"/>
            <a:ext cx="539750" cy="2916238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200" b="1">
              <a:ln>
                <a:solidFill>
                  <a:schemeClr val="tx1"/>
                </a:solidFill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665538" y="2267585"/>
            <a:ext cx="520858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春天最美是黎明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733800" y="3134360"/>
            <a:ext cx="327818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夏天最美是夜晚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3748088" y="3959860"/>
            <a:ext cx="46704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秋天最美是黄昏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6"/>
          <p:cNvSpPr txBox="1">
            <a:spLocks noChangeArrowheads="1"/>
          </p:cNvSpPr>
          <p:nvPr/>
        </p:nvSpPr>
        <p:spPr bwMode="auto">
          <a:xfrm>
            <a:off x="7860665" y="2868930"/>
            <a:ext cx="1167765" cy="2132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热爱四季</a:t>
            </a:r>
            <a:endParaRPr lang="zh-CN" altLang="en-US" sz="3200" b="1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热爱大自然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rot="10800000">
            <a:off x="6821488" y="2505710"/>
            <a:ext cx="538162" cy="2916238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200" b="1">
              <a:ln>
                <a:solidFill>
                  <a:schemeClr val="tx1"/>
                </a:solidFill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5" name="矩形 1"/>
          <p:cNvSpPr>
            <a:spLocks noChangeArrowheads="1"/>
          </p:cNvSpPr>
          <p:nvPr/>
        </p:nvSpPr>
        <p:spPr bwMode="auto">
          <a:xfrm>
            <a:off x="3748088" y="4950460"/>
            <a:ext cx="30410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冬天最美是早晨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2165" y="4584700"/>
            <a:ext cx="1565275" cy="131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/>
      <p:bldP spid="16" grpId="0"/>
      <p:bldP spid="17" grpId="0" bldLvl="0" animBg="1"/>
      <p:bldP spid="399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690225" y="2914740"/>
            <a:ext cx="3216594" cy="255333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春天最美是夏天最美是</a:t>
            </a:r>
            <a:endParaRPr lang="en-US" altLang="zh-CN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秋天最美是冬天最美是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99310" y="2914739"/>
            <a:ext cx="1286306" cy="255333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早晨黎明 夜晚   黄昏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31858" y="3370263"/>
            <a:ext cx="6005512" cy="593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22358" y="4516438"/>
            <a:ext cx="5821362" cy="719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622358" y="3306763"/>
            <a:ext cx="6276975" cy="18319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3709670" y="3922713"/>
            <a:ext cx="5913438" cy="6619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1" name="矩形 7"/>
          <p:cNvSpPr>
            <a:spLocks noChangeArrowheads="1"/>
          </p:cNvSpPr>
          <p:nvPr/>
        </p:nvSpPr>
        <p:spPr bwMode="auto">
          <a:xfrm>
            <a:off x="821373" y="2088833"/>
            <a:ext cx="4094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一、根据课文内容连一连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连一连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534838" y="672004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"/>
          <p:cNvSpPr>
            <a:spLocks noChangeArrowheads="1"/>
          </p:cNvSpPr>
          <p:nvPr/>
        </p:nvSpPr>
        <p:spPr bwMode="auto">
          <a:xfrm>
            <a:off x="722313" y="952500"/>
            <a:ext cx="10326687" cy="5169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二、运用拟人修辞改写句子。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例：黄昏时分，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归鸦朝巢里飞去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黄昏时分，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点点归鸦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急急匆匆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地朝巢里飞去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．傍晚，天空有许多星星，它们一闪一闪的，真好看。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2.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一阵微风吹过，小草在风中一摇一摆的。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indent="-625475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_____________________________________________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14388" y="5400675"/>
            <a:ext cx="110315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一阵微风轻轻吹过，小草在风中跳起了欢快的舞蹈。</a:t>
            </a:r>
            <a:endParaRPr lang="zh-CN" altLang="en-US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686435" y="3930650"/>
            <a:ext cx="12192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傍晚，天空有许多星星，它们的眼睛一眨一眨的，亮晶晶的真好看。</a:t>
            </a:r>
            <a:endParaRPr lang="zh-CN" altLang="en-US" sz="28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9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文本框 2"/>
          <p:cNvSpPr txBox="1">
            <a:spLocks noChangeArrowheads="1"/>
          </p:cNvSpPr>
          <p:nvPr/>
        </p:nvSpPr>
        <p:spPr bwMode="auto">
          <a:xfrm>
            <a:off x="1431925" y="1770063"/>
            <a:ext cx="8872538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竹外桃花三两枝，春江水暖鸭先知。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接天莲叶无穷碧，映日荷花别样红。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晴空一鹤排云上，便引诗情到碧霄。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忽如一夜春风来，千树万树梨花开。</a:t>
            </a:r>
            <a:b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3016" name="文本框 4"/>
          <p:cNvSpPr txBox="1">
            <a:spLocks noChangeArrowheads="1"/>
          </p:cNvSpPr>
          <p:nvPr/>
        </p:nvSpPr>
        <p:spPr bwMode="auto">
          <a:xfrm>
            <a:off x="1995488" y="1516063"/>
            <a:ext cx="6602412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描写四季之景的诗词名句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女2小贴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3145" y="4782185"/>
            <a:ext cx="1426845" cy="119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254375" y="1066007"/>
            <a:ext cx="5307965" cy="492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清少纳言</a:t>
            </a:r>
            <a:r>
              <a:rPr lang="en-US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枕草子</a:t>
            </a:r>
            <a:r>
              <a:rPr lang="en-US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经典语录</a:t>
            </a:r>
            <a:endParaRPr lang="zh-CN" altLang="en-US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81000" y="1908320"/>
            <a:ext cx="11423650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春天黎明很美。逐渐发白的山头，天色微明。紫红的彩云变得纤细，长拖拖的横卧苍空。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夏夜短，睡也没来得及睡便到天亮，也是有情趣的，冬夜长，一同很深的埋在被窝，卧听远钟，也是有意思的。少年郎呀，这俗世，总之因着你，都是值得留恋的。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雪花飘在水晶念珠，紫藤花，梅花上，漂亮的婴儿在吃草莓。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桃花初绽，柳色亦欣欣然可赏。</a:t>
            </a: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12"/>
          <p:cNvSpPr txBox="1">
            <a:spLocks noChangeArrowheads="1"/>
          </p:cNvSpPr>
          <p:nvPr/>
        </p:nvSpPr>
        <p:spPr bwMode="auto">
          <a:xfrm>
            <a:off x="674688" y="1201738"/>
            <a:ext cx="10644187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上一节课的学习，我们知道了这篇文章的主要内容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主要写了四季当中，每个季节最美的是一天的什么时间，以及具有怎样的美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9" name="图片 1"/>
          <p:cNvPicPr>
            <a:picLocks noChangeAspect="1"/>
          </p:cNvPicPr>
          <p:nvPr/>
        </p:nvPicPr>
        <p:blipFill>
          <a:blip r:embed="rId1"/>
          <a:srcRect t="55365"/>
          <a:stretch>
            <a:fillRect/>
          </a:stretch>
        </p:blipFill>
        <p:spPr bwMode="auto">
          <a:xfrm>
            <a:off x="398463" y="4213225"/>
            <a:ext cx="2744787" cy="19446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6288" y="4211638"/>
            <a:ext cx="2624137" cy="19192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图片 2"/>
          <p:cNvPicPr>
            <a:picLocks noChangeAspect="1"/>
          </p:cNvPicPr>
          <p:nvPr/>
        </p:nvPicPr>
        <p:blipFill>
          <a:blip r:embed="rId3"/>
          <a:srcRect b="8881"/>
          <a:stretch>
            <a:fillRect/>
          </a:stretch>
        </p:blipFill>
        <p:spPr bwMode="auto">
          <a:xfrm>
            <a:off x="6072188" y="4211638"/>
            <a:ext cx="2817812" cy="18986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21763" y="4211638"/>
            <a:ext cx="2671762" cy="19192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 bwMode="auto">
          <a:xfrm>
            <a:off x="1676400" y="1003300"/>
            <a:ext cx="9918700" cy="1511299"/>
            <a:chOff x="-274865" y="712509"/>
            <a:chExt cx="5630778" cy="3072667"/>
          </a:xfrm>
        </p:grpSpPr>
        <p:sp>
          <p:nvSpPr>
            <p:cNvPr id="2" name="云形标注 5"/>
            <p:cNvSpPr/>
            <p:nvPr/>
          </p:nvSpPr>
          <p:spPr>
            <a:xfrm>
              <a:off x="-274865" y="712509"/>
              <a:ext cx="5630778" cy="2430378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65" name="文本框 12"/>
            <p:cNvSpPr txBox="1">
              <a:spLocks noChangeArrowheads="1"/>
            </p:cNvSpPr>
            <p:nvPr/>
          </p:nvSpPr>
          <p:spPr bwMode="auto">
            <a:xfrm>
              <a:off x="633265" y="972006"/>
              <a:ext cx="3900385" cy="2813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朗读课文，说说四季最美的时间是什么时候？最美的事物是什么？</a:t>
              </a:r>
              <a:endPara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00809" y="2578449"/>
            <a:ext cx="10490200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春季最美的是（    ），最美的事物有（             ）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700809" y="3331496"/>
            <a:ext cx="10544175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夏季最美的是（    ），最美的事物有（             ）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646834" y="4102734"/>
            <a:ext cx="11649075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秋季最美的是（    ），最美的事物有（                   ）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33340" y="4976265"/>
            <a:ext cx="11676062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冬季最美的是（    ），最美的事物有（                   ）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33711" y="2622955"/>
            <a:ext cx="1333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</a:t>
            </a:r>
            <a:endParaRPr lang="zh-CN" altLang="en-US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039955" y="2579953"/>
            <a:ext cx="24466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彩云</a:t>
            </a:r>
            <a:endParaRPr lang="zh-CN" altLang="zh-CN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18657" y="3331495"/>
            <a:ext cx="1063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en-US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039955" y="3349687"/>
            <a:ext cx="215106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  <a:endParaRPr lang="zh-CN" altLang="en-US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67134" y="4132349"/>
            <a:ext cx="1063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zh-CN" altLang="en-US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698602" y="4148136"/>
            <a:ext cx="449339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归鸦</a:t>
            </a:r>
            <a:r>
              <a:rPr lang="zh-CN" altLang="en-US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  <a:r>
              <a:rPr lang="zh-CN" altLang="en-US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风声</a:t>
            </a:r>
            <a:r>
              <a:rPr lang="zh-CN" altLang="en-US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虫鸣</a:t>
            </a:r>
            <a:endParaRPr lang="zh-CN" altLang="zh-CN" sz="24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62569" y="5056096"/>
            <a:ext cx="1063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早晨</a:t>
            </a:r>
            <a:endParaRPr lang="zh-CN" altLang="en-US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039955" y="4946650"/>
            <a:ext cx="35814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落雪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、白</a:t>
            </a:r>
            <a:r>
              <a:rPr lang="zh-CN" altLang="zh-CN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  <a:r>
              <a:rPr lang="zh-CN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21.四季之美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18057" y="5033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1296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bldLvl="0" animBg="1"/>
      <p:bldP spid="3" grpId="0" bldLvl="0" animBg="1"/>
      <p:bldP spid="8" grpId="0" bldLvl="0" animBg="1"/>
      <p:bldP spid="9" grpId="0" bldLvl="0" animBg="1"/>
      <p:bldP spid="4" grpId="0"/>
      <p:bldP spid="6" grpId="0"/>
      <p:bldP spid="7" grpId="0"/>
      <p:bldP spid="15" grpId="0"/>
      <p:bldP spid="13" grpId="0"/>
      <p:bldP spid="16" grpId="0"/>
      <p:bldP spid="1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608455" y="968375"/>
            <a:ext cx="9015095" cy="1583914"/>
            <a:chOff x="-274865" y="712509"/>
            <a:chExt cx="5630778" cy="4444303"/>
          </a:xfrm>
        </p:grpSpPr>
        <p:sp>
          <p:nvSpPr>
            <p:cNvPr id="5" name="云形标注 4"/>
            <p:cNvSpPr/>
            <p:nvPr/>
          </p:nvSpPr>
          <p:spPr>
            <a:xfrm>
              <a:off x="-274865" y="712509"/>
              <a:ext cx="5630778" cy="3755920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81" name="文本框 12"/>
            <p:cNvSpPr txBox="1">
              <a:spLocks noChangeArrowheads="1"/>
            </p:cNvSpPr>
            <p:nvPr/>
          </p:nvSpPr>
          <p:spPr bwMode="auto">
            <a:xfrm>
              <a:off x="634374" y="1101559"/>
              <a:ext cx="3899973" cy="40552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再读课文，说说文中是怎样描写四季最美时间的景物之美的</a:t>
              </a:r>
              <a:r>
                <a:rPr lang="zh-CN" altLang="en-US" sz="3200">
                  <a:ea typeface="黑体" panose="02010609060101010101" pitchFamily="49" charset="-122"/>
                </a:rPr>
                <a:t>？</a:t>
              </a:r>
              <a:endParaRPr lang="zh-CN" altLang="en-US" sz="3200">
                <a:ea typeface="黑体" panose="02010609060101010101" pitchFamily="49" charset="-122"/>
              </a:endParaRPr>
            </a:p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814888" y="2613025"/>
            <a:ext cx="399891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泛着鱼肚白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彩云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染上微微的红晕，飘着</a:t>
            </a:r>
            <a:r>
              <a:rPr lang="zh-CN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红紫。</a:t>
            </a:r>
            <a:endParaRPr lang="zh-CN" altLang="zh-CN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6"/>
          <p:cNvSpPr>
            <a:spLocks noChangeArrowheads="1"/>
          </p:cNvSpPr>
          <p:nvPr/>
        </p:nvSpPr>
        <p:spPr bwMode="auto">
          <a:xfrm>
            <a:off x="288275" y="2902538"/>
            <a:ext cx="3805743" cy="1330325"/>
          </a:xfrm>
          <a:prstGeom prst="wedgeRoundRectCallout">
            <a:avLst>
              <a:gd name="adj1" fmla="val 104185"/>
              <a:gd name="adj2" fmla="val 88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/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春天最美是黎明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6" name="图片 1"/>
          <p:cNvPicPr>
            <a:picLocks noChangeAspect="1"/>
          </p:cNvPicPr>
          <p:nvPr/>
        </p:nvPicPr>
        <p:blipFill>
          <a:blip r:embed="rId1"/>
          <a:srcRect t="55365"/>
          <a:stretch>
            <a:fillRect/>
          </a:stretch>
        </p:blipFill>
        <p:spPr bwMode="auto">
          <a:xfrm>
            <a:off x="8902698" y="2613025"/>
            <a:ext cx="3021013" cy="17494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标注 6"/>
          <p:cNvSpPr>
            <a:spLocks noChangeArrowheads="1"/>
          </p:cNvSpPr>
          <p:nvPr/>
        </p:nvSpPr>
        <p:spPr bwMode="auto">
          <a:xfrm>
            <a:off x="288275" y="4310351"/>
            <a:ext cx="4177146" cy="1482725"/>
          </a:xfrm>
          <a:prstGeom prst="wedgeRoundRectCallout">
            <a:avLst>
              <a:gd name="adj1" fmla="val 100551"/>
              <a:gd name="adj2" fmla="val -20333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天最美是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772025" y="4497388"/>
            <a:ext cx="388778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翩翩起舞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闪着朦胧的微光在飞行</a:t>
            </a: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28893" y="4637946"/>
            <a:ext cx="2968625" cy="17764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-527771" y="2044123"/>
            <a:ext cx="3917950" cy="1165225"/>
          </a:xfrm>
          <a:prstGeom prst="wedgeRoundRectCallout">
            <a:avLst>
              <a:gd name="adj1" fmla="val 91565"/>
              <a:gd name="adj2" fmla="val -11023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 algn="ctr"/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秋天最美是黄昏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3494088" y="1026478"/>
            <a:ext cx="4762500" cy="3046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急急匆匆地朝巢里飞去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大雁：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成群结队在空中比翼联飞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风声、虫鸣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听起来也叫人心旷神怡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标注 6"/>
          <p:cNvSpPr>
            <a:spLocks noChangeArrowheads="1"/>
          </p:cNvSpPr>
          <p:nvPr/>
        </p:nvSpPr>
        <p:spPr bwMode="auto">
          <a:xfrm>
            <a:off x="-470117" y="4315778"/>
            <a:ext cx="3802641" cy="1165225"/>
          </a:xfrm>
          <a:prstGeom prst="wedgeRoundRectCallout">
            <a:avLst>
              <a:gd name="adj1" fmla="val 91505"/>
              <a:gd name="adj2" fmla="val -23426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 algn="ctr"/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冬天最美是早晨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3494088" y="4315778"/>
            <a:ext cx="48387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落雪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当然美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遍地铺满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炭火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熊熊的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暖和的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31288" y="3851275"/>
            <a:ext cx="2693987" cy="24304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82393" y="1004888"/>
            <a:ext cx="2716212" cy="25225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511300" y="808038"/>
            <a:ext cx="9074150" cy="1589087"/>
            <a:chOff x="-298840" y="332719"/>
            <a:chExt cx="5630778" cy="3755920"/>
          </a:xfrm>
        </p:grpSpPr>
        <p:sp>
          <p:nvSpPr>
            <p:cNvPr id="5" name="云形标注 4"/>
            <p:cNvSpPr/>
            <p:nvPr/>
          </p:nvSpPr>
          <p:spPr>
            <a:xfrm>
              <a:off x="-298840" y="332719"/>
              <a:ext cx="5630778" cy="3755920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25" name="文本框 12"/>
            <p:cNvSpPr txBox="1">
              <a:spLocks noChangeArrowheads="1"/>
            </p:cNvSpPr>
            <p:nvPr/>
          </p:nvSpPr>
          <p:spPr bwMode="auto">
            <a:xfrm>
              <a:off x="274122" y="1144759"/>
              <a:ext cx="4235612" cy="22528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结合文章句子，你能看出</a:t>
              </a:r>
              <a:r>
                <a: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本文作者是按什么顺序</a:t>
              </a: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描写四季之美</a:t>
              </a:r>
              <a:r>
                <a: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吗</a:t>
              </a:r>
              <a:r>
                <a: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88048" y="3003550"/>
            <a:ext cx="4889500" cy="25533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第一段：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最美是黎明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第二段：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夏天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最美是夜晚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第三段：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最美是黄昏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第四段：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冬天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最美是早晨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标注 6"/>
          <p:cNvSpPr>
            <a:spLocks noChangeArrowheads="1"/>
          </p:cNvSpPr>
          <p:nvPr/>
        </p:nvSpPr>
        <p:spPr bwMode="auto">
          <a:xfrm>
            <a:off x="5949142" y="3003550"/>
            <a:ext cx="6010794" cy="2009775"/>
          </a:xfrm>
          <a:prstGeom prst="wedgeRoundRectCallout">
            <a:avLst>
              <a:gd name="adj1" fmla="val -89389"/>
              <a:gd name="adj2" fmla="val -15236"/>
              <a:gd name="adj3" fmla="val 16667"/>
            </a:avLst>
          </a:prstGeom>
          <a:noFill/>
          <a:ln w="12700" algn="ctr">
            <a:noFill/>
            <a:miter lim="800000"/>
          </a:ln>
        </p:spPr>
        <p:txBody>
          <a:bodyPr anchor="ctr"/>
          <a:lstStyle/>
          <a:p>
            <a:pPr indent="624205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作者是按时间顺序来描写四季之美的。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166813" y="939800"/>
            <a:ext cx="8840787" cy="2325688"/>
            <a:chOff x="-274865" y="712509"/>
            <a:chExt cx="5630778" cy="2431065"/>
          </a:xfrm>
        </p:grpSpPr>
        <p:sp>
          <p:nvSpPr>
            <p:cNvPr id="3" name="云形标注 2"/>
            <p:cNvSpPr/>
            <p:nvPr/>
          </p:nvSpPr>
          <p:spPr>
            <a:xfrm>
              <a:off x="-274865" y="712509"/>
              <a:ext cx="5630778" cy="2431065"/>
            </a:xfrm>
            <a:prstGeom prst="cloudCallout">
              <a:avLst>
                <a:gd name="adj1" fmla="val -28857"/>
                <a:gd name="adj2" fmla="val 58319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752" name="文本框 12"/>
            <p:cNvSpPr txBox="1">
              <a:spLocks noChangeArrowheads="1"/>
            </p:cNvSpPr>
            <p:nvPr/>
          </p:nvSpPr>
          <p:spPr bwMode="auto">
            <a:xfrm>
              <a:off x="439776" y="1253494"/>
              <a:ext cx="4620503" cy="14463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第一段“春天最美是黎明，东方一点儿一点儿泛着鱼肚白的天空，染上微微的红晕，飘着红紫红紫的彩云。”</a:t>
              </a:r>
              <a:endPara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927100" y="3643313"/>
            <a:ext cx="8075613" cy="25533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春天动人的是色彩的美。</a:t>
            </a:r>
            <a:endParaRPr lang="en-US" altLang="zh-CN" sz="32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既有着泛着鱼肚白的、染上微微的红晕的天空的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柔和之美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，又有着飘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着红紫红紫的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云彩的</a:t>
            </a:r>
            <a:r>
              <a:rPr lang="zh-CN" altLang="en-US" sz="32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鲜亮之美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。二者相互相映衬，这是多么美的春天的黎明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758123" y="1835150"/>
            <a:ext cx="1785620" cy="5810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75563" y="1835150"/>
            <a:ext cx="766762" cy="6286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58123" y="2408238"/>
            <a:ext cx="1482725" cy="558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50" name="图片 1"/>
          <p:cNvPicPr>
            <a:picLocks noChangeAspect="1"/>
          </p:cNvPicPr>
          <p:nvPr/>
        </p:nvPicPr>
        <p:blipFill>
          <a:blip r:embed="rId1"/>
          <a:srcRect t="55365"/>
          <a:stretch>
            <a:fillRect/>
          </a:stretch>
        </p:blipFill>
        <p:spPr bwMode="auto">
          <a:xfrm>
            <a:off x="9082088" y="2967038"/>
            <a:ext cx="2932112" cy="31305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allAtOnce"/>
      <p:bldP spid="8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49655" y="1453515"/>
            <a:ext cx="9119870" cy="1635125"/>
            <a:chOff x="-407647" y="493618"/>
            <a:chExt cx="5867743" cy="2722920"/>
          </a:xfrm>
        </p:grpSpPr>
        <p:sp>
          <p:nvSpPr>
            <p:cNvPr id="3" name="云形标注 2"/>
            <p:cNvSpPr/>
            <p:nvPr/>
          </p:nvSpPr>
          <p:spPr>
            <a:xfrm>
              <a:off x="-407647" y="493618"/>
              <a:ext cx="5867743" cy="2722920"/>
            </a:xfrm>
            <a:prstGeom prst="cloudCallout">
              <a:avLst>
                <a:gd name="adj1" fmla="val -57409"/>
                <a:gd name="adj2" fmla="val 64967"/>
              </a:avLst>
            </a:prstGeom>
            <a:solidFill>
              <a:schemeClr val="bg1"/>
            </a:solidFill>
            <a:ln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775" name="文本框 12"/>
            <p:cNvSpPr txBox="1">
              <a:spLocks noChangeArrowheads="1"/>
            </p:cNvSpPr>
            <p:nvPr/>
          </p:nvSpPr>
          <p:spPr bwMode="auto">
            <a:xfrm>
              <a:off x="95602" y="1180531"/>
              <a:ext cx="5040222" cy="1587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第二段“漆黑漆黑的暗夜，有无数的萤火虫</a:t>
              </a:r>
              <a:r>
                <a:rPr lang="zh-CN" altLang="en-US"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翩翩</a:t>
              </a:r>
              <a:r>
                <a:rPr lang="zh-CN" altLang="en-US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起舞。”</a:t>
              </a:r>
              <a:endPara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65250" y="4107815"/>
            <a:ext cx="6053138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生动形象地写出了萤火虫在漆黑的夜晚轻快敏捷飞舞的样子的样子，给我们带来美的想象，唤起我们美的感觉</a:t>
            </a:r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624888" y="1829118"/>
            <a:ext cx="765175" cy="6286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下箭头 10"/>
          <p:cNvSpPr/>
          <p:nvPr/>
        </p:nvSpPr>
        <p:spPr>
          <a:xfrm rot="3729965">
            <a:off x="7158038" y="1824037"/>
            <a:ext cx="323850" cy="3406775"/>
          </a:xfrm>
          <a:prstGeom prst="downArrow">
            <a:avLst>
              <a:gd name="adj1" fmla="val 0"/>
              <a:gd name="adj2" fmla="val 261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59725" y="3348038"/>
            <a:ext cx="3602038" cy="28209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43038" y="1138238"/>
            <a:ext cx="8756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第三段“感人的是点点归鸦急急匆匆地朝巢里飞去。”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19288" y="3311525"/>
            <a:ext cx="7869237" cy="23069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用了拟人的修辞手法，生动形象地写出了点点归鸦快点飞回家的急切心情，给人以温暖和感动的感觉。</a:t>
            </a:r>
            <a:endParaRPr lang="zh-CN" altLang="en-US" sz="3200" b="1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5386388" y="2192338"/>
            <a:ext cx="323850" cy="896937"/>
          </a:xfrm>
          <a:prstGeom prst="downArrow">
            <a:avLst/>
          </a:prstGeom>
          <a:solidFill>
            <a:srgbClr val="F44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669088" y="1162050"/>
            <a:ext cx="1727200" cy="5143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 descr="女2无灯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8525" y="4791710"/>
            <a:ext cx="137541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DOC_GUID" val="{301e5762-26ff-4857-8010-a5e0f7e9410d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1640</Words>
  <Application>WPS 演示</Application>
  <PresentationFormat>宽屏</PresentationFormat>
  <Paragraphs>152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GB Pinyinok-B</vt:lpstr>
      <vt:lpstr>Segoe Print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3.植物妈妈有办法</dc:title>
  <dc:creator>cl</dc:creator>
  <cp:lastModifiedBy>作者</cp:lastModifiedBy>
  <cp:revision>56</cp:revision>
  <dcterms:created xsi:type="dcterms:W3CDTF">2019-01-28T06:44:00Z</dcterms:created>
  <dcterms:modified xsi:type="dcterms:W3CDTF">2019-06-20T12:19:46Z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