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73" r:id="rId2"/>
    <p:sldId id="263" r:id="rId3"/>
    <p:sldId id="264" r:id="rId4"/>
    <p:sldId id="319" r:id="rId5"/>
    <p:sldId id="306" r:id="rId6"/>
    <p:sldId id="321" r:id="rId7"/>
    <p:sldId id="320" r:id="rId8"/>
    <p:sldId id="322" r:id="rId9"/>
    <p:sldId id="265" r:id="rId10"/>
    <p:sldId id="323" r:id="rId11"/>
    <p:sldId id="324" r:id="rId12"/>
    <p:sldId id="317" r:id="rId13"/>
    <p:sldId id="326" r:id="rId14"/>
    <p:sldId id="325" r:id="rId15"/>
    <p:sldId id="318" r:id="rId16"/>
    <p:sldId id="327" r:id="rId17"/>
    <p:sldId id="328" r:id="rId18"/>
    <p:sldId id="329" r:id="rId19"/>
    <p:sldId id="330"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88" d="100"/>
          <a:sy n="88" d="100"/>
        </p:scale>
        <p:origin x="91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9.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7.png"/><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4841634"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25" name="TextBox 24">
            <a:hlinkClick r:id="rId5" action="ppaction://hlinksldjump"/>
          </p:cNvPr>
          <p:cNvSpPr txBox="1"/>
          <p:nvPr userDrawn="1"/>
        </p:nvSpPr>
        <p:spPr>
          <a:xfrm>
            <a:off x="6291285" y="258781"/>
            <a:ext cx="1089027" cy="307777"/>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预习引导</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6" action="ppaction://hlinksldjump"/>
          </p:cNvPr>
          <p:cNvSpPr txBox="1"/>
          <p:nvPr userDrawn="1"/>
        </p:nvSpPr>
        <p:spPr>
          <a:xfrm>
            <a:off x="7668344" y="260053"/>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6191643"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138329" y="1764764"/>
              <a:ext cx="992579"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预习引导</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22" name="组合 21"/>
          <p:cNvGrpSpPr/>
          <p:nvPr userDrawn="1"/>
        </p:nvGrpSpPr>
        <p:grpSpPr>
          <a:xfrm>
            <a:off x="5191400" y="112561"/>
            <a:ext cx="633507" cy="480597"/>
            <a:chOff x="366968" y="1037555"/>
            <a:chExt cx="633507" cy="400497"/>
          </a:xfrm>
        </p:grpSpPr>
        <p:sp>
          <p:nvSpPr>
            <p:cNvPr id="23" name="TextBox 22">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30" name="TextBox 29">
            <a:hlinkClick r:id="rId6" action="ppaction://hlinksldjump"/>
          </p:cNvPr>
          <p:cNvSpPr txBox="1"/>
          <p:nvPr userDrawn="1"/>
        </p:nvSpPr>
        <p:spPr>
          <a:xfrm>
            <a:off x="7668344" y="240100"/>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  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12" presetClass="entr" presetSubtype="1" fill="hold"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531725"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35755" y="2458451"/>
              <a:ext cx="108234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  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5165197" y="98610"/>
            <a:ext cx="633507" cy="480597"/>
            <a:chOff x="366968" y="1037555"/>
            <a:chExt cx="633507" cy="400497"/>
          </a:xfrm>
        </p:grpSpPr>
        <p:sp>
          <p:nvSpPr>
            <p:cNvPr id="22" name="TextBox 21">
              <a:hlinkClick r:id="rId4"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6" name="TextBox 25">
            <a:hlinkClick r:id="rId6" action="ppaction://hlinksldjump"/>
          </p:cNvPr>
          <p:cNvSpPr txBox="1"/>
          <p:nvPr userDrawn="1"/>
        </p:nvSpPr>
        <p:spPr>
          <a:xfrm>
            <a:off x="6334005" y="23828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预习引导</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par>
                                <p:cTn id="15" presetID="12" presetClass="entr" presetSubtype="1" fill="hold" nodeType="withEffect">
                                  <p:stCondLst>
                                    <p:cond delay="2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 1"/>
          <p:cNvSpPr txBox="1">
            <a:spLocks/>
          </p:cNvSpPr>
          <p:nvPr userDrawn="1"/>
        </p:nvSpPr>
        <p:spPr>
          <a:xfrm>
            <a:off x="743904" y="212326"/>
            <a:ext cx="3182134" cy="388190"/>
          </a:xfrm>
          <a:prstGeom prst="rect">
            <a:avLst/>
          </a:prstGeom>
        </p:spPr>
        <p:txBody>
          <a:bodyPr/>
          <a:lstStyle>
            <a:lvl1pPr algn="ctr" defTabSz="914400" rtl="0" eaLnBrk="1" latinLnBrk="0" hangingPunct="1">
              <a:spcBef>
                <a:spcPct val="0"/>
              </a:spcBef>
              <a:buNone/>
              <a:defRPr lang="zh-CN" altLang="zh-CN" sz="2800" kern="1200">
                <a:solidFill>
                  <a:schemeClr val="bg1"/>
                </a:solidFill>
                <a:effectLst/>
                <a:latin typeface="黑体" panose="02010600030101010101" pitchFamily="2" charset="-122"/>
                <a:ea typeface="黑体" panose="02010600030101010101" pitchFamily="2" charset="-122"/>
                <a:cs typeface="+mj-cs"/>
              </a:defRPr>
            </a:lvl1pPr>
          </a:lstStyle>
          <a:p>
            <a:pPr algn="l"/>
            <a:r>
              <a:rPr lang="en-US" altLang="zh-CN" sz="1400" b="1" kern="1200" dirty="0" smtClean="0">
                <a:solidFill>
                  <a:schemeClr val="tx1"/>
                </a:solidFill>
                <a:effectLst/>
                <a:latin typeface="黑体" panose="02010600030101010101" pitchFamily="2" charset="-122"/>
                <a:ea typeface="黑体" panose="02010600030101010101" pitchFamily="2" charset="-122"/>
                <a:cs typeface="+mj-cs"/>
              </a:rPr>
              <a:t>2</a:t>
            </a:r>
            <a:r>
              <a:rPr lang="en-US" altLang="zh-CN" sz="1400" kern="1200" dirty="0" smtClean="0">
                <a:solidFill>
                  <a:schemeClr val="tx1"/>
                </a:solidFill>
                <a:effectLst/>
                <a:latin typeface="黑体" panose="02010600030101010101" pitchFamily="2" charset="-122"/>
                <a:ea typeface="黑体" panose="02010600030101010101" pitchFamily="2" charset="-122"/>
                <a:cs typeface="+mj-cs"/>
              </a:rPr>
              <a:t>.</a:t>
            </a:r>
            <a:r>
              <a:rPr lang="zh-CN" altLang="zh-CN" sz="1400" kern="1200" dirty="0" smtClean="0">
                <a:solidFill>
                  <a:schemeClr val="tx1"/>
                </a:solidFill>
                <a:effectLst/>
                <a:latin typeface="黑体" panose="02010600030101010101" pitchFamily="2" charset="-122"/>
                <a:ea typeface="黑体" panose="02010600030101010101" pitchFamily="2" charset="-122"/>
                <a:cs typeface="+mj-cs"/>
              </a:rPr>
              <a:t>贝多芬百年祭</a:t>
            </a:r>
            <a:endParaRPr lang="zh-CN" altLang="zh-CN" sz="1400" kern="1200" dirty="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Document1.docx"/><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Document2.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2</a:t>
            </a:r>
            <a:r>
              <a:rPr lang="en-US" altLang="zh-CN" dirty="0"/>
              <a:t>.</a:t>
            </a:r>
            <a:r>
              <a:rPr lang="zh-CN" altLang="zh-CN" dirty="0"/>
              <a:t>贝多芬百年祭</a:t>
            </a:r>
          </a:p>
        </p:txBody>
      </p:sp>
    </p:spTree>
    <p:extLst>
      <p:ext uri="{BB962C8B-B14F-4D97-AF65-F5344CB8AC3E}">
        <p14:creationId xmlns:p14="http://schemas.microsoft.com/office/powerpoint/2010/main" val="2113085124"/>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这样奔腾澎湃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这种有意的散乱无章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这种嘲讽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这样无顾忌的骄纵的不理睬传统的风尚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这些就是使得贝多芬不同于</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世纪谨守法度的其他音乐天才的地方。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不拘泥于传统的风尚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就意味着音乐中有与时代不协调之音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造成法国革命的精神风暴中的一个巨浪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。在音乐之都维也纳也处于战乱之中时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贝多芬最杰出的作品《钢琴协奏曲》出版了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这部协奏曲有一种史诗般的英雄气质。温存的抒情、轻盈的絮语在协奏曲中只占次要的地位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而整个作品中那种风云呼啸、人马奔突之势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无不使人感到时代之魂的复活。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81127075"/>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33284"/>
            <a:ext cx="8128000" cy="533607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但是即使莫扎特活得长些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这两个人恐也难以相处下去。贝多芬对莫扎特有一种出于道德原因的恐怖。莫扎特在他的音乐中给贵族中的浪子唐璜加上了一圈迷人的圣光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然后像一个天生的戏剧家那样运用道德的灵活性又回过来给莎拉斯特罗加上了神人的光辉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给他口中的歌词谱上了前所未有的就是出自上帝口中都不会显得不相称的乐调。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反映了贝多芬与莫扎特的性格与创作的不同之处。贝多芬是特立独行、强调原则的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而莫扎特则相对灵活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能够融入主流社会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贝多芬的音乐完全表现心情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莫扎特则更多地考虑了乐式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灵活地给浪子也加上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迷人的圣光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贝多芬的音乐是使你清醒的音乐。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贝多芬的音乐没有丝毫的媚俗之处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它能深入听众的心灵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令人警醒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从而使听众感受到生命的尊严和意义。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97128545"/>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09890"/>
            <a:ext cx="8128000" cy="24922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文章为纪念贝多芬而作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却以大量的篇幅写到莫扎特等其他音乐家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这样写的好处是什么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贝多芬性格的独特在文中是通过与其他音乐家尤其是莫扎特等人的对比凸现出来的。这种对比使人物性格更加鲜明。另外其音乐特点与音乐成就也只有放在整个音乐史上并与其他音乐家比较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才能看得更加准确。</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2961536"/>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这篇文章的语言有什么特点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试结合文章中的句子说明。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本文有许多语句既饱含感情又充满哲思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具有强烈的感染力和说服力。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一位虽还听得见雷声但已聋得听不见大型交响乐队演奏自己的乐曲的五十七岁的倔强的单身老人最后一次举拳向着咆哮的天空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然后逝去了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还是和他生前一直那样地唐突神灵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蔑视天地。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这个长句是对贝多芬形象的生动描写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有对他性格的概括总结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给人留下深刻印象的同时起到了提纲挈领的作用。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1943502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他有一架不听话的蒸汽轧路机的风度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大多数轧路机还恭顺地听使唤和不那么调皮呢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他穿衣服之不讲究尤甚于田间的稻草人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事实上有一次他竟被当做流浪汉给抓了起来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因为警察不肯相信穿得这样破破烂烂的人竟会是一位大作曲家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更不能相信这副躯体竟能容得下纯音响世界最奔腾澎湃的灵魂。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轧路机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稻草人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的比喻极其生动地刻画出了贝多芬的桀骜不驯和不修边幅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而被警察抓起来的趣闻逸事更给贝多芬的形象增加了真实性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也给行文带来了趣味性。然后由表及里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自然而然地过渡到对他内在灵魂的评述。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51751219"/>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在西方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人们对贝多芬的理解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真可谓见仁见智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莫衷一是。雕塑大师罗丹称颂他的音乐庄严、肃穆、崇高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罗兰推崇他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用苦难铸成欢乐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的不屈服于命运的坚忍精神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而在萧伯纳这位</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世纪上半叶英国文坛最杰出的斗士的笔下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贝多芬则成了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反抗性的化身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这一论点发前人所未发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颇有见地。言为心声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正是由于感受的深切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作者才能把贝多芬的反抗精神表达得深刻、透辟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写得大气包举、激荡人心。</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685274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这篇作品的立意十分明确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全文都围绕着贝多芬傲视传统的狂放不羁的精神加以生发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作者以此作为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贝多芬之谜的全部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概括了贝多芬的品格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为人的品格和作品的品格。一开始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作者就饶有兴味地写了贝多芬的几则逸事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他蔑视天地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唐突神灵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在雷电轰鸣中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举拳向着咆哮的天空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当他在街上遇到一位大公和他的随从时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把帽子向下按得紧紧的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然后从他们正中间大踏步地直穿而过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。贝多芬生活在德意志封建专制时代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宗教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和权势则是封建专制的两大支柱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作者用这两则逸事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典型地反映了贝多芬对他的时代的抗衡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贝多芬最突出的性格与精神在作品一开始就得到了形象的展现。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514429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97895"/>
            <a:ext cx="8128000" cy="3716210"/>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这是一篇祭文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作者没有像论说文那样层层论证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最后引出文章的主旨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而是追记了贝多芬的思想和创作的各个侧面。由于紧紧抓住了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反抗性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这个深层题旨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晓其大纲</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则众理可贯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刘勰《文心雕龙》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文章的议论淋漓尽致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一气呵成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有着很强的逻辑力量。作者从作曲家谁也管不住的性格写到他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不理睬传统的风尚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而这些又恰恰是贝多芬区别于前辈大师海顿和莫扎特的本质所在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由这一区别出发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作者又精辟地指出了造就贝多芬的时代因素。最后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作者将这一切集中到作曲家的音乐创作上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揭示了包孕在他的音乐中的前所未有的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惊人的活力和激情</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这一解开贝多芬之谜的关键。</a:t>
            </a:r>
            <a:endParaRPr lang="zh-CN" altLang="en-US" sz="2200" dirty="0"/>
          </a:p>
        </p:txBody>
      </p:sp>
    </p:spTree>
    <p:extLst>
      <p:ext uri="{BB962C8B-B14F-4D97-AF65-F5344CB8AC3E}">
        <p14:creationId xmlns:p14="http://schemas.microsoft.com/office/powerpoint/2010/main" val="36577373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09890"/>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对应着这些阐说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作者有意识地写到了贝多芬的孤独和不为人</a:t>
            </a:r>
            <a:r>
              <a:rPr lang="zh-CN" altLang="zh-CN" sz="2200" dirty="0" smtClean="0">
                <a:solidFill>
                  <a:srgbClr val="000000"/>
                </a:solidFill>
                <a:latin typeface="Times New Roman" panose="02020603050405020304" pitchFamily="18" charset="0"/>
                <a:cs typeface="Times New Roman" panose="02020603050405020304" pitchFamily="18" charset="0"/>
              </a:rPr>
              <a:t>理</a:t>
            </a:r>
            <a:r>
              <a:rPr lang="zh-CN" altLang="zh-CN" sz="2200" dirty="0" smtClean="0">
                <a:latin typeface="Times New Roman" panose="02020603050405020304" pitchFamily="18" charset="0"/>
                <a:cs typeface="Times New Roman" panose="02020603050405020304" pitchFamily="18" charset="0"/>
              </a:rPr>
              <a:t>解</a:t>
            </a:r>
            <a:r>
              <a:rPr lang="zh-CN" altLang="zh-CN" sz="2200" dirty="0" smtClean="0">
                <a:solidFill>
                  <a:srgbClr val="000000"/>
                </a:solidFill>
                <a:latin typeface="Times New Roman" panose="02020603050405020304" pitchFamily="18" charset="0"/>
                <a:cs typeface="Times New Roman" panose="02020603050405020304" pitchFamily="18" charset="0"/>
              </a:rPr>
              <a:t>人们</a:t>
            </a:r>
            <a:r>
              <a:rPr lang="zh-CN" altLang="zh-CN" sz="2200" dirty="0">
                <a:solidFill>
                  <a:srgbClr val="000000"/>
                </a:solidFill>
                <a:latin typeface="Times New Roman" panose="02020603050405020304" pitchFamily="18" charset="0"/>
                <a:cs typeface="Times New Roman" panose="02020603050405020304" pitchFamily="18" charset="0"/>
              </a:rPr>
              <a:t>对他的音乐感到困惑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认为他是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发了疯了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就连海顿这样从不知道什么是嫉妒的杰出作曲家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就是吃不消贝多芬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罗兰说过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不甘于平庸凡俗的人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往往是孤独的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作者写贝多芬的难为世知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也是从反面深刻表现出他与黑暗的时代、与贵族化和宫廷化的传统和时尚进行不息抗争的伟大灵魂。</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723332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句段点评</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审美鉴赏</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97742"/>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作品没有像一般纪念文章那样使用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而是代之以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最奔腾澎湃的灵魂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产生于思想高度的那种最高的激情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这样一类语言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它们体现着作者的非凡见识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也准确地概括了贝多芬及其音乐创作的特征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这样就大大增加了作品的概括力。再如第二段一开始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这样奔腾澎湃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这种有意的散乱无章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这种嘲讽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这样无顾忌的骄纵的不理睬传统的风尚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四个斩截的陈述句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就囊括了贝多芬音乐的基本内涵。这种确切、简练的语言风格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又为作品雄辩豪放的气势增添了更大的力度。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大科学家爱因斯坦曾说过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萧伯纳作品中的一个字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就像古典音乐大师乐谱里的一个音符。阅读此文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我们也仿佛获得了欣赏贝多芬的第七交响乐时所获得的那种激荡人心的感受。</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847334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耳朵全聋的作曲家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以巨人般的毅力谱曲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翻译家傅雷礼赞道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对平常人是一部分世界死灭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对音乐家是整个世界的死灭。整个的世界死灭了而贝多芬不曾死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并且也还重造那已经死灭的世界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重造音响的王国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不但为他自己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而且为着人类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可怜的人类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综观世界历史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最为悲壮、高亢的诗文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最有震撼力的音乐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往往是在人生最激烈、惨痛的旋涡里分娩。因为写他的不是笔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是生命的孤注一掷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让我们走近贝多芬百年祭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走近贝多芬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看他怎样用他的孤注一掷谱写一首跨越时空的生命赞歌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了解贝多芬的事迹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把握贝多芬音乐中所体现的精神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正确评价英雄的人生选择。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3"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4"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40265825"/>
              </p:ext>
            </p:extLst>
          </p:nvPr>
        </p:nvGraphicFramePr>
        <p:xfrm>
          <a:off x="6012160" y="1663991"/>
          <a:ext cx="3657600" cy="2297112"/>
        </p:xfrm>
        <a:graphic>
          <a:graphicData uri="http://schemas.openxmlformats.org/presentationml/2006/ole">
            <mc:AlternateContent xmlns:mc="http://schemas.openxmlformats.org/markup-compatibility/2006">
              <mc:Choice xmlns:v="urn:schemas-microsoft-com:vml" Requires="v">
                <p:oleObj spid="_x0000_s1031" name="Document" r:id="rId5" imgW="1739659" imgH="1090937" progId="Word.Document.12">
                  <p:embed/>
                </p:oleObj>
              </mc:Choice>
              <mc:Fallback>
                <p:oleObj name="Document" r:id="rId5" imgW="1739659" imgH="1090937" progId="Word.Document.12">
                  <p:embed/>
                  <p:pic>
                    <p:nvPicPr>
                      <p:cNvPr id="0" name=""/>
                      <p:cNvPicPr/>
                      <p:nvPr/>
                    </p:nvPicPr>
                    <p:blipFill>
                      <a:blip r:embed="rId6"/>
                      <a:stretch>
                        <a:fillRect/>
                      </a:stretch>
                    </p:blipFill>
                    <p:spPr>
                      <a:xfrm>
                        <a:off x="6012160" y="1663991"/>
                        <a:ext cx="3657600" cy="2297112"/>
                      </a:xfrm>
                      <a:prstGeom prst="rect">
                        <a:avLst/>
                      </a:prstGeom>
                    </p:spPr>
                  </p:pic>
                </p:oleObj>
              </mc:Fallback>
            </mc:AlternateContent>
          </a:graphicData>
        </a:graphic>
      </p:graphicFrame>
      <p:sp>
        <p:nvSpPr>
          <p:cNvPr id="3" name="矩形 2"/>
          <p:cNvSpPr>
            <a:spLocks noChangeAspect="1"/>
          </p:cNvSpPr>
          <p:nvPr/>
        </p:nvSpPr>
        <p:spPr>
          <a:xfrm>
            <a:off x="456590" y="1484784"/>
            <a:ext cx="6200329" cy="4967514"/>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萧伯纳</a:t>
            </a:r>
            <a:r>
              <a:rPr lang="en-US" altLang="zh-CN" sz="2200" dirty="0">
                <a:solidFill>
                  <a:srgbClr val="000000"/>
                </a:solidFill>
                <a:latin typeface="Times New Roman" panose="02020603050405020304" pitchFamily="18" charset="0"/>
              </a:rPr>
              <a:t>(1856—1950),</a:t>
            </a:r>
            <a:r>
              <a:rPr lang="zh-CN" altLang="zh-CN" sz="2200" dirty="0">
                <a:solidFill>
                  <a:srgbClr val="000000"/>
                </a:solidFill>
                <a:latin typeface="Times New Roman" panose="02020603050405020304" pitchFamily="18" charset="0"/>
                <a:cs typeface="Times New Roman" panose="02020603050405020304" pitchFamily="18" charset="0"/>
              </a:rPr>
              <a:t>英国戏剧家。他出生于爱尔兰都柏林的一个小公务员家庭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由于家境贫寒</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从小不得不自谋生路。他写过不少议论社会问题的小册子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也写过几部长篇小说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但是主要成就在戏剧方面。</a:t>
            </a:r>
            <a:r>
              <a:rPr lang="en-US" altLang="zh-CN" sz="2200" dirty="0">
                <a:solidFill>
                  <a:srgbClr val="000000"/>
                </a:solidFill>
                <a:latin typeface="Times New Roman" panose="02020603050405020304" pitchFamily="18" charset="0"/>
              </a:rPr>
              <a:t>1892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萧伯纳发表了第一个剧本《鳏夫的房产》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这部剧作以其揭露资本主义社会罪恶的深刻、语言的生动和毫不退缩的战斗精神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揭开了英国戏剧史上新的一页。这以后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在近六十年的创作生涯中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他共写了</a:t>
            </a:r>
            <a:r>
              <a:rPr lang="en-US" altLang="zh-CN" sz="2200" dirty="0">
                <a:solidFill>
                  <a:srgbClr val="000000"/>
                </a:solidFill>
                <a:latin typeface="Times New Roman" panose="02020603050405020304" pitchFamily="18" charset="0"/>
              </a:rPr>
              <a:t>51</a:t>
            </a:r>
            <a:r>
              <a:rPr lang="zh-CN" altLang="zh-CN" sz="2200" dirty="0">
                <a:solidFill>
                  <a:srgbClr val="000000"/>
                </a:solidFill>
                <a:latin typeface="Times New Roman" panose="02020603050405020304" pitchFamily="18" charset="0"/>
                <a:cs typeface="Times New Roman" panose="02020603050405020304" pitchFamily="18" charset="0"/>
              </a:rPr>
              <a:t>个剧本</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数量之多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在英国戏剧文学史上是前无古人的。这些作品使他成了</a:t>
            </a:r>
            <a:r>
              <a:rPr lang="en-US" altLang="zh-CN" sz="2200" dirty="0">
                <a:solidFill>
                  <a:srgbClr val="000000"/>
                </a:solidFill>
                <a:latin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世纪前半叶英国文学中成就最高、影响最大的剧作家。他曾于</a:t>
            </a:r>
            <a:r>
              <a:rPr lang="en-US" altLang="zh-CN" sz="2200" dirty="0">
                <a:solidFill>
                  <a:srgbClr val="000000"/>
                </a:solidFill>
                <a:latin typeface="Times New Roman" panose="02020603050405020304" pitchFamily="18" charset="0"/>
              </a:rPr>
              <a:t>1932</a:t>
            </a:r>
            <a:r>
              <a:rPr lang="zh-CN" altLang="zh-CN" sz="2200" dirty="0">
                <a:solidFill>
                  <a:srgbClr val="000000"/>
                </a:solidFill>
                <a:latin typeface="Times New Roman" panose="02020603050405020304" pitchFamily="18" charset="0"/>
                <a:cs typeface="Times New Roman" panose="02020603050405020304" pitchFamily="18" charset="0"/>
              </a:rPr>
              <a:t>年来到中国访问</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3"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新课助读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475656"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自主梳理</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cs typeface="Times New Roman" panose="02020603050405020304" pitchFamily="18" charset="0"/>
              </a:rPr>
              <a:t>年获诺贝尔文学奖。除了《鳏夫的房产》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萧伯纳的主要剧作品还有《华伦夫人的事业》《巴巴拉上校》《伤心之家》《苹果车》等。萧伯纳曾担任过英国《星报》的音乐评论记者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在音乐上有一定的造诣。《贝多芬百年祭》是他为伦敦《广播时报》写的音乐评论。文章一发表就名噪一时。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本文是作者</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cs typeface="Times New Roman" panose="02020603050405020304" pitchFamily="18" charset="0"/>
              </a:rPr>
              <a:t>年为纪念贝多芬逝世一百周年而作的纪念文章。文中介绍了音乐大师贝多芬的为人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其音乐创作及其对后世的影响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突出了贝多芬及其作品的强烈的反抗精神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是一篇优秀的人物评论和音乐评论。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54560602"/>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28212622"/>
              </p:ext>
            </p:extLst>
          </p:nvPr>
        </p:nvGraphicFramePr>
        <p:xfrm>
          <a:off x="508000" y="1945863"/>
          <a:ext cx="8128000" cy="3220275"/>
        </p:xfrm>
        <a:graphic>
          <a:graphicData uri="http://schemas.openxmlformats.org/presentationml/2006/ole">
            <mc:AlternateContent xmlns:mc="http://schemas.openxmlformats.org/markup-compatibility/2006">
              <mc:Choice xmlns:v="urn:schemas-microsoft-com:vml" Requires="v">
                <p:oleObj spid="_x0000_s2055" name="Document" r:id="rId5" imgW="3838193" imgH="1520187" progId="Word.Document.12">
                  <p:embed/>
                </p:oleObj>
              </mc:Choice>
              <mc:Fallback>
                <p:oleObj name="Document" r:id="rId5" imgW="3838193" imgH="1520187" progId="Word.Document.12">
                  <p:embed/>
                  <p:pic>
                    <p:nvPicPr>
                      <p:cNvPr id="0" name=""/>
                      <p:cNvPicPr/>
                      <p:nvPr/>
                    </p:nvPicPr>
                    <p:blipFill>
                      <a:blip r:embed="rId6"/>
                      <a:stretch>
                        <a:fillRect/>
                      </a:stretch>
                    </p:blipFill>
                    <p:spPr>
                      <a:xfrm>
                        <a:off x="508000" y="1945863"/>
                        <a:ext cx="8128000" cy="3220275"/>
                      </a:xfrm>
                      <a:prstGeom prst="rect">
                        <a:avLst/>
                      </a:prstGeom>
                    </p:spPr>
                  </p:pic>
                </p:oleObj>
              </mc:Fallback>
            </mc:AlternateContent>
          </a:graphicData>
        </a:graphic>
      </p:graphicFrame>
      <p:sp>
        <p:nvSpPr>
          <p:cNvPr id="5" name="矩形 4"/>
          <p:cNvSpPr/>
          <p:nvPr/>
        </p:nvSpPr>
        <p:spPr>
          <a:xfrm>
            <a:off x="1688282" y="2276300"/>
            <a:ext cx="133220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3927672" y="2280150"/>
            <a:ext cx="133220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6198705" y="2276300"/>
            <a:ext cx="133220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1691126" y="2744139"/>
            <a:ext cx="88222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3314303" y="2726216"/>
            <a:ext cx="100090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1701190" y="3640638"/>
            <a:ext cx="25757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3606189" y="3640638"/>
            <a:ext cx="25757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5162846" y="3640638"/>
            <a:ext cx="25757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1981682" y="4181738"/>
            <a:ext cx="25757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3451252" y="4181738"/>
            <a:ext cx="25757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5160309" y="4181738"/>
            <a:ext cx="25757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1702820" y="4701405"/>
            <a:ext cx="25757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3749333" y="4701405"/>
            <a:ext cx="25757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p:cNvSpPr/>
          <p:nvPr/>
        </p:nvSpPr>
        <p:spPr>
          <a:xfrm>
            <a:off x="5164476" y="4712291"/>
            <a:ext cx="25757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2888620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47462" y="2164038"/>
            <a:ext cx="8528496" cy="2529923"/>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缠绵悱恻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形容内心悲苦难以排遣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形容诗文、音乐等婉转凄切。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谐谑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滑稽而略带戏弄。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沁人心脾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指呼吸到新鲜空气或喝了清凉饮料使人感到舒适。现也用来形容欣赏了美好的诗文、乐曲等给人以清新、爽朗的感觉。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玩世不恭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不把现实社会放在眼里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对什么事都采取不严肃的态度。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2023256" y="2636912"/>
            <a:ext cx="695270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1449894" y="3088879"/>
            <a:ext cx="330547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a:off x="2023256" y="3449906"/>
            <a:ext cx="686922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485324" y="3870082"/>
            <a:ext cx="7903099"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2030152" y="4279439"/>
            <a:ext cx="6718312"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62172147"/>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492"/>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赋予</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付与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贝多芬不是戏剧家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赋予</a:t>
            </a:r>
            <a:r>
              <a:rPr lang="zh-CN" altLang="zh-CN" sz="2200" dirty="0">
                <a:solidFill>
                  <a:srgbClr val="000000"/>
                </a:solidFill>
                <a:latin typeface="Times New Roman" panose="02020603050405020304" pitchFamily="18" charset="0"/>
                <a:cs typeface="Times New Roman" panose="02020603050405020304" pitchFamily="18" charset="0"/>
              </a:rPr>
              <a:t>道德以灵活性对他来说就是一种可厌恶的玩世不恭。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当花儿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付与</a:t>
            </a:r>
            <a:r>
              <a:rPr lang="zh-CN" altLang="zh-CN" sz="2200" dirty="0">
                <a:solidFill>
                  <a:srgbClr val="000000"/>
                </a:solidFill>
                <a:latin typeface="Times New Roman" panose="02020603050405020304" pitchFamily="18" charset="0"/>
                <a:cs typeface="Times New Roman" panose="02020603050405020304" pitchFamily="18" charset="0"/>
              </a:rPr>
              <a:t>流水的时候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其实是最好的归宿。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两者都是动词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都有交给的意思。不同点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是指交给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重大任务、使命等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付与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是拿出、交给的意思。两者的差别在于所使用的对象有些区别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前者指上对下交给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是特殊用法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后者指拿出、交给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是一般用法。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3491880" y="2521360"/>
            <a:ext cx="57606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1976314" y="3331510"/>
            <a:ext cx="612120"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441151106"/>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1009531"/>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新课助读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75656" y="1009531"/>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自主梳理</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顾忌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顾虑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这样奔腾澎湃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这种有意的散乱无章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这种嘲讽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顾忌</a:t>
            </a:r>
            <a:r>
              <a:rPr lang="zh-CN" altLang="zh-CN" sz="2200" dirty="0">
                <a:solidFill>
                  <a:srgbClr val="000000"/>
                </a:solidFill>
                <a:latin typeface="Times New Roman" panose="02020603050405020304" pitchFamily="18" charset="0"/>
                <a:cs typeface="Times New Roman" panose="02020603050405020304" pitchFamily="18" charset="0"/>
              </a:rPr>
              <a:t>的骄纵的不理睬传统的风尚。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小王这几天对这事一直都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顾虑</a:t>
            </a:r>
            <a:r>
              <a:rPr lang="zh-CN" altLang="zh-CN" sz="2200" dirty="0">
                <a:solidFill>
                  <a:srgbClr val="000000"/>
                </a:solidFill>
                <a:latin typeface="Times New Roman" panose="02020603050405020304" pitchFamily="18" charset="0"/>
                <a:cs typeface="Times New Roman" panose="02020603050405020304" pitchFamily="18" charset="0"/>
              </a:rPr>
              <a:t>重重的。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这两个词都有怕对自己、对别人、对事情造成不利的意思。不同点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的程度要比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的重一些。</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7524328" y="2730692"/>
            <a:ext cx="576064"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4264242" y="3530847"/>
            <a:ext cx="537318" cy="34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586867156"/>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 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2284122" y="1009531"/>
            <a:ext cx="95907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71058"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 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51517"/>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他的灵魂是伟大的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但是如果我使用了最伟大的这种字眼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那就是说比汉德尔的灵魂还要伟大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贝多芬自己就会责怪我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而且谁又能自负为灵魂比巴哈的还伟大呢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但是说贝多芬的灵魂是最奔腾澎湃的那可没有一点问题。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谁的灵魂最伟大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这是无法评价的。这些话巧妙地表达了作者对贝多芬的谦逊品格和伟大灵魂的礼赞。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奔腾澎湃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多么形象的说法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仿佛大海的怒涛冲击着坚硬的崖岸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这就是贝多芬的活力和激情。这种活力也一样作用于音乐之中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涌现出音乐的无穷魅力。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他的狂风怒涛一般的力量他自己能很容易控制住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可是常常并不愿去控制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这个和他狂呼大笑的滑稽诙谐之处是在别的作曲家作品里都找不到的。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音乐的律动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是贝多芬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奔腾澎湃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的灵魂的再现。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264</TotalTime>
  <Words>2410</Words>
  <Application>Microsoft Office PowerPoint</Application>
  <PresentationFormat>全屏显示(4:3)</PresentationFormat>
  <Paragraphs>84</Paragraphs>
  <Slides>19</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19</vt:i4>
      </vt:variant>
    </vt:vector>
  </HeadingPairs>
  <TitlesOfParts>
    <vt:vector size="32" baseType="lpstr">
      <vt:lpstr>NEU-BZ-S92</vt:lpstr>
      <vt:lpstr>方正宋黑_GBK</vt:lpstr>
      <vt:lpstr>方正艺黑简体</vt:lpstr>
      <vt:lpstr>黑体</vt:lpstr>
      <vt:lpstr>楷体</vt:lpstr>
      <vt:lpstr>宋体</vt:lpstr>
      <vt:lpstr>微软雅黑</vt:lpstr>
      <vt:lpstr>Arial</vt:lpstr>
      <vt:lpstr>Calibri</vt:lpstr>
      <vt:lpstr>Times New Roman</vt:lpstr>
      <vt:lpstr>测控设计模板14新</vt:lpstr>
      <vt:lpstr>Document</vt:lpstr>
      <vt:lpstr>Microsoft Word Document</vt:lpstr>
      <vt:lpstr>2.贝多芬百年祭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运动的描述</dc:title>
  <dc:creator>dbc</dc:creator>
  <cp:lastModifiedBy>Windows User</cp:lastModifiedBy>
  <cp:revision>35</cp:revision>
  <dcterms:created xsi:type="dcterms:W3CDTF">2016-04-22T00:11:50Z</dcterms:created>
  <dcterms:modified xsi:type="dcterms:W3CDTF">2016-07-14T00:30:38Z</dcterms:modified>
</cp:coreProperties>
</file>