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2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76" r:id="rId3"/>
    <p:sldId id="277" r:id="rId4"/>
    <p:sldId id="288" r:id="rId5"/>
    <p:sldId id="287" r:id="rId6"/>
    <p:sldId id="291" r:id="rId7"/>
    <p:sldId id="292" r:id="rId8"/>
    <p:sldId id="263" r:id="rId9"/>
    <p:sldId id="278" r:id="rId10"/>
    <p:sldId id="264" r:id="rId11"/>
    <p:sldId id="265" r:id="rId12"/>
    <p:sldId id="279" r:id="rId13"/>
    <p:sldId id="266" r:id="rId14"/>
    <p:sldId id="267" r:id="rId15"/>
    <p:sldId id="268" r:id="rId16"/>
    <p:sldId id="269" r:id="rId17"/>
    <p:sldId id="270" r:id="rId18"/>
    <p:sldId id="28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9DBE3-6912-4124-9DE7-A64C5E5D60A8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939FE-DCC9-44C7-B040-DA57420753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964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939FE-DCC9-44C7-B040-DA57420753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487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5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1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71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3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299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3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1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460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74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7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8A832-37EA-4F04-8895-ED84C59F253E}" type="datetimeFigureOut">
              <a:rPr lang="zh-CN" altLang="en-US" smtClean="0"/>
              <a:t>2014/10/27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B6A58-E496-447B-A7E3-0ABD58DD8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5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8.xml"/><Relationship Id="rId3" Type="http://schemas.openxmlformats.org/officeDocument/2006/relationships/slide" Target="slide9.xml"/><Relationship Id="rId7" Type="http://schemas.openxmlformats.org/officeDocument/2006/relationships/slide" Target="slide12.xml"/><Relationship Id="rId12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5" Type="http://schemas.openxmlformats.org/officeDocument/2006/relationships/slide" Target="slide10.xml"/><Relationship Id="rId10" Type="http://schemas.openxmlformats.org/officeDocument/2006/relationships/slide" Target="slide15.xml"/><Relationship Id="rId4" Type="http://schemas.openxmlformats.org/officeDocument/2006/relationships/slide" Target="slide8.xml"/><Relationship Id="rId9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6862;&#26519;&#20013;&#30340;&#32453;&#22763;.flv" TargetMode="Externa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68760"/>
            <a:ext cx="8424936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200"/>
              </a:spcBef>
            </a:pPr>
            <a:r>
              <a:rPr lang="zh-CN" altLang="en-US" sz="7200" b="1" dirty="0" smtClean="0"/>
              <a:t>森林中的绅士</a:t>
            </a:r>
            <a:endParaRPr lang="en-US" altLang="zh-CN" sz="7200" b="1" dirty="0" smtClean="0"/>
          </a:p>
          <a:p>
            <a:pPr algn="ctr">
              <a:spcBef>
                <a:spcPts val="4200"/>
              </a:spcBef>
            </a:pPr>
            <a:r>
              <a:rPr lang="zh-CN" altLang="en-US" sz="7200" b="1" dirty="0" smtClean="0"/>
              <a:t>茅盾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398632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640960" cy="6331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900"/>
              </a:lnSpc>
            </a:pPr>
            <a:r>
              <a:rPr lang="zh-CN" altLang="en-US" sz="3600" b="1" dirty="0" smtClean="0">
                <a:latin typeface="宋体"/>
                <a:ea typeface="宋体"/>
              </a:rPr>
              <a:t>⑶</a:t>
            </a:r>
            <a:r>
              <a:rPr lang="zh-CN" altLang="en-US" sz="3600" b="1" dirty="0" smtClean="0"/>
              <a:t>但</a:t>
            </a:r>
            <a:r>
              <a:rPr lang="zh-CN" altLang="en-US" sz="3600" b="1" dirty="0"/>
              <a:t>豪猪的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绅士风度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之可贵，尚不在那一身的钢针似的刺毛。它是矮胖胖的，一张方正而持重的面孔，老是踱着方步，不慌不忙。它的潇洒悠闲，实在也到了殊堪钦佩的地步：可以在一些滋味不坏的灌木丛中玩上一个整天，很有教养似的边走边哼，逍遥自得，无所用心，宛然是一位乐天派。它不喜群的生活，但也并非完全孤独，由此可见它在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待人接物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上多么有分寸</a:t>
            </a:r>
            <a:r>
              <a:rPr lang="zh-CN" altLang="en-US" sz="3600" b="1" dirty="0" smtClean="0"/>
              <a:t>。</a:t>
            </a:r>
            <a:endParaRPr lang="zh-CN" altLang="en-US" dirty="0"/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316416" y="6165304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7452320" y="6165304"/>
            <a:ext cx="6480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96944" cy="5814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600" b="1" dirty="0" smtClean="0">
                <a:latin typeface="宋体"/>
                <a:ea typeface="宋体"/>
              </a:rPr>
              <a:t>⑷</a:t>
            </a:r>
            <a:r>
              <a:rPr lang="zh-CN" altLang="en-US" sz="3600" b="1" dirty="0" smtClean="0"/>
              <a:t>若非</a:t>
            </a:r>
            <a:r>
              <a:rPr lang="zh-CN" altLang="en-US" sz="3600" b="1" dirty="0"/>
              <a:t>万不得已，它决不旅行，整年整季，它的活动范围不出三四里地。一连几星期，它只在三四棵树上爬来爬去；它躺在树枝间，从容自在地啃着树皮，啃得倦了，就打个瞌睡；要是睡中一个不小心倒栽下来，那也不要紧，它那件特别的长毛大衣会保护它的尊躯。 </a:t>
            </a:r>
            <a:r>
              <a:rPr lang="zh-CN" altLang="en-US" sz="3600" b="1" dirty="0" smtClean="0"/>
              <a:t>     </a:t>
            </a:r>
            <a:endParaRPr lang="zh-CN" altLang="en-US" sz="3600" b="1" dirty="0"/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100392" y="6021288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7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280920" cy="4397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4800" b="1" dirty="0" smtClean="0">
                <a:latin typeface="宋体"/>
                <a:ea typeface="宋体"/>
              </a:rPr>
              <a:t>⑸</a:t>
            </a:r>
            <a:r>
              <a:rPr lang="zh-CN" altLang="en-US" sz="4800" b="1" dirty="0" smtClean="0"/>
              <a:t>它</a:t>
            </a:r>
            <a:r>
              <a:rPr lang="zh-CN" altLang="en-US" sz="4800" b="1" dirty="0"/>
              <a:t>也不怕跌落水里去，它全身的二万刺毛都是中空的，它好比穿了件救生衣，一到水里，自会浮起来的。</a:t>
            </a:r>
            <a:endParaRPr lang="zh-CN" altLang="en-US" sz="4800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8172400" y="5877272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4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56984" cy="644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500"/>
              </a:lnSpc>
            </a:pPr>
            <a:r>
              <a:rPr lang="zh-CN" altLang="en-US" sz="3600" b="1" dirty="0" smtClean="0">
                <a:latin typeface="宋体"/>
                <a:ea typeface="宋体"/>
              </a:rPr>
              <a:t>⑹</a:t>
            </a:r>
            <a:r>
              <a:rPr lang="zh-CN" altLang="en-US" sz="3600" b="1" dirty="0" smtClean="0"/>
              <a:t>而</a:t>
            </a:r>
            <a:r>
              <a:rPr lang="zh-CN" altLang="en-US" sz="3600" b="1" dirty="0"/>
              <a:t>这些空心针似的刺毛又是绝妙的自卫武器，别的野兽身上要是刺进了几十枚这样的空心针，当然会有性命之忧，因为这些空心针是角质的，刺进了温湿的肌肉，立刻就会发胀，而且针上又遍布了倒钩，倒钩也跟着胀大，倒钩的斜度会使得那针愈陷愈深。因此，遇到外来的攻击时，豪猪的战术是等在那里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挨打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，让敌人自己碰伤，知难而退。因为它那些刺毛只要轻轻一碰就会掉落，而又因其尖利非凡，故一碰之下未有不刺进皮肉的。 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244408" y="6253844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69030" cy="622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3700"/>
              </a:lnSpc>
            </a:pPr>
            <a:r>
              <a:rPr lang="zh-CN" altLang="en-US" sz="2800" b="1" dirty="0" smtClean="0">
                <a:latin typeface="宋体"/>
                <a:ea typeface="宋体"/>
              </a:rPr>
              <a:t>⑺</a:t>
            </a:r>
            <a:r>
              <a:rPr lang="zh-CN" altLang="en-US" sz="2800" b="1" dirty="0" smtClean="0"/>
              <a:t>然而</a:t>
            </a:r>
            <a:r>
              <a:rPr lang="zh-CN" altLang="en-US" sz="2800" b="1" dirty="0"/>
              <a:t>具有这样头等的自卫武器的它，却有老大的弱点：肚皮底下没刺毛，这是不设防地带，小小的老鼠只要能够设法钻到豪猪的肚皮底下，就是胜利者了。但尤其脆弱者，是豪猪的鼻子。一根棍子在这鼻尖上轻轻敲一下，就是致命的。这些弱点，豪猪自己知道得很清楚；所以遇到敌人的时候，它就把脑袋塞在一根木头下面，这样先保护好它那脆弱的鼻子，然后四脚收拢，仆伏地面，掩蔽它那不设防的腹部，末了，就耸起浑身的刺毛，摆好了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挨打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的姿势。当然，它还有一根不太长然而也还强壮有力的尾巴（和它身长比较，约为五与一之比），真是一根狼牙棒，它可以左右挥动，敌人要是挨着一下，大概受不住；可是这根尾巴的挥动因为缺乏一双眼睛来指示目标，也只是守势防御而已。 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400470" y="6284598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7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812608" cy="6469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5000"/>
              </a:lnSpc>
            </a:pPr>
            <a:r>
              <a:rPr lang="en-US" altLang="zh-CN" sz="4000" b="1" dirty="0" smtClean="0">
                <a:latin typeface="宋体"/>
                <a:ea typeface="宋体"/>
              </a:rPr>
              <a:t>⑻</a:t>
            </a:r>
            <a:r>
              <a:rPr lang="zh-CN" altLang="en-US" sz="4000" b="1" dirty="0" smtClean="0"/>
              <a:t>敌人</a:t>
            </a:r>
            <a:r>
              <a:rPr lang="zh-CN" altLang="en-US" sz="4000" b="1" dirty="0"/>
              <a:t>也许很狡猾，并不进攻，却悄悄地守在旁边静候机会，那时候，豪猪不能不改变战术了。它从掩蔽部抽出了鼻子，拼命低着头（还是为的保护鼻子），倒退着走，同时猛烈挥动尾巴，这样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背进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到了最近一棵树，它就笨拙地往上爬，爬到了相当高度，自觉已无危险，便又安安逸逸躺在那里啃起嫩枝来，好像根本没有发生过什么事情似的。 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416056" y="6273316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05308"/>
            <a:ext cx="8496944" cy="622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000"/>
              </a:lnSpc>
            </a:pPr>
            <a:r>
              <a:rPr lang="en-US" altLang="zh-CN" sz="3200" b="1" dirty="0" smtClean="0">
                <a:latin typeface="宋体"/>
                <a:ea typeface="宋体"/>
              </a:rPr>
              <a:t>⑼</a:t>
            </a:r>
            <a:r>
              <a:rPr lang="zh-CN" altLang="en-US" sz="3200" b="1" dirty="0" smtClean="0"/>
              <a:t>这</a:t>
            </a:r>
            <a:r>
              <a:rPr lang="zh-CN" altLang="en-US" sz="3200" b="1" dirty="0"/>
              <a:t>真是典型的绅士式的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镇静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。的的确确，它的一切生活方式</a:t>
            </a:r>
            <a:r>
              <a:rPr lang="en-US" altLang="zh-CN" sz="3200" b="1" dirty="0"/>
              <a:t>——</a:t>
            </a:r>
            <a:r>
              <a:rPr lang="zh-CN" altLang="en-US" sz="3200" b="1" dirty="0"/>
              <a:t>连它的战术在内，都是典型的绅士式的。但正像我们的可敬的绅士们尽管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得天独厚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，优游自在，却也常常要无病呻吟一样，豪猪也喜欢这调门。好好地它会忽然发出了声音摇曳而凄凉的哀号，单听那声音，你以为这位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森林中的绅士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一定是碰到绝大的危险，性命就在顷刻间了；然而不然。它这时安安逸逸坐在树梢上，方正而持重的脸部照常一点表情也没有，可是它独自在哀啼，往往持续至一小时之久，它这样无病而呻吟是玩玩的。 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100392" y="6021288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9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34057"/>
            <a:ext cx="8424936" cy="5803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5000"/>
              </a:lnSpc>
            </a:pPr>
            <a:r>
              <a:rPr lang="zh-CN" altLang="en-US" sz="3200" b="1" dirty="0" smtClean="0">
                <a:latin typeface="宋体"/>
                <a:ea typeface="宋体"/>
              </a:rPr>
              <a:t>⑽</a:t>
            </a:r>
            <a:r>
              <a:rPr lang="zh-CN" altLang="en-US" sz="3200" b="1" dirty="0" smtClean="0"/>
              <a:t>据说</a:t>
            </a:r>
            <a:r>
              <a:rPr lang="zh-CN" altLang="en-US" sz="3200" b="1" dirty="0"/>
              <a:t>向来盛产豪猪的安地郎达克山脉，现在也很少看见豪猪了，以至美国地方政府不得不用法令来保护它了。为什么这样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得天独厚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，具有这样巧妙自卫武器的豪猪会渐有绝种之忧呢？是不是它那种太懒散而悠闲的生活方式使之然呢？还是因为它那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得天独厚</a:t>
            </a:r>
            <a:r>
              <a:rPr lang="en-US" altLang="zh-CN" sz="3200" b="1" dirty="0"/>
              <a:t>"</a:t>
            </a:r>
            <a:r>
              <a:rPr lang="zh-CN" altLang="en-US" sz="3200" b="1" dirty="0"/>
              <a:t>之处存在着绝大的矛盾，</a:t>
            </a:r>
            <a:r>
              <a:rPr lang="en-US" altLang="zh-CN" sz="3200" b="1" dirty="0"/>
              <a:t>—-</a:t>
            </a:r>
            <a:r>
              <a:rPr lang="zh-CN" altLang="en-US" sz="3200" b="1" dirty="0"/>
              <a:t>几乎无敌的刺毛以及毫无抵抗力的暴露着的鼻子，</a:t>
            </a:r>
            <a:r>
              <a:rPr lang="en-US" altLang="zh-CN" sz="3200" b="1" dirty="0"/>
              <a:t>——</a:t>
            </a:r>
            <a:r>
              <a:rPr lang="zh-CN" altLang="en-US" sz="3200" b="1" dirty="0"/>
              <a:t>所以结果仍然于它不利呢</a:t>
            </a:r>
            <a:r>
              <a:rPr lang="zh-CN" altLang="en-US" sz="3200" b="1" dirty="0" smtClean="0"/>
              <a:t>？</a:t>
            </a:r>
            <a:r>
              <a:rPr lang="zh-CN" altLang="en-US" sz="3200" b="1" dirty="0"/>
              <a:t>　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172400" y="6165304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6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8208912" cy="3289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4800" b="1" dirty="0" smtClean="0">
                <a:latin typeface="宋体"/>
                <a:ea typeface="宋体"/>
              </a:rPr>
              <a:t>⑾</a:t>
            </a:r>
            <a:r>
              <a:rPr lang="zh-CN" altLang="en-US" sz="4800" b="1" dirty="0" smtClean="0"/>
              <a:t>我</a:t>
            </a:r>
            <a:r>
              <a:rPr lang="zh-CN" altLang="en-US" sz="4800" b="1" dirty="0"/>
              <a:t>不打算在这里来下结论，可是我因此更觉得豪猪的“生活方式</a:t>
            </a:r>
            <a:r>
              <a:rPr lang="en-US" altLang="zh-CN" sz="4800" b="1" dirty="0"/>
              <a:t>"</a:t>
            </a:r>
            <a:r>
              <a:rPr lang="zh-CN" altLang="en-US" sz="4800" b="1" dirty="0"/>
              <a:t>叫人看了寒心。 </a:t>
            </a:r>
            <a:endParaRPr lang="zh-CN" altLang="en-US" sz="4800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8244408" y="5772405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8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2906" y="44624"/>
            <a:ext cx="27712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豪猪</a:t>
            </a:r>
            <a:endParaRPr lang="zh-CN" altLang="en-US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8032" y="2283262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“我因此更觉得豪猪的生活方式</a:t>
            </a:r>
            <a:endParaRPr lang="en-US" altLang="zh-CN" sz="4400" b="1" dirty="0" smtClean="0"/>
          </a:p>
          <a:p>
            <a:endParaRPr lang="en-US" altLang="zh-CN" sz="4400" b="1" dirty="0"/>
          </a:p>
          <a:p>
            <a:r>
              <a:rPr lang="zh-CN" altLang="en-US" sz="4400" b="1" dirty="0" smtClean="0"/>
              <a:t>叫人看了寒心。”</a:t>
            </a:r>
            <a:endParaRPr lang="zh-CN" altLang="en-US" sz="4400" b="1" dirty="0"/>
          </a:p>
        </p:txBody>
      </p:sp>
      <p:sp>
        <p:nvSpPr>
          <p:cNvPr id="6" name="椭圆 5"/>
          <p:cNvSpPr/>
          <p:nvPr/>
        </p:nvSpPr>
        <p:spPr>
          <a:xfrm>
            <a:off x="6012160" y="1923222"/>
            <a:ext cx="2592288" cy="150577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55776" y="3507398"/>
            <a:ext cx="1368152" cy="100172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652120" y="1301859"/>
            <a:ext cx="3347864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懒散而悠闲</a:t>
            </a:r>
            <a:endParaRPr lang="zh-CN" alt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91680" y="4365104"/>
            <a:ext cx="266429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得天独厚</a:t>
            </a:r>
            <a:endParaRPr lang="zh-CN" alt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4398203"/>
            <a:ext cx="396044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渐有绝种之忧</a:t>
            </a:r>
            <a:endParaRPr lang="zh-CN" altLang="en-US" sz="4800" b="1" dirty="0"/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43608" y="5755903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hlinkClick r:id="rId4" action="ppaction://hlinksldjump"/>
              </a:rPr>
              <a:t>1</a:t>
            </a:r>
            <a:endParaRPr lang="zh-CN" altLang="en-US" sz="4400" dirty="0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691680" y="5755903"/>
            <a:ext cx="648072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339752" y="5755903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2987824" y="5755903"/>
            <a:ext cx="648072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4</a:t>
            </a:r>
            <a:endParaRPr lang="zh-CN" altLang="en-US" sz="4400" dirty="0"/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635896" y="5733256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5</a:t>
            </a:r>
            <a:endParaRPr lang="zh-CN" altLang="en-US" sz="4400" dirty="0"/>
          </a:p>
        </p:txBody>
      </p:sp>
      <p:sp>
        <p:nvSpPr>
          <p:cNvPr id="17" name="TextBox 16">
            <a:hlinkClick r:id="rId8" action="ppaction://hlinksldjump"/>
          </p:cNvPr>
          <p:cNvSpPr txBox="1"/>
          <p:nvPr/>
        </p:nvSpPr>
        <p:spPr>
          <a:xfrm>
            <a:off x="4283968" y="5755903"/>
            <a:ext cx="648072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hlinkClick r:id="rId8" action="ppaction://hlinksldjump"/>
              </a:rPr>
              <a:t>6</a:t>
            </a:r>
            <a:endParaRPr lang="zh-CN" altLang="en-US" sz="4400" dirty="0"/>
          </a:p>
        </p:txBody>
      </p:sp>
      <p:sp>
        <p:nvSpPr>
          <p:cNvPr id="18" name="TextBox 17">
            <a:hlinkClick r:id="rId9" action="ppaction://hlinksldjump"/>
          </p:cNvPr>
          <p:cNvSpPr txBox="1"/>
          <p:nvPr/>
        </p:nvSpPr>
        <p:spPr>
          <a:xfrm>
            <a:off x="4932040" y="5755903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7</a:t>
            </a:r>
            <a:endParaRPr lang="zh-CN" altLang="en-US" sz="4400" dirty="0"/>
          </a:p>
        </p:txBody>
      </p:sp>
      <p:sp>
        <p:nvSpPr>
          <p:cNvPr id="19" name="TextBox 18">
            <a:hlinkClick r:id="rId10" action="ppaction://hlinksldjump"/>
          </p:cNvPr>
          <p:cNvSpPr txBox="1"/>
          <p:nvPr/>
        </p:nvSpPr>
        <p:spPr>
          <a:xfrm>
            <a:off x="5580112" y="5755903"/>
            <a:ext cx="648072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8</a:t>
            </a:r>
            <a:endParaRPr lang="zh-CN" altLang="en-US" sz="4400" dirty="0"/>
          </a:p>
        </p:txBody>
      </p:sp>
      <p:sp>
        <p:nvSpPr>
          <p:cNvPr id="20" name="TextBox 19">
            <a:hlinkClick r:id="rId11" action="ppaction://hlinksldjump"/>
          </p:cNvPr>
          <p:cNvSpPr txBox="1"/>
          <p:nvPr/>
        </p:nvSpPr>
        <p:spPr>
          <a:xfrm>
            <a:off x="6228184" y="5755903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9</a:t>
            </a:r>
            <a:endParaRPr lang="zh-CN" altLang="en-US" sz="4400" dirty="0"/>
          </a:p>
        </p:txBody>
      </p:sp>
      <p:sp>
        <p:nvSpPr>
          <p:cNvPr id="21" name="TextBox 20">
            <a:hlinkClick r:id="rId12" action="ppaction://hlinksldjump"/>
          </p:cNvPr>
          <p:cNvSpPr txBox="1"/>
          <p:nvPr/>
        </p:nvSpPr>
        <p:spPr>
          <a:xfrm>
            <a:off x="6876256" y="5755903"/>
            <a:ext cx="864096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hlinkClick r:id="rId12" action="ppaction://hlinksldjump"/>
              </a:rPr>
              <a:t>10</a:t>
            </a:r>
            <a:endParaRPr lang="zh-CN" altLang="en-US" sz="4400" dirty="0"/>
          </a:p>
        </p:txBody>
      </p:sp>
      <p:sp>
        <p:nvSpPr>
          <p:cNvPr id="22" name="TextBox 21">
            <a:hlinkClick r:id="rId13" action="ppaction://hlinksldjump"/>
          </p:cNvPr>
          <p:cNvSpPr txBox="1"/>
          <p:nvPr/>
        </p:nvSpPr>
        <p:spPr>
          <a:xfrm>
            <a:off x="7740352" y="5755903"/>
            <a:ext cx="864096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11</a:t>
            </a:r>
            <a:endParaRPr lang="zh-CN" altLang="en-US" sz="4400" dirty="0"/>
          </a:p>
        </p:txBody>
      </p:sp>
      <p:sp>
        <p:nvSpPr>
          <p:cNvPr id="23" name="TextBox 22"/>
          <p:cNvSpPr txBox="1"/>
          <p:nvPr/>
        </p:nvSpPr>
        <p:spPr>
          <a:xfrm>
            <a:off x="1803884" y="2924944"/>
            <a:ext cx="3128156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因失望而痛心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328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586" y="404664"/>
            <a:ext cx="27712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质疑</a:t>
            </a:r>
            <a:endParaRPr lang="zh-CN" altLang="en-US" sz="8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988840"/>
            <a:ext cx="80648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</a:rPr>
              <a:t>“</a:t>
            </a:r>
            <a:r>
              <a:rPr lang="zh-CN" altLang="zh-CN" sz="5400" b="1" dirty="0" smtClean="0">
                <a:solidFill>
                  <a:srgbClr val="002060"/>
                </a:solidFill>
              </a:rPr>
              <a:t>我</a:t>
            </a:r>
            <a:r>
              <a:rPr lang="zh-CN" altLang="zh-CN" sz="5400" b="1" dirty="0">
                <a:solidFill>
                  <a:srgbClr val="002060"/>
                </a:solidFill>
              </a:rPr>
              <a:t>觉得豪猪和绅士一点都</a:t>
            </a:r>
            <a:r>
              <a:rPr lang="zh-CN" altLang="zh-CN" sz="5400" b="1" dirty="0" smtClean="0">
                <a:solidFill>
                  <a:srgbClr val="002060"/>
                </a:solidFill>
              </a:rPr>
              <a:t>不像</a:t>
            </a:r>
            <a:r>
              <a:rPr lang="zh-CN" altLang="en-US" sz="5400" b="1" dirty="0" smtClean="0">
                <a:solidFill>
                  <a:srgbClr val="002060"/>
                </a:solidFill>
              </a:rPr>
              <a:t>，为什么作者会把豪猪比喻成绅士？”</a:t>
            </a:r>
            <a:endParaRPr lang="zh-CN" altLang="en-US" sz="5400" b="1" dirty="0">
              <a:solidFill>
                <a:srgbClr val="00206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74" y="4581128"/>
            <a:ext cx="2076822" cy="207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0728"/>
            <a:ext cx="3544748" cy="45798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2260610"/>
            <a:ext cx="23042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/>
              <a:t>绅士</a:t>
            </a:r>
            <a:endParaRPr lang="en-US" altLang="zh-CN" sz="80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881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755576" y="620688"/>
            <a:ext cx="76328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文中的“绅士”</a:t>
            </a:r>
            <a:endParaRPr lang="en-US" altLang="zh-CN" sz="8000" b="1" dirty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2361074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书下注释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旧指地方上有势力，有功名的人。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933056"/>
            <a:ext cx="78848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功名：</a:t>
            </a:r>
          </a:p>
          <a:p>
            <a:r>
              <a:rPr lang="zh-CN" altLang="en-US" sz="4000" b="1" dirty="0" smtClean="0"/>
              <a:t>封建</a:t>
            </a:r>
            <a:r>
              <a:rPr lang="zh-CN" altLang="en-US" sz="4000" b="1" dirty="0"/>
              <a:t>时代指科举称号或官职名位。</a:t>
            </a:r>
          </a:p>
          <a:p>
            <a:endParaRPr lang="zh-CN" altLang="en-US" dirty="0"/>
          </a:p>
        </p:txBody>
      </p:sp>
      <p:sp>
        <p:nvSpPr>
          <p:cNvPr id="8" name="椭圆 7">
            <a:hlinkClick r:id="rId3" action="ppaction://hlinkfile"/>
          </p:cNvPr>
          <p:cNvSpPr/>
          <p:nvPr/>
        </p:nvSpPr>
        <p:spPr>
          <a:xfrm>
            <a:off x="8316416" y="6381328"/>
            <a:ext cx="792088" cy="4046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31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4365104"/>
            <a:ext cx="27712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豪猪</a:t>
            </a:r>
            <a:endParaRPr lang="zh-CN" altLang="en-US" sz="6600" b="1" dirty="0"/>
          </a:p>
        </p:txBody>
      </p:sp>
      <p:sp>
        <p:nvSpPr>
          <p:cNvPr id="5" name="TextBox 4">
            <a:hlinkClick r:id="" action="ppaction://noaction"/>
          </p:cNvPr>
          <p:cNvSpPr txBox="1"/>
          <p:nvPr/>
        </p:nvSpPr>
        <p:spPr>
          <a:xfrm>
            <a:off x="-36512" y="808836"/>
            <a:ext cx="4643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绅士（旧指）</a:t>
            </a:r>
            <a:endParaRPr lang="en-US" altLang="zh-CN" sz="66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935324" y="2204864"/>
            <a:ext cx="63090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2060"/>
                </a:solidFill>
              </a:rPr>
              <a:t>相同的生存条件</a:t>
            </a:r>
            <a:endParaRPr lang="en-US" altLang="zh-CN" sz="6000" b="1" dirty="0" smtClean="0">
              <a:solidFill>
                <a:srgbClr val="002060"/>
              </a:solidFill>
            </a:endParaRPr>
          </a:p>
          <a:p>
            <a:r>
              <a:rPr lang="zh-CN" altLang="en-US" sz="6000" b="1" dirty="0" smtClean="0">
                <a:solidFill>
                  <a:srgbClr val="002060"/>
                </a:solidFill>
              </a:rPr>
              <a:t>相同的生活方式</a:t>
            </a:r>
            <a:endParaRPr lang="zh-CN" altLang="en-US" sz="60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4437112"/>
            <a:ext cx="3816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绝种之忧</a:t>
            </a:r>
            <a:endParaRPr lang="zh-CN" altLang="en-US" sz="6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08104" y="764704"/>
            <a:ext cx="3816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没落消亡</a:t>
            </a:r>
            <a:endParaRPr lang="zh-CN" altLang="en-US" sz="6600" b="1" dirty="0"/>
          </a:p>
        </p:txBody>
      </p:sp>
      <p:sp>
        <p:nvSpPr>
          <p:cNvPr id="7" name="TextBox 6">
            <a:hlinkClick r:id="" action="ppaction://noaction"/>
          </p:cNvPr>
          <p:cNvSpPr txBox="1"/>
          <p:nvPr/>
        </p:nvSpPr>
        <p:spPr>
          <a:xfrm>
            <a:off x="-36512" y="808836"/>
            <a:ext cx="46434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绅士（旧指）</a:t>
            </a:r>
            <a:endParaRPr lang="en-US" altLang="zh-CN" sz="6600" b="1" dirty="0" smtClean="0">
              <a:solidFill>
                <a:srgbClr val="FF0000"/>
              </a:solidFill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8466471" y="5877272"/>
            <a:ext cx="64807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1916832"/>
            <a:ext cx="5472607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/>
              <a:t>    贪图安逸</a:t>
            </a:r>
            <a:endParaRPr lang="en-US" altLang="zh-CN" sz="7200" b="1" dirty="0" smtClean="0"/>
          </a:p>
          <a:p>
            <a:r>
              <a:rPr lang="zh-CN" altLang="en-US" sz="7200" b="1" dirty="0" smtClean="0"/>
              <a:t>    </a:t>
            </a:r>
            <a:r>
              <a:rPr lang="zh-CN" altLang="en-US" sz="7200" b="1" dirty="0" smtClean="0"/>
              <a:t>逃避现实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0544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1967"/>
            <a:ext cx="856895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/>
              <a:t>作业</a:t>
            </a:r>
            <a:endParaRPr lang="en-US" altLang="zh-CN" sz="5400" b="1" dirty="0" smtClean="0"/>
          </a:p>
          <a:p>
            <a:r>
              <a:rPr lang="zh-CN" altLang="en-US" sz="3600" b="1" dirty="0">
                <a:solidFill>
                  <a:srgbClr val="FF0000"/>
                </a:solidFill>
              </a:rPr>
              <a:t>思考：父亲借花生来教育孩子们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做怎么样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？请将你的答案填在横线处。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zh-CN" altLang="en-US" sz="2800" b="1" dirty="0"/>
              <a:t>　　爹爹说：“花生的用处固然很多，但有一样是很可贵的。这小小的豆不像那好看的苹果、桃子、石榴，把它们的果实悬在枝上，鲜红嫩绿的颜色，令人一望而发生羡慕之心。它只把果子埋在地底，等到成熟，人们才把它挖出来。你们偶然看见一棵花生瑟缩地长在地上，不能立刻辨出它有没有果实，非得等到你接触它才能知道。”</a:t>
            </a:r>
          </a:p>
          <a:p>
            <a:r>
              <a:rPr lang="zh-CN" altLang="en-US" sz="2800" b="1" dirty="0"/>
              <a:t>　　我们都说：“是的。”母亲也点点头。爹爹接下去说：“所以你们要像花生</a:t>
            </a:r>
            <a:r>
              <a:rPr lang="zh-CN" altLang="en-US" sz="2800" b="1" dirty="0" smtClean="0"/>
              <a:t>，</a:t>
            </a:r>
            <a:r>
              <a:rPr lang="zh-CN" altLang="en-US" sz="2800" b="1" u="sng" dirty="0" smtClean="0"/>
              <a:t>     </a:t>
            </a:r>
            <a:endParaRPr lang="en-US" altLang="zh-CN" sz="2800" b="1" u="sng" dirty="0" smtClean="0"/>
          </a:p>
          <a:p>
            <a:endParaRPr lang="en-US" altLang="zh-CN" sz="2800" b="1" u="sng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5076056" y="5805264"/>
            <a:ext cx="352839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552" y="6309320"/>
            <a:ext cx="81369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724128" y="6381328"/>
            <a:ext cx="34804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节选自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落花生</a:t>
            </a:r>
            <a:r>
              <a:rPr lang="en-US" altLang="zh-CN" sz="3200" b="1" dirty="0"/>
              <a:t>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32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010" y="836712"/>
            <a:ext cx="833645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4800" b="1" dirty="0" smtClean="0">
                <a:latin typeface="宋体"/>
                <a:ea typeface="宋体"/>
              </a:rPr>
              <a:t>⑴</a:t>
            </a:r>
            <a:r>
              <a:rPr lang="zh-CN" altLang="en-US" sz="4800" b="1" dirty="0" smtClean="0"/>
              <a:t>据说</a:t>
            </a:r>
            <a:r>
              <a:rPr lang="zh-CN" altLang="en-US" sz="4800" b="1" dirty="0"/>
              <a:t>北美洲的森林中有一种</a:t>
            </a:r>
            <a:r>
              <a:rPr lang="en-US" altLang="zh-CN" sz="4800" b="1" dirty="0"/>
              <a:t>"</a:t>
            </a:r>
            <a:r>
              <a:rPr lang="zh-CN" altLang="en-US" sz="4800" b="1" dirty="0"/>
              <a:t>得天独厚</a:t>
            </a:r>
            <a:r>
              <a:rPr lang="en-US" altLang="zh-CN" sz="4800" b="1" dirty="0"/>
              <a:t>"</a:t>
            </a:r>
            <a:r>
              <a:rPr lang="zh-CN" altLang="en-US" sz="4800" b="1" dirty="0"/>
              <a:t>的野兽，这就是豪猪，这是</a:t>
            </a:r>
            <a:r>
              <a:rPr lang="en-US" altLang="zh-CN" sz="4800" b="1" dirty="0"/>
              <a:t>"</a:t>
            </a:r>
            <a:r>
              <a:rPr lang="zh-CN" altLang="en-US" sz="4800" b="1" dirty="0"/>
              <a:t>森林中的</a:t>
            </a:r>
            <a:r>
              <a:rPr lang="zh-CN" altLang="en-US" sz="4800" b="1" dirty="0" smtClean="0"/>
              <a:t>绅士！</a:t>
            </a:r>
            <a:r>
              <a:rPr lang="en-US" altLang="zh-CN" sz="4800" b="1" dirty="0"/>
              <a:t>"</a:t>
            </a:r>
            <a:endParaRPr lang="en-US" altLang="zh-CN" sz="4800" b="1" dirty="0" smtClean="0"/>
          </a:p>
          <a:p>
            <a:pPr indent="457200"/>
            <a:endParaRPr lang="en-US" altLang="zh-CN" sz="3600" b="1" dirty="0" smtClean="0"/>
          </a:p>
          <a:p>
            <a:pPr indent="457200"/>
            <a:endParaRPr lang="en-US" altLang="zh-CN" sz="2800" dirty="0"/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8100392" y="6021288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0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8460940" cy="5828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ts val="5000"/>
              </a:lnSpc>
            </a:pPr>
            <a:r>
              <a:rPr lang="zh-CN" altLang="en-US" sz="4000" b="1" dirty="0" smtClean="0">
                <a:latin typeface="宋体"/>
                <a:ea typeface="宋体"/>
              </a:rPr>
              <a:t>⑵</a:t>
            </a:r>
            <a:r>
              <a:rPr lang="zh-CN" altLang="en-US" sz="4000" b="1" dirty="0" smtClean="0"/>
              <a:t>这</a:t>
            </a:r>
            <a:r>
              <a:rPr lang="zh-CN" altLang="en-US" sz="4000" b="1" dirty="0"/>
              <a:t>是在头部，背部，尾巴上，都长着钢针似的刺毛的四足兽，所谓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绅士相处，应如豪猪与豪猪，中间保持相当的距离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，就因为太靠近了彼此都没有好处。不过豪猪的刺还是有形的，绅士之刺则无形，有形则长短有定，</a:t>
            </a:r>
            <a:r>
              <a:rPr lang="zh-CN" altLang="en-US" sz="4000" b="1" dirty="0" smtClean="0"/>
              <a:t>要保持</a:t>
            </a:r>
            <a:r>
              <a:rPr lang="zh-CN" altLang="en-US" sz="4000" b="1" dirty="0"/>
              <a:t>相当的距离总比无形者好办些，而这也是摹仿豪猪的绅士们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青出于蓝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的地方。 </a:t>
            </a:r>
            <a:endParaRPr lang="zh-CN" altLang="en-US" sz="4000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8460432" y="6381328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7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</TotalTime>
  <Words>1243</Words>
  <PresentationFormat>全屏显示(4:3)</PresentationFormat>
  <Paragraphs>55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2014-10-14T06:15:49Z</dcterms:created>
  <dcterms:modified xsi:type="dcterms:W3CDTF">2018-10-28T06:25:04Z</dcterms:modified>
</cp:coreProperties>
</file>