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80" r:id="rId2"/>
    <p:sldId id="298" r:id="rId3"/>
    <p:sldId id="256" r:id="rId4"/>
    <p:sldId id="428" r:id="rId5"/>
    <p:sldId id="260" r:id="rId6"/>
    <p:sldId id="259" r:id="rId7"/>
    <p:sldId id="264" r:id="rId8"/>
    <p:sldId id="303" r:id="rId9"/>
    <p:sldId id="341" r:id="rId10"/>
    <p:sldId id="429" r:id="rId11"/>
    <p:sldId id="342" r:id="rId12"/>
    <p:sldId id="343" r:id="rId13"/>
    <p:sldId id="344" r:id="rId14"/>
    <p:sldId id="383" r:id="rId15"/>
    <p:sldId id="263" r:id="rId16"/>
    <p:sldId id="380" r:id="rId17"/>
    <p:sldId id="373" r:id="rId18"/>
    <p:sldId id="378" r:id="rId19"/>
    <p:sldId id="473" r:id="rId20"/>
    <p:sldId id="375" r:id="rId21"/>
    <p:sldId id="376" r:id="rId22"/>
    <p:sldId id="377" r:id="rId23"/>
    <p:sldId id="381" r:id="rId24"/>
    <p:sldId id="382" r:id="rId25"/>
    <p:sldId id="384" r:id="rId26"/>
    <p:sldId id="385" r:id="rId27"/>
    <p:sldId id="386" r:id="rId28"/>
    <p:sldId id="387" r:id="rId29"/>
    <p:sldId id="388" r:id="rId30"/>
    <p:sldId id="389" r:id="rId31"/>
    <p:sldId id="390" r:id="rId32"/>
    <p:sldId id="391" r:id="rId33"/>
    <p:sldId id="392" r:id="rId34"/>
    <p:sldId id="306" r:id="rId35"/>
    <p:sldId id="307" r:id="rId36"/>
    <p:sldId id="265" r:id="rId37"/>
    <p:sldId id="416" r:id="rId38"/>
    <p:sldId id="267" r:id="rId39"/>
    <p:sldId id="308" r:id="rId40"/>
    <p:sldId id="309" r:id="rId41"/>
    <p:sldId id="262" r:id="rId42"/>
    <p:sldId id="310" r:id="rId43"/>
    <p:sldId id="311" r:id="rId44"/>
    <p:sldId id="312" r:id="rId45"/>
    <p:sldId id="268" r:id="rId46"/>
    <p:sldId id="313" r:id="rId47"/>
  </p:sldIdLst>
  <p:sldSz cx="12192000" cy="6858000"/>
  <p:notesSz cx="6858000" cy="9144000"/>
  <p:embeddedFontLst>
    <p:embeddedFont>
      <p:font typeface="微软雅黑" pitchFamily="34" charset="-122"/>
      <p:regular r:id="rId50"/>
      <p:bold r:id="rId51"/>
    </p:embeddedFont>
    <p:embeddedFont>
      <p:font typeface="黑体" pitchFamily="49" charset="-122"/>
      <p:regular r:id="rId52"/>
    </p:embeddedFont>
    <p:embeddedFont>
      <p:font typeface="楷体" pitchFamily="49" charset="-122"/>
      <p:regular r:id="rId53"/>
    </p:embeddedFont>
    <p:embeddedFont>
      <p:font typeface="GB Pinyinok-D" charset="-122"/>
      <p:regular r:id="rId54"/>
    </p:embeddedFont>
    <p:embeddedFont>
      <p:font typeface="Calibri" pitchFamily="34" charset="0"/>
      <p:regular r:id="rId55"/>
      <p:bold r:id="rId56"/>
      <p:italic r:id="rId57"/>
      <p:boldItalic r:id="rId58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74B8"/>
    <a:srgbClr val="C8E1F5"/>
    <a:srgbClr val="B2D5F1"/>
    <a:srgbClr val="C3DFF4"/>
    <a:srgbClr val="375393"/>
    <a:srgbClr val="E8E8E8"/>
    <a:srgbClr val="375397"/>
    <a:srgbClr val="DAE1F1"/>
    <a:srgbClr val="ACBCE0"/>
    <a:srgbClr val="6B87C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-796" y="-56"/>
      </p:cViewPr>
      <p:guideLst>
        <p:guide orient="horz" pos="3720"/>
        <p:guide pos="77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57" Type="http://schemas.openxmlformats.org/officeDocument/2006/relationships/font" Target="fonts/font8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2022/5/3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0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水电费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415" y="-19050"/>
            <a:ext cx="12200890" cy="68516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-80962" y="1298575"/>
            <a:ext cx="7185025" cy="3556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矩形 9"/>
          <p:cNvSpPr/>
          <p:nvPr userDrawn="1"/>
        </p:nvSpPr>
        <p:spPr>
          <a:xfrm>
            <a:off x="-95250" y="1298575"/>
            <a:ext cx="2068513" cy="422275"/>
          </a:xfrm>
          <a:prstGeom prst="rect">
            <a:avLst/>
          </a:prstGeom>
          <a:solidFill>
            <a:srgbClr val="237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5704520" y="1296353"/>
            <a:ext cx="900748" cy="2370772"/>
            <a:chOff x="9256" y="1448"/>
            <a:chExt cx="1417" cy="3733"/>
          </a:xfrm>
          <a:solidFill>
            <a:srgbClr val="C11726"/>
          </a:solidFill>
        </p:grpSpPr>
        <p:sp>
          <p:nvSpPr>
            <p:cNvPr id="12" name="矩形 11"/>
            <p:cNvSpPr/>
            <p:nvPr userDrawn="1"/>
          </p:nvSpPr>
          <p:spPr>
            <a:xfrm>
              <a:off x="9256" y="1448"/>
              <a:ext cx="1417" cy="3733"/>
            </a:xfrm>
            <a:prstGeom prst="rect">
              <a:avLst/>
            </a:prstGeom>
            <a:solidFill>
              <a:srgbClr val="237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3" name="文本框 12"/>
            <p:cNvSpPr txBox="1"/>
            <p:nvPr userDrawn="1"/>
          </p:nvSpPr>
          <p:spPr>
            <a:xfrm>
              <a:off x="9476" y="1509"/>
              <a:ext cx="965" cy="3314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 xmlns="">
                  <a:grpFill/>
                </a14:hiddenFill>
              </a:ext>
            </a:extLst>
          </p:spPr>
          <p:txBody>
            <a:bodyPr vert="eaVert" wrap="square" anchor="t">
              <a:spAutoFit/>
            </a:bodyPr>
            <a:lstStyle/>
            <a:p>
              <a:pPr lvl="0" fontAlgn="base"/>
              <a:r>
                <a:rPr lang="zh-CN" altLang="en-US" sz="2800" strike="noStrike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六年级 </a:t>
              </a:r>
              <a:r>
                <a:rPr lang="en-US" altLang="zh-CN" sz="2800" strike="noStrike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· </a:t>
              </a:r>
              <a:r>
                <a:rPr lang="zh-CN" altLang="en-US" sz="2800" strike="noStrike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下</a:t>
              </a:r>
              <a:endParaRPr lang="zh-CN" altLang="en-US" sz="2800" strike="noStrike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392" y="29822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2745347924,2890205568&amp;fm=26&amp;gp=0"/>
          <p:cNvPicPr>
            <a:picLocks noChangeAspect="1"/>
          </p:cNvPicPr>
          <p:nvPr userDrawn="1"/>
        </p:nvPicPr>
        <p:blipFill>
          <a:blip r:embed="rId2"/>
          <a:srcRect t="9272" b="9272"/>
          <a:stretch>
            <a:fillRect/>
          </a:stretch>
        </p:blipFill>
        <p:spPr>
          <a:xfrm>
            <a:off x="-1270" y="13335"/>
            <a:ext cx="12193905" cy="685927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592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2374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42" y="704628"/>
            <a:ext cx="1364829" cy="503911"/>
          </a:xfrm>
          <a:prstGeom prst="rect">
            <a:avLst/>
          </a:prstGeom>
        </p:spPr>
      </p:pic>
      <p:pic>
        <p:nvPicPr>
          <p:cNvPr id="5" name="图片 4" descr="u=3273486336,984982318&amp;fm=26&amp;gp=0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C8D8D8">
                  <a:alpha val="100000"/>
                </a:srgbClr>
              </a:clrFrom>
              <a:clrTo>
                <a:srgbClr val="C8D8D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5320" y="467995"/>
            <a:ext cx="1456055" cy="1456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745347924,2890205568&amp;fm=26&amp;gp=0"/>
          <p:cNvPicPr>
            <a:picLocks noChangeAspect="1"/>
          </p:cNvPicPr>
          <p:nvPr userDrawn="1"/>
        </p:nvPicPr>
        <p:blipFill>
          <a:blip r:embed="rId2"/>
          <a:srcRect t="9272" b="9272"/>
          <a:stretch>
            <a:fillRect/>
          </a:stretch>
        </p:blipFill>
        <p:spPr>
          <a:xfrm>
            <a:off x="-1270" y="13335"/>
            <a:ext cx="12193905" cy="685927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592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42" y="70462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 b="23739"/>
          <a:stretch>
            <a:fillRect/>
          </a:stretch>
        </p:blipFill>
        <p:spPr>
          <a:xfrm>
            <a:off x="-635" y="-31115"/>
            <a:ext cx="12160250" cy="695833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592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42" y="704628"/>
            <a:ext cx="1364829" cy="503911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2374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u=3273486336,984982318&amp;fm=26&amp;gp=0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C8D8D8">
                  <a:alpha val="100000"/>
                </a:srgbClr>
              </a:clrFrom>
              <a:clrTo>
                <a:srgbClr val="C8D8D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5320" y="467995"/>
            <a:ext cx="1456055" cy="1456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rcRect b="23739"/>
          <a:stretch>
            <a:fillRect/>
          </a:stretch>
        </p:blipFill>
        <p:spPr>
          <a:xfrm>
            <a:off x="-635" y="-31115"/>
            <a:ext cx="12160250" cy="695833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592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42" y="70462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双方都给"/>
          <p:cNvPicPr>
            <a:picLocks noChangeAspect="1"/>
          </p:cNvPicPr>
          <p:nvPr userDrawn="1"/>
        </p:nvPicPr>
        <p:blipFill>
          <a:blip r:embed="rId2"/>
          <a:srcRect t="568" b="568"/>
          <a:stretch>
            <a:fillRect/>
          </a:stretch>
        </p:blipFill>
        <p:spPr>
          <a:xfrm>
            <a:off x="-10160" y="-29210"/>
            <a:ext cx="12281535" cy="690118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592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42" y="704628"/>
            <a:ext cx="1364829" cy="503911"/>
          </a:xfrm>
          <a:prstGeom prst="rect">
            <a:avLst/>
          </a:prstGeom>
        </p:spPr>
      </p:pic>
      <p:cxnSp>
        <p:nvCxnSpPr>
          <p:cNvPr id="5" name="直接连接符 4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2374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u=3273486336,984982318&amp;fm=26&amp;gp=0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C8D8D8">
                  <a:alpha val="100000"/>
                </a:srgbClr>
              </a:clrFrom>
              <a:clrTo>
                <a:srgbClr val="C8D8D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5320" y="467995"/>
            <a:ext cx="1456055" cy="1456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双方都给"/>
          <p:cNvPicPr>
            <a:picLocks noChangeAspect="1"/>
          </p:cNvPicPr>
          <p:nvPr userDrawn="1"/>
        </p:nvPicPr>
        <p:blipFill>
          <a:blip r:embed="rId2"/>
          <a:srcRect t="568" b="568"/>
          <a:stretch>
            <a:fillRect/>
          </a:stretch>
        </p:blipFill>
        <p:spPr>
          <a:xfrm>
            <a:off x="-10160" y="-58420"/>
            <a:ext cx="12281535" cy="693039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3000"/>
            </a:schemeClr>
          </a:solidFill>
          <a:ln w="28575">
            <a:solidFill>
              <a:srgbClr val="592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/>
            <a:endParaRPr lang="zh-CN" altLang="en-US">
              <a:sym typeface="+mn-ea"/>
            </a:endParaRPr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42" y="70462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 t="13488"/>
          <a:stretch>
            <a:fillRect/>
          </a:stretch>
        </p:blipFill>
        <p:spPr>
          <a:xfrm>
            <a:off x="-80010" y="-61595"/>
            <a:ext cx="12306300" cy="691959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45085" y="-53975"/>
            <a:ext cx="12237085" cy="6911975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48637" y="310293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 t="13504"/>
          <a:stretch>
            <a:fillRect/>
          </a:stretch>
        </p:blipFill>
        <p:spPr>
          <a:xfrm>
            <a:off x="-80010" y="-60325"/>
            <a:ext cx="12306300" cy="691832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45085" y="-53975"/>
            <a:ext cx="12237085" cy="6911975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27649"/>
          <p:cNvSpPr/>
          <p:nvPr/>
        </p:nvSpPr>
        <p:spPr>
          <a:xfrm>
            <a:off x="1470660" y="1943100"/>
            <a:ext cx="9311005" cy="2971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40000"/>
              </a:lnSpc>
            </a:pPr>
            <a:r>
              <a:rPr lang="en-US" altLang="zh-CN" sz="3200" baseline="0" dirty="0">
                <a:solidFill>
                  <a:srgbClr val="2374B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       </a:t>
            </a:r>
            <a:r>
              <a:rPr lang="zh-CN" altLang="en-US" sz="3200" baseline="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同学们，前面我们学习了《鲁滨逊漂流记（节选）》，大家是不是意犹未尽呢？</a:t>
            </a:r>
          </a:p>
          <a:p>
            <a:pPr>
              <a:lnSpc>
                <a:spcPct val="140000"/>
              </a:lnSpc>
            </a:pPr>
            <a:r>
              <a:rPr lang="zh-CN" altLang="en-US" sz="3200" baseline="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今天，我们将继续开启快乐的阅读之旅，等待我们的将是一本怎样的书呢？</a:t>
            </a:r>
          </a:p>
        </p:txBody>
      </p:sp>
      <p:pic>
        <p:nvPicPr>
          <p:cNvPr id="16387" name="图片 4" descr="FFFFFFFF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480000" flipH="1">
            <a:off x="7636510" y="4339590"/>
            <a:ext cx="4159885" cy="2141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87450" y="898525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导入新课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5820410" y="3997325"/>
            <a:ext cx="5247005" cy="1530350"/>
          </a:xfrm>
          <a:prstGeom prst="rect">
            <a:avLst/>
          </a:prstGeom>
          <a:noFill/>
          <a:ln w="12700" cmpd="sng">
            <a:solidFill>
              <a:srgbClr val="4FD0FF"/>
            </a:solidFill>
            <a:prstDash val="sysDash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2" tIns="45710" rIns="91422" bIns="457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8290"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一群</a:t>
            </a:r>
            <a:r>
              <a:rPr lang="zh-CN" altLang="en-US" sz="36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</a:rPr>
              <a:t>乌合之众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，是成不了大事的。</a:t>
            </a:r>
          </a:p>
        </p:txBody>
      </p:sp>
      <p:grpSp>
        <p:nvGrpSpPr>
          <p:cNvPr id="26626" name="组合 5"/>
          <p:cNvGrpSpPr/>
          <p:nvPr/>
        </p:nvGrpSpPr>
        <p:grpSpPr>
          <a:xfrm>
            <a:off x="771596" y="1463176"/>
            <a:ext cx="10281983" cy="2252586"/>
            <a:chOff x="2196" y="2702"/>
            <a:chExt cx="37906" cy="1222"/>
          </a:xfrm>
        </p:grpSpPr>
        <p:sp>
          <p:nvSpPr>
            <p:cNvPr id="26627" name="文本框 3"/>
            <p:cNvSpPr txBox="1"/>
            <p:nvPr/>
          </p:nvSpPr>
          <p:spPr>
            <a:xfrm>
              <a:off x="2196" y="2798"/>
              <a:ext cx="9640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solidFill>
                    <a:srgbClr val="2374B8"/>
                  </a:solidFill>
                  <a:latin typeface="黑体" panose="02010609060101010101" charset="-122"/>
                  <a:ea typeface="黑体" panose="02010609060101010101" charset="-122"/>
                </a:rPr>
                <a:t>【乌合之众】</a:t>
              </a:r>
            </a:p>
          </p:txBody>
        </p:sp>
        <p:sp>
          <p:nvSpPr>
            <p:cNvPr id="26628" name="文本框 28"/>
            <p:cNvSpPr txBox="1"/>
            <p:nvPr/>
          </p:nvSpPr>
          <p:spPr>
            <a:xfrm>
              <a:off x="11616" y="2702"/>
              <a:ext cx="28486" cy="12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像暂时聚合的一群乌鸦。比喻临时杂凑的、毫无组织纪律的一群人。</a:t>
              </a:r>
              <a:r>
                <a:rPr lang="zh-CN" altLang="en-US" sz="3600" b="1" dirty="0">
                  <a:solidFill>
                    <a:srgbClr val="2374B8"/>
                  </a:solidFill>
                  <a:latin typeface="楷体" panose="02010609060101010101" charset="-122"/>
                  <a:ea typeface="楷体" panose="02010609060101010101" charset="-122"/>
                </a:rPr>
                <a:t>本课指男孩骂那些鸡。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4905" b="27854"/>
          <a:stretch>
            <a:fillRect/>
          </a:stretch>
        </p:blipFill>
        <p:spPr>
          <a:xfrm>
            <a:off x="1031875" y="3997325"/>
            <a:ext cx="4495800" cy="150558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986155" y="4069080"/>
            <a:ext cx="5247005" cy="1530350"/>
          </a:xfrm>
          <a:prstGeom prst="rect">
            <a:avLst/>
          </a:prstGeom>
          <a:noFill/>
          <a:ln w="12700" cmpd="sng">
            <a:solidFill>
              <a:srgbClr val="4E3EAE"/>
            </a:solidFill>
            <a:prstDash val="sysDash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2" tIns="45710" rIns="91422" bIns="457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8290"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en-US" sz="36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</a:rPr>
              <a:t>得意扬扬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地告诉爸爸，他考了100分。</a:t>
            </a:r>
          </a:p>
        </p:txBody>
      </p:sp>
      <p:grpSp>
        <p:nvGrpSpPr>
          <p:cNvPr id="26626" name="组合 5"/>
          <p:cNvGrpSpPr/>
          <p:nvPr/>
        </p:nvGrpSpPr>
        <p:grpSpPr>
          <a:xfrm>
            <a:off x="904382" y="1606686"/>
            <a:ext cx="6546607" cy="2084840"/>
            <a:chOff x="2421" y="2702"/>
            <a:chExt cx="24135" cy="1131"/>
          </a:xfrm>
        </p:grpSpPr>
        <p:sp>
          <p:nvSpPr>
            <p:cNvPr id="26627" name="文本框 3"/>
            <p:cNvSpPr txBox="1"/>
            <p:nvPr/>
          </p:nvSpPr>
          <p:spPr>
            <a:xfrm>
              <a:off x="2421" y="2781"/>
              <a:ext cx="9640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solidFill>
                    <a:srgbClr val="2374B8"/>
                  </a:solidFill>
                  <a:latin typeface="黑体" panose="02010609060101010101" charset="-122"/>
                  <a:ea typeface="黑体" panose="02010609060101010101" charset="-122"/>
                </a:rPr>
                <a:t>【得意扬扬】</a:t>
              </a:r>
            </a:p>
          </p:txBody>
        </p:sp>
        <p:sp>
          <p:nvSpPr>
            <p:cNvPr id="26628" name="文本框 28"/>
            <p:cNvSpPr txBox="1"/>
            <p:nvPr/>
          </p:nvSpPr>
          <p:spPr>
            <a:xfrm>
              <a:off x="12138" y="2702"/>
              <a:ext cx="14418" cy="11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形容非常得意的样子。</a:t>
              </a:r>
              <a:r>
                <a:rPr lang="zh-CN" altLang="en-US" sz="3600" b="1" dirty="0">
                  <a:solidFill>
                    <a:srgbClr val="2374B8"/>
                  </a:solidFill>
                  <a:latin typeface="楷体" panose="02010609060101010101" charset="-122"/>
                  <a:ea typeface="楷体" panose="02010609060101010101" charset="-122"/>
                </a:rPr>
                <a:t>本课指猫得意地念经。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551"/>
          <a:stretch>
            <a:fillRect/>
          </a:stretch>
        </p:blipFill>
        <p:spPr>
          <a:xfrm>
            <a:off x="7374255" y="1774825"/>
            <a:ext cx="3505835" cy="37801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3616325" y="4140835"/>
            <a:ext cx="7350125" cy="1530350"/>
          </a:xfrm>
          <a:prstGeom prst="rect">
            <a:avLst/>
          </a:prstGeom>
          <a:noFill/>
          <a:ln w="12700" cmpd="sng">
            <a:solidFill>
              <a:srgbClr val="4FD0FF"/>
            </a:solidFill>
            <a:prstDash val="sysDash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2" tIns="45710" rIns="91422" bIns="457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8290"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失败了不要</a:t>
            </a:r>
            <a:r>
              <a:rPr lang="zh-CN" altLang="en-US" sz="36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</a:rPr>
              <a:t>垂头丧气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，成功了也不能得意扬扬。</a:t>
            </a:r>
          </a:p>
        </p:txBody>
      </p:sp>
      <p:grpSp>
        <p:nvGrpSpPr>
          <p:cNvPr id="26626" name="组合 5"/>
          <p:cNvGrpSpPr/>
          <p:nvPr/>
        </p:nvGrpSpPr>
        <p:grpSpPr>
          <a:xfrm>
            <a:off x="791252" y="1698854"/>
            <a:ext cx="10121403" cy="2084840"/>
            <a:chOff x="2533" y="2752"/>
            <a:chExt cx="37314" cy="1131"/>
          </a:xfrm>
        </p:grpSpPr>
        <p:sp>
          <p:nvSpPr>
            <p:cNvPr id="26627" name="文本框 3"/>
            <p:cNvSpPr txBox="1"/>
            <p:nvPr/>
          </p:nvSpPr>
          <p:spPr>
            <a:xfrm>
              <a:off x="2533" y="2792"/>
              <a:ext cx="9640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solidFill>
                    <a:srgbClr val="2374B8"/>
                  </a:solidFill>
                  <a:latin typeface="黑体" panose="02010609060101010101" charset="-122"/>
                  <a:ea typeface="黑体" panose="02010609060101010101" charset="-122"/>
                </a:rPr>
                <a:t>【垂头丧气】</a:t>
              </a:r>
            </a:p>
          </p:txBody>
        </p:sp>
        <p:sp>
          <p:nvSpPr>
            <p:cNvPr id="26628" name="文本框 28"/>
            <p:cNvSpPr txBox="1"/>
            <p:nvPr/>
          </p:nvSpPr>
          <p:spPr>
            <a:xfrm>
              <a:off x="11916" y="2752"/>
              <a:ext cx="27931" cy="11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神情沮丧。形容因失败或不顺利而情绪低落、萎靡不振的样子。</a:t>
              </a:r>
              <a:r>
                <a:rPr lang="zh-CN" altLang="en-US" sz="3600" b="1" dirty="0">
                  <a:solidFill>
                    <a:srgbClr val="2374B8"/>
                  </a:solidFill>
                  <a:latin typeface="楷体" panose="02010609060101010101" charset="-122"/>
                  <a:ea typeface="楷体" panose="02010609060101010101" charset="-122"/>
                </a:rPr>
                <a:t>本课指男孩情绪低落地从牛棚里走出来。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058" t="9415" r="7499" b="7439"/>
          <a:stretch>
            <a:fillRect/>
          </a:stretch>
        </p:blipFill>
        <p:spPr>
          <a:xfrm flipH="1">
            <a:off x="895985" y="3168650"/>
            <a:ext cx="2357755" cy="26593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5"/>
          <p:cNvGrpSpPr/>
          <p:nvPr/>
        </p:nvGrpSpPr>
        <p:grpSpPr>
          <a:xfrm>
            <a:off x="782320" y="1580879"/>
            <a:ext cx="9312537" cy="755778"/>
            <a:chOff x="1971" y="2688"/>
            <a:chExt cx="34332" cy="410"/>
          </a:xfrm>
        </p:grpSpPr>
        <p:sp>
          <p:nvSpPr>
            <p:cNvPr id="26627" name="文本框 3"/>
            <p:cNvSpPr txBox="1"/>
            <p:nvPr/>
          </p:nvSpPr>
          <p:spPr>
            <a:xfrm>
              <a:off x="1971" y="2754"/>
              <a:ext cx="9640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solidFill>
                    <a:srgbClr val="2374B8"/>
                  </a:solidFill>
                  <a:latin typeface="黑体" panose="02010609060101010101" charset="-122"/>
                  <a:ea typeface="黑体" panose="02010609060101010101" charset="-122"/>
                </a:rPr>
                <a:t>【示弱】</a:t>
              </a:r>
            </a:p>
          </p:txBody>
        </p:sp>
        <p:sp>
          <p:nvSpPr>
            <p:cNvPr id="26628" name="文本框 28"/>
            <p:cNvSpPr txBox="1"/>
            <p:nvPr/>
          </p:nvSpPr>
          <p:spPr>
            <a:xfrm>
              <a:off x="8372" y="2688"/>
              <a:ext cx="27931" cy="4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表示自己软弱，不敢同对方较量。</a:t>
              </a:r>
            </a:p>
          </p:txBody>
        </p:sp>
      </p:grpSp>
      <p:grpSp>
        <p:nvGrpSpPr>
          <p:cNvPr id="4" name="组合 5"/>
          <p:cNvGrpSpPr/>
          <p:nvPr/>
        </p:nvGrpSpPr>
        <p:grpSpPr>
          <a:xfrm>
            <a:off x="782320" y="2683632"/>
            <a:ext cx="10186232" cy="1419225"/>
            <a:chOff x="1971" y="2694"/>
            <a:chExt cx="37553" cy="770"/>
          </a:xfrm>
        </p:grpSpPr>
        <p:sp>
          <p:nvSpPr>
            <p:cNvPr id="6" name="文本框 3"/>
            <p:cNvSpPr txBox="1"/>
            <p:nvPr/>
          </p:nvSpPr>
          <p:spPr>
            <a:xfrm>
              <a:off x="1971" y="2754"/>
              <a:ext cx="9640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solidFill>
                    <a:srgbClr val="2374B8"/>
                  </a:solidFill>
                  <a:latin typeface="黑体" panose="02010609060101010101" charset="-122"/>
                  <a:ea typeface="黑体" panose="02010609060101010101" charset="-122"/>
                </a:rPr>
                <a:t>【跃跃欲试】</a:t>
              </a:r>
            </a:p>
          </p:txBody>
        </p:sp>
        <p:sp>
          <p:nvSpPr>
            <p:cNvPr id="7" name="文本框 28"/>
            <p:cNvSpPr txBox="1"/>
            <p:nvPr/>
          </p:nvSpPr>
          <p:spPr>
            <a:xfrm>
              <a:off x="11593" y="2694"/>
              <a:ext cx="27931" cy="7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跃跃，急于要行动的样子；欲，要。形容急切地想试试。</a:t>
              </a:r>
            </a:p>
          </p:txBody>
        </p:sp>
      </p:grpSp>
      <p:grpSp>
        <p:nvGrpSpPr>
          <p:cNvPr id="8" name="组合 5"/>
          <p:cNvGrpSpPr/>
          <p:nvPr/>
        </p:nvGrpSpPr>
        <p:grpSpPr>
          <a:xfrm>
            <a:off x="782320" y="4459038"/>
            <a:ext cx="10133881" cy="1418590"/>
            <a:chOff x="1971" y="2705"/>
            <a:chExt cx="37360" cy="770"/>
          </a:xfrm>
        </p:grpSpPr>
        <p:sp>
          <p:nvSpPr>
            <p:cNvPr id="9" name="文本框 3"/>
            <p:cNvSpPr txBox="1"/>
            <p:nvPr/>
          </p:nvSpPr>
          <p:spPr>
            <a:xfrm>
              <a:off x="1971" y="2754"/>
              <a:ext cx="14041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solidFill>
                    <a:srgbClr val="2374B8"/>
                  </a:solidFill>
                  <a:latin typeface="黑体" panose="02010609060101010101" charset="-122"/>
                  <a:ea typeface="黑体" panose="02010609060101010101" charset="-122"/>
                </a:rPr>
                <a:t>【九牛二虎之力】</a:t>
              </a:r>
            </a:p>
          </p:txBody>
        </p:sp>
        <p:sp>
          <p:nvSpPr>
            <p:cNvPr id="10" name="文本框 28"/>
            <p:cNvSpPr txBox="1"/>
            <p:nvPr/>
          </p:nvSpPr>
          <p:spPr>
            <a:xfrm>
              <a:off x="14179" y="2705"/>
              <a:ext cx="25152" cy="7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九头牛与两只虎的力气的相加。形容很大的力量。</a:t>
              </a:r>
            </a:p>
          </p:txBody>
        </p:sp>
      </p:grp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1420" y="5116195"/>
            <a:ext cx="1027239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形容因失败或不顺利而情绪低落、萎靡不振的样子。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lvl="0" indent="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           （         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1420" y="3875405"/>
            <a:ext cx="1041590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对事情没有什么帮助或益处。比喻不解决问题。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lvl="0" indent="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           （         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01420" y="3305175"/>
            <a:ext cx="985647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lvl="0" indent="-457200" algn="l">
              <a:lnSpc>
                <a:spcPct val="130000"/>
              </a:lnSpc>
              <a:spcBef>
                <a:spcPts val="0"/>
              </a:spcBef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走路或跑步时被物件绊住脚而摔倒。      （     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1420" y="2734945"/>
            <a:ext cx="986599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lvl="0" indent="-457200" algn="l">
              <a:lnSpc>
                <a:spcPct val="130000"/>
              </a:lnSpc>
              <a:spcBef>
                <a:spcPts val="0"/>
              </a:spcBef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无条理，无秩序；不安定。              （     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01420" y="2164715"/>
            <a:ext cx="985012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lvl="0" indent="-457200" algn="l">
              <a:lnSpc>
                <a:spcPct val="130000"/>
              </a:lnSpc>
              <a:spcBef>
                <a:spcPts val="0"/>
              </a:spcBef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阻挡前进的东西；阻挡，使不能顺利通过。（     ）</a:t>
            </a:r>
          </a:p>
        </p:txBody>
      </p:sp>
      <p:sp>
        <p:nvSpPr>
          <p:cNvPr id="50177" name="矩形 18"/>
          <p:cNvSpPr/>
          <p:nvPr/>
        </p:nvSpPr>
        <p:spPr>
          <a:xfrm>
            <a:off x="1674495" y="1621790"/>
            <a:ext cx="52387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根据下列解释写词语。</a:t>
            </a:r>
          </a:p>
        </p:txBody>
      </p:sp>
      <p:sp>
        <p:nvSpPr>
          <p:cNvPr id="22" name="矩形 21"/>
          <p:cNvSpPr/>
          <p:nvPr/>
        </p:nvSpPr>
        <p:spPr>
          <a:xfrm>
            <a:off x="9850755" y="2212975"/>
            <a:ext cx="1155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障碍</a:t>
            </a:r>
          </a:p>
        </p:txBody>
      </p:sp>
      <p:sp>
        <p:nvSpPr>
          <p:cNvPr id="23" name="矩形 22"/>
          <p:cNvSpPr/>
          <p:nvPr/>
        </p:nvSpPr>
        <p:spPr>
          <a:xfrm>
            <a:off x="9850755" y="2812415"/>
            <a:ext cx="1155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混乱</a:t>
            </a:r>
          </a:p>
        </p:txBody>
      </p:sp>
      <p:sp>
        <p:nvSpPr>
          <p:cNvPr id="24" name="矩形 23"/>
          <p:cNvSpPr/>
          <p:nvPr/>
        </p:nvSpPr>
        <p:spPr>
          <a:xfrm>
            <a:off x="9850755" y="3411855"/>
            <a:ext cx="1155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绊倒</a:t>
            </a:r>
          </a:p>
        </p:txBody>
      </p:sp>
      <p:sp>
        <p:nvSpPr>
          <p:cNvPr id="25" name="矩形 24"/>
          <p:cNvSpPr/>
          <p:nvPr/>
        </p:nvSpPr>
        <p:spPr>
          <a:xfrm>
            <a:off x="9030653" y="4609465"/>
            <a:ext cx="19478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无济于事</a:t>
            </a:r>
          </a:p>
        </p:txBody>
      </p:sp>
      <p:sp>
        <p:nvSpPr>
          <p:cNvPr id="26" name="矩形 25"/>
          <p:cNvSpPr/>
          <p:nvPr/>
        </p:nvSpPr>
        <p:spPr>
          <a:xfrm>
            <a:off x="9009698" y="5818505"/>
            <a:ext cx="19478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垂头丧气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90625" y="845185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随堂演练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4"/>
          <p:cNvSpPr/>
          <p:nvPr/>
        </p:nvSpPr>
        <p:spPr>
          <a:xfrm>
            <a:off x="1232535" y="1651000"/>
            <a:ext cx="9784080" cy="1470025"/>
          </a:xfrm>
          <a:prstGeom prst="rect">
            <a:avLst/>
          </a:prstGeom>
          <a:noFill/>
          <a:ln w="28575" cmpd="sng">
            <a:noFill/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课文中节选的是《骑鹅旅行记》中第一章节的部分</a:t>
            </a:r>
          </a:p>
          <a:p>
            <a:pPr>
              <a:lnSpc>
                <a:spcPct val="14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内容。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快速阅读课文，给每个部分列小标题。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162925" y="443801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2374B8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骑鹅离家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06035" y="444881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2374B8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被牛教训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49145" y="443801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2374B8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被猫捉弄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50180" y="3442970"/>
            <a:ext cx="38557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2374B8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被麻雀和鸡群嘲笑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59940" y="3442970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2374B8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变成小人儿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91260" y="871855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初读课文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4"/>
          <p:cNvSpPr/>
          <p:nvPr/>
        </p:nvSpPr>
        <p:spPr>
          <a:xfrm>
            <a:off x="1460500" y="2283460"/>
            <a:ext cx="5875655" cy="2416810"/>
          </a:xfrm>
          <a:prstGeom prst="rect">
            <a:avLst/>
          </a:prstGeom>
          <a:noFill/>
          <a:ln w="28575" cmpd="sng">
            <a:solidFill>
              <a:srgbClr val="4E3EAE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60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尼尔斯变成小狐仙后，动物们有哪些表现？他的世界发生了怎样的变化？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8015" y="1906270"/>
            <a:ext cx="2280920" cy="320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073"/>
          <a:stretch>
            <a:fillRect/>
          </a:stretch>
        </p:blipFill>
        <p:spPr bwMode="auto">
          <a:xfrm>
            <a:off x="9392920" y="1596390"/>
            <a:ext cx="1858010" cy="4392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815354" y="3262630"/>
            <a:ext cx="8883650" cy="208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 他那淡黄的头发、鼻子上的雀斑、皮裤和袜子上的补丁都和过去一模一样，只不过变得很小很小罢了。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757805" y="4653915"/>
            <a:ext cx="1854200" cy="66675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5354" y="2369847"/>
            <a:ext cx="923931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男孩简直不敢相信他会变成小狐仙。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379845" y="2553335"/>
            <a:ext cx="2369820" cy="66675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0294" y="1574632"/>
            <a:ext cx="3648405" cy="645160"/>
          </a:xfrm>
          <a:prstGeom prst="rect">
            <a:avLst/>
          </a:prstGeom>
          <a:solidFill>
            <a:srgbClr val="375393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他变得很小很小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976485" y="2211070"/>
            <a:ext cx="960755" cy="601980"/>
          </a:xfrm>
          <a:prstGeom prst="rect">
            <a:avLst/>
          </a:prstGeom>
          <a:solidFill>
            <a:srgbClr val="DAE1F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4" name="矩形 13"/>
          <p:cNvSpPr/>
          <p:nvPr/>
        </p:nvSpPr>
        <p:spPr>
          <a:xfrm>
            <a:off x="4300855" y="2914650"/>
            <a:ext cx="960755" cy="601980"/>
          </a:xfrm>
          <a:prstGeom prst="rect">
            <a:avLst/>
          </a:prstGeom>
          <a:solidFill>
            <a:srgbClr val="DAE1F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5" name="矩形 14"/>
          <p:cNvSpPr/>
          <p:nvPr/>
        </p:nvSpPr>
        <p:spPr>
          <a:xfrm>
            <a:off x="8795385" y="2924810"/>
            <a:ext cx="960755" cy="601980"/>
          </a:xfrm>
          <a:prstGeom prst="rect">
            <a:avLst/>
          </a:prstGeom>
          <a:solidFill>
            <a:srgbClr val="DAE1F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6" name="线形标注 1 15"/>
          <p:cNvSpPr/>
          <p:nvPr/>
        </p:nvSpPr>
        <p:spPr>
          <a:xfrm>
            <a:off x="786765" y="4371340"/>
            <a:ext cx="10284460" cy="1326515"/>
          </a:xfrm>
          <a:prstGeom prst="borderCallout1">
            <a:avLst>
              <a:gd name="adj1" fmla="val -1376"/>
              <a:gd name="adj2" fmla="val 59882"/>
              <a:gd name="adj3" fmla="val -4152"/>
              <a:gd name="adj4" fmla="val 59567"/>
            </a:avLst>
          </a:prstGeom>
          <a:grpFill/>
          <a:ln w="28575" cmpd="sng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145" algn="l">
              <a:lnSpc>
                <a:spcPct val="130000"/>
              </a:lnSpc>
            </a:pPr>
            <a:r>
              <a:rPr lang="en-US" altLang="zh-CN" sz="3600" dirty="0">
                <a:solidFill>
                  <a:srgbClr val="2374B8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60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三个“快看”表现了麻雀的惊异和嘲笑，麻雀的叫声吸引了鸡鹅。</a:t>
            </a:r>
          </a:p>
        </p:txBody>
      </p:sp>
      <p:sp>
        <p:nvSpPr>
          <p:cNvPr id="4" name="矩形 3"/>
          <p:cNvSpPr/>
          <p:nvPr/>
        </p:nvSpPr>
        <p:spPr>
          <a:xfrm>
            <a:off x="875030" y="1458251"/>
            <a:ext cx="10273141" cy="2853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735" b="1" dirty="0">
                <a:latin typeface="楷体" panose="02010609060101010101" charset="-122"/>
                <a:ea typeface="楷体" panose="02010609060101010101" charset="-122"/>
              </a:rPr>
              <a:t>门廊外面的地板上有一只麻雀在跳来跳去。他一看见男孩就叫了起来：“叽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叽</a:t>
            </a:r>
            <a:r>
              <a:rPr lang="zh-CN" altLang="zh-CN" sz="3735" b="1" dirty="0">
                <a:latin typeface="楷体" panose="02010609060101010101" charset="-122"/>
                <a:ea typeface="楷体" panose="02010609060101010101" charset="-122"/>
              </a:rPr>
              <a:t>，叽叽，</a:t>
            </a:r>
            <a:r>
              <a:rPr lang="zh-CN" altLang="zh-CN" sz="3735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快看</a:t>
            </a:r>
            <a:r>
              <a:rPr lang="zh-CN" altLang="zh-CN" sz="3735" b="1" dirty="0">
                <a:latin typeface="楷体" panose="02010609060101010101" charset="-122"/>
                <a:ea typeface="楷体" panose="02010609060101010101" charset="-122"/>
              </a:rPr>
              <a:t>放鹅娃尼尔斯！</a:t>
            </a:r>
            <a:r>
              <a:rPr lang="zh-CN" altLang="zh-CN" sz="3735" b="1" dirty="0">
                <a:solidFill>
                  <a:srgbClr val="473828"/>
                </a:solidFill>
                <a:latin typeface="楷体" panose="02010609060101010101" charset="-122"/>
                <a:ea typeface="楷体" panose="02010609060101010101" charset="-122"/>
              </a:rPr>
              <a:t>快看</a:t>
            </a:r>
            <a:r>
              <a:rPr lang="zh-CN" altLang="zh-CN" sz="3735" b="1" dirty="0">
                <a:latin typeface="楷体" panose="02010609060101010101" charset="-122"/>
                <a:ea typeface="楷体" panose="02010609060101010101" charset="-122"/>
              </a:rPr>
              <a:t>拇指大的小人儿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</a:rPr>
              <a:t>!</a:t>
            </a:r>
            <a:r>
              <a:rPr lang="zh-CN" altLang="zh-CN" sz="3735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快看拇</a:t>
            </a:r>
            <a:r>
              <a:rPr lang="zh-CN" altLang="zh-CN" sz="3735" b="1" dirty="0">
                <a:latin typeface="楷体" panose="02010609060101010101" charset="-122"/>
                <a:ea typeface="楷体" panose="02010609060101010101" charset="-122"/>
              </a:rPr>
              <a:t>指大的小人儿尼尔斯•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豪</a:t>
            </a:r>
            <a:r>
              <a:rPr lang="zh-CN" altLang="zh-CN" sz="3735" b="1" dirty="0">
                <a:latin typeface="楷体" panose="02010609060101010101" charset="-122"/>
                <a:ea typeface="楷体" panose="02010609060101010101" charset="-122"/>
              </a:rPr>
              <a:t>尔耶松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</a:rPr>
              <a:t>!</a:t>
            </a:r>
            <a:r>
              <a:rPr lang="zh-CN" altLang="zh-CN" sz="3735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3735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72" b="23216"/>
          <a:stretch>
            <a:fillRect/>
          </a:stretch>
        </p:blipFill>
        <p:spPr bwMode="auto">
          <a:xfrm>
            <a:off x="-107950" y="-53340"/>
            <a:ext cx="12407900" cy="699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标注 1"/>
          <p:cNvSpPr/>
          <p:nvPr/>
        </p:nvSpPr>
        <p:spPr>
          <a:xfrm>
            <a:off x="1536700" y="3620770"/>
            <a:ext cx="4780915" cy="1198879"/>
          </a:xfrm>
          <a:prstGeom prst="wedgeRectCallout">
            <a:avLst>
              <a:gd name="adj1" fmla="val 55055"/>
              <a:gd name="adj2" fmla="val -50258"/>
            </a:avLst>
          </a:prstGeom>
          <a:solidFill>
            <a:schemeClr val="bg1">
              <a:alpha val="90000"/>
            </a:schemeClr>
          </a:solidFill>
          <a:ln w="12700" cmpd="sng">
            <a:solidFill>
              <a:srgbClr val="375393"/>
            </a:solidFill>
            <a:prstDash val="sysDash"/>
          </a:ln>
        </p:spPr>
        <p:txBody>
          <a:bodyPr wrap="square">
            <a:spAutoFit/>
          </a:bodyPr>
          <a:lstStyle/>
          <a:p>
            <a:pPr algn="l"/>
            <a:r>
              <a:rPr lang="zh-CN" altLang="zh-CN" sz="3600" dirty="0">
                <a:latin typeface="微软雅黑" panose="020B0503020204020204" charset="-122"/>
                <a:ea typeface="微软雅黑" panose="020B0503020204020204" charset="-122"/>
              </a:rPr>
              <a:t>他活该，咯咯里咕，他扯过我的鸡冠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!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431371" y="2473688"/>
            <a:ext cx="4512501" cy="645159"/>
          </a:xfrm>
          <a:prstGeom prst="wedgeRectCallout">
            <a:avLst>
              <a:gd name="adj1" fmla="val -14374"/>
              <a:gd name="adj2" fmla="val -86965"/>
            </a:avLst>
          </a:prstGeom>
          <a:solidFill>
            <a:schemeClr val="bg1">
              <a:alpha val="90000"/>
            </a:schemeClr>
          </a:solidFill>
          <a:ln w="12700" cmpd="sng">
            <a:solidFill>
              <a:srgbClr val="375393"/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zh-CN" sz="3600" dirty="0">
                <a:latin typeface="微软雅黑" panose="020B0503020204020204" charset="-122"/>
                <a:ea typeface="微软雅黑" panose="020B0503020204020204" charset="-122"/>
              </a:rPr>
              <a:t>活该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！你活该！</a:t>
            </a:r>
          </a:p>
        </p:txBody>
      </p:sp>
      <p:sp>
        <p:nvSpPr>
          <p:cNvPr id="8" name="线形标注 1 7"/>
          <p:cNvSpPr/>
          <p:nvPr/>
        </p:nvSpPr>
        <p:spPr>
          <a:xfrm>
            <a:off x="1540828" y="5455595"/>
            <a:ext cx="4948615" cy="857256"/>
          </a:xfrm>
          <a:prstGeom prst="borderCallout1">
            <a:avLst>
              <a:gd name="adj1" fmla="val 2650"/>
              <a:gd name="adj2" fmla="val 267"/>
              <a:gd name="adj3" fmla="val 2556"/>
              <a:gd name="adj4" fmla="val -119"/>
            </a:avLst>
          </a:prstGeom>
          <a:solidFill>
            <a:srgbClr val="37539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7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在述说对男孩的不满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7109460" y="5284470"/>
            <a:ext cx="2983865" cy="1198879"/>
          </a:xfrm>
          <a:prstGeom prst="wedgeRectCallout">
            <a:avLst>
              <a:gd name="adj1" fmla="val 39347"/>
              <a:gd name="adj2" fmla="val -73145"/>
            </a:avLst>
          </a:prstGeom>
          <a:solidFill>
            <a:schemeClr val="bg1">
              <a:alpha val="90000"/>
            </a:schemeClr>
          </a:solidFill>
          <a:ln w="12700" cmpd="sng">
            <a:solidFill>
              <a:srgbClr val="375393"/>
            </a:solidFill>
            <a:prstDash val="sysDash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住嘴！你们这群乌合之众！</a:t>
            </a:r>
          </a:p>
        </p:txBody>
      </p:sp>
      <p:sp>
        <p:nvSpPr>
          <p:cNvPr id="3" name="左弧形箭头 2"/>
          <p:cNvSpPr/>
          <p:nvPr/>
        </p:nvSpPr>
        <p:spPr>
          <a:xfrm>
            <a:off x="600180" y="3978615"/>
            <a:ext cx="576064" cy="2167065"/>
          </a:xfrm>
          <a:prstGeom prst="curvedRightArrow">
            <a:avLst/>
          </a:prstGeom>
          <a:solidFill>
            <a:srgbClr val="37539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pic>
        <p:nvPicPr>
          <p:cNvPr id="22" name="图片 21" descr="阿萨德刚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42" y="704628"/>
            <a:ext cx="1364829" cy="5039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8" grpId="1" bldLvl="0" animBg="1"/>
      <p:bldP spid="9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4"/>
          <p:cNvSpPr/>
          <p:nvPr/>
        </p:nvSpPr>
        <p:spPr>
          <a:xfrm>
            <a:off x="3902075" y="1718945"/>
            <a:ext cx="7704455" cy="3788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它是世界文学史上第一部，也是唯一一部获得</a:t>
            </a:r>
            <a:r>
              <a:rPr lang="zh-CN" altLang="en-US" sz="32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</a:rPr>
              <a:t>诺贝尔文学奖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的童话作品。</a:t>
            </a:r>
          </a:p>
          <a:p>
            <a:pPr marL="457200" indent="-4572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它是一部著名的集文艺性、知识性、科学性于一体的教育性优秀</a:t>
            </a:r>
            <a:r>
              <a:rPr lang="zh-CN" altLang="en-US" sz="3200" b="1" dirty="0">
                <a:solidFill>
                  <a:srgbClr val="AD5B19"/>
                </a:solidFill>
                <a:latin typeface="楷体" panose="02010609060101010101" charset="-122"/>
                <a:ea typeface="楷体" panose="02010609060101010101" charset="-122"/>
              </a:rPr>
              <a:t>儿童文学作品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marL="457200" indent="-4572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在瑞典有一项最重要的儿童文学奖，就是用书中主人公</a:t>
            </a:r>
            <a:r>
              <a:rPr lang="zh-CN" altLang="en-US" sz="3200" b="1" dirty="0">
                <a:solidFill>
                  <a:srgbClr val="AD5B19"/>
                </a:solidFill>
                <a:latin typeface="楷体" panose="02010609060101010101" charset="-122"/>
                <a:ea typeface="楷体" panose="02010609060101010101" charset="-122"/>
              </a:rPr>
              <a:t>尼尔斯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的名字命名的。</a:t>
            </a:r>
          </a:p>
        </p:txBody>
      </p:sp>
      <p:pic>
        <p:nvPicPr>
          <p:cNvPr id="17411" name="Picture 2" descr="C:\Users\Administrator\Desktop\20春六语下课件陈晓梦10.18\20春统编六语下课件陈晓梦10.18 一稿\6 骑鹅旅行记（节选）\图片\157_20130123154350.jpg157_20130123154350"/>
          <p:cNvPicPr>
            <a:picLocks noChangeAspect="1"/>
          </p:cNvPicPr>
          <p:nvPr/>
        </p:nvPicPr>
        <p:blipFill>
          <a:blip r:embed="rId2"/>
          <a:srcRect b="7929"/>
          <a:stretch>
            <a:fillRect/>
          </a:stretch>
        </p:blipFill>
        <p:spPr>
          <a:xfrm rot="-360000">
            <a:off x="1137285" y="2060575"/>
            <a:ext cx="2538095" cy="3511401"/>
          </a:xfrm>
          <a:prstGeom prst="rect">
            <a:avLst/>
          </a:prstGeom>
          <a:noFill/>
          <a:ln w="9525">
            <a:noFill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4618" y="2792747"/>
            <a:ext cx="9923120" cy="1472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整群鸡都跑到他身边，站在他周围叫着：“咕咕咕，你活该！咕咕咕，你活该！”</a:t>
            </a:r>
          </a:p>
        </p:txBody>
      </p:sp>
      <p:sp>
        <p:nvSpPr>
          <p:cNvPr id="4" name="矩形 3"/>
          <p:cNvSpPr/>
          <p:nvPr/>
        </p:nvSpPr>
        <p:spPr>
          <a:xfrm>
            <a:off x="3575467" y="3561844"/>
            <a:ext cx="1824203" cy="66675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15894" y="3561844"/>
            <a:ext cx="1824203" cy="66675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1638" y="1734034"/>
            <a:ext cx="7452160" cy="645160"/>
          </a:xfrm>
          <a:prstGeom prst="rect">
            <a:avLst/>
          </a:prstGeom>
          <a:solidFill>
            <a:srgbClr val="375397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ctr">
              <a:defRPr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他受到动物们的威胁、憎恶和攻击</a:t>
            </a:r>
          </a:p>
        </p:txBody>
      </p:sp>
      <p:sp>
        <p:nvSpPr>
          <p:cNvPr id="11" name="线形标注 1 10"/>
          <p:cNvSpPr/>
          <p:nvPr/>
        </p:nvSpPr>
        <p:spPr>
          <a:xfrm>
            <a:off x="1143000" y="4819650"/>
            <a:ext cx="5715000" cy="683895"/>
          </a:xfrm>
          <a:prstGeom prst="borderCallout1">
            <a:avLst>
              <a:gd name="adj1" fmla="val -984"/>
              <a:gd name="adj2" fmla="val 65400"/>
              <a:gd name="adj3" fmla="val -78737"/>
              <a:gd name="adj4" fmla="val 68922"/>
            </a:avLst>
          </a:prstGeom>
          <a:grpFill/>
          <a:ln w="19050" cmpd="sng">
            <a:solidFill>
              <a:schemeClr val="accent6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2374B8"/>
                </a:solidFill>
                <a:latin typeface="微软雅黑" panose="020B0503020204020204" charset="-122"/>
                <a:ea typeface="微软雅黑" panose="020B0503020204020204" charset="-122"/>
              </a:rPr>
              <a:t>尼尔斯被鸡群憎恶、嘲笑。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78477" y="1602279"/>
            <a:ext cx="10035520" cy="24472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304800" algn="l" defTabSz="914400" rtl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男孩感觉到猫的爪子穿过他的背心和衬衣，刺进了他的皮肤，锋利的犬牙触到了他的咽喉。他拼命地喊着救命。</a:t>
            </a:r>
            <a:endParaRPr kumimoji="0" lang="zh-CN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60440" y="1868805"/>
            <a:ext cx="534035" cy="539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olidFill>
                <a:prstClr val="white"/>
              </a:solidFill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2045" y="2595880"/>
            <a:ext cx="575945" cy="539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olidFill>
                <a:prstClr val="white"/>
              </a:solidFill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03110" y="2595880"/>
            <a:ext cx="520065" cy="539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olidFill>
                <a:prstClr val="white"/>
              </a:solidFill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27680" y="3382645"/>
            <a:ext cx="520065" cy="53911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olidFill>
                <a:prstClr val="white"/>
              </a:solidFill>
              <a:sym typeface="+mn-ea"/>
            </a:endParaRPr>
          </a:p>
        </p:txBody>
      </p:sp>
      <p:sp>
        <p:nvSpPr>
          <p:cNvPr id="7" name="线形标注 1 6"/>
          <p:cNvSpPr/>
          <p:nvPr/>
        </p:nvSpPr>
        <p:spPr>
          <a:xfrm>
            <a:off x="1078230" y="4375150"/>
            <a:ext cx="6624955" cy="755650"/>
          </a:xfrm>
          <a:prstGeom prst="borderCallout1">
            <a:avLst>
              <a:gd name="adj1" fmla="val -2184"/>
              <a:gd name="adj2" fmla="val 45471"/>
              <a:gd name="adj3" fmla="val -57058"/>
              <a:gd name="adj4" fmla="val 47119"/>
            </a:avLst>
          </a:prstGeom>
          <a:grpFill/>
          <a:ln w="19050" cmpd="sng">
            <a:solidFill>
              <a:schemeClr val="accent6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200" dirty="0">
                <a:solidFill>
                  <a:srgbClr val="2374B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尼尔斯受到猫的攻击和威胁。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85850" y="1633220"/>
            <a:ext cx="1014285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牛棚里只有三头牛。但男孩进去的时候，却是吼声四起，一片混乱，听起来至少是三十头。</a:t>
            </a:r>
          </a:p>
        </p:txBody>
      </p:sp>
      <p:sp>
        <p:nvSpPr>
          <p:cNvPr id="16" name="椭圆 15"/>
          <p:cNvSpPr/>
          <p:nvPr/>
        </p:nvSpPr>
        <p:spPr>
          <a:xfrm flipV="1">
            <a:off x="4293235" y="1835150"/>
            <a:ext cx="1100455" cy="666750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 flipV="1">
            <a:off x="8877300" y="2585720"/>
            <a:ext cx="1570990" cy="762000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23" name="线形标注 1 22"/>
          <p:cNvSpPr/>
          <p:nvPr/>
        </p:nvSpPr>
        <p:spPr>
          <a:xfrm>
            <a:off x="1157605" y="4168140"/>
            <a:ext cx="5715000" cy="784860"/>
          </a:xfrm>
          <a:prstGeom prst="borderCallout1">
            <a:avLst>
              <a:gd name="adj1" fmla="val 995"/>
              <a:gd name="adj2" fmla="val 36058"/>
              <a:gd name="adj3" fmla="val -106553"/>
              <a:gd name="adj4" fmla="val 55733"/>
            </a:avLst>
          </a:prstGeom>
          <a:grpFill/>
          <a:ln w="28575" cmpd="sng">
            <a:solidFill>
              <a:schemeClr val="accent6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200" dirty="0">
                <a:solidFill>
                  <a:srgbClr val="2374B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牛群对尼尔斯怨声载道。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4"/>
          <p:cNvSpPr/>
          <p:nvPr/>
        </p:nvSpPr>
        <p:spPr>
          <a:xfrm>
            <a:off x="902970" y="1702753"/>
            <a:ext cx="10064750" cy="1370965"/>
          </a:xfrm>
          <a:prstGeom prst="rect">
            <a:avLst/>
          </a:prstGeom>
          <a:noFill/>
          <a:ln w="19050" cmpd="sng">
            <a:solidFill>
              <a:schemeClr val="accent6">
                <a:lumMod val="50000"/>
              </a:schemeClr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2374B8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20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</a:rPr>
              <a:t>从节选的部分中，你认识了怎样的一个尼尔斯？从课文中哪里看出来的？</a:t>
            </a:r>
          </a:p>
        </p:txBody>
      </p:sp>
      <p:pic>
        <p:nvPicPr>
          <p:cNvPr id="29698" name="图片 10242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056370" y="3252470"/>
            <a:ext cx="2160588" cy="295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云形标注 10241"/>
          <p:cNvSpPr/>
          <p:nvPr/>
        </p:nvSpPr>
        <p:spPr>
          <a:xfrm>
            <a:off x="902970" y="3117215"/>
            <a:ext cx="7920355" cy="3221355"/>
          </a:xfrm>
          <a:prstGeom prst="cloudCallout">
            <a:avLst>
              <a:gd name="adj1" fmla="val 53615"/>
              <a:gd name="adj2" fmla="val 32160"/>
            </a:avLst>
          </a:prstGeom>
          <a:solidFill>
            <a:srgbClr val="2374B8"/>
          </a:solidFill>
          <a:ln w="28575" cap="flat" cmpd="sng">
            <a:noFill/>
            <a:prstDash val="sysDash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anchor="t"/>
          <a:lstStyle/>
          <a:p>
            <a:pPr fontAlgn="auto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strike="noStrike" noProof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endParaRPr sz="2800" b="1" strike="noStrike" noProof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99945" y="3531870"/>
            <a:ext cx="6081395" cy="2392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我觉得尼尔斯是一个聪明、勇敢的人。当他明白自己一时半会儿变不回去时，就积极地想办法，去找小狐仙讲和。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87450" y="852805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感知人物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2" grpId="1" animBg="1"/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 3"/>
          <p:cNvSpPr/>
          <p:nvPr/>
        </p:nvSpPr>
        <p:spPr>
          <a:xfrm>
            <a:off x="619760" y="903605"/>
            <a:ext cx="5624830" cy="3816350"/>
          </a:xfrm>
          <a:prstGeom prst="cloud">
            <a:avLst/>
          </a:prstGeom>
          <a:solidFill>
            <a:srgbClr val="2374B8"/>
          </a:solidFill>
          <a:ln w="28575" cap="flat" cmpd="sng">
            <a:solidFill>
              <a:schemeClr val="accent6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rtlCol="0" anchor="t">
            <a:noAutofit/>
          </a:bodyPr>
          <a:lstStyle/>
          <a:p>
            <a:pPr lvl="0" algn="l" fontAlgn="auto">
              <a:lnSpc>
                <a:spcPct val="130000"/>
              </a:lnSpc>
              <a:spcBef>
                <a:spcPct val="50000"/>
              </a:spcBef>
            </a:pPr>
            <a:endParaRPr lang="en-US" altLang="zh-CN" sz="28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725" name="文本框 3"/>
          <p:cNvSpPr txBox="1"/>
          <p:nvPr/>
        </p:nvSpPr>
        <p:spPr>
          <a:xfrm>
            <a:off x="1147445" y="1418590"/>
            <a:ext cx="46386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我觉得尼尔斯虽然有点调皮，但也是一个善良、孝顺的孩子。他看见大雄鹅要飞走，害怕家里受到损失，担心父母会伤心，所以骑到大雄鹅的脖子上。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245860" y="1226820"/>
            <a:ext cx="5061585" cy="3816350"/>
            <a:chOff x="9899" y="2207"/>
            <a:chExt cx="7971" cy="6010"/>
          </a:xfrm>
        </p:grpSpPr>
        <p:sp>
          <p:nvSpPr>
            <p:cNvPr id="5" name="云形 4"/>
            <p:cNvSpPr/>
            <p:nvPr/>
          </p:nvSpPr>
          <p:spPr>
            <a:xfrm>
              <a:off x="9899" y="2207"/>
              <a:ext cx="7971" cy="6010"/>
            </a:xfrm>
            <a:prstGeom prst="cloud">
              <a:avLst/>
            </a:prstGeom>
            <a:solidFill>
              <a:srgbClr val="2374B8"/>
            </a:solidFill>
            <a:ln w="28575" cap="flat" cmpd="sng">
              <a:solidFill>
                <a:schemeClr val="accent6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>
              <a:softEdge rad="63500"/>
            </a:effectLst>
          </p:spPr>
          <p:txBody>
            <a:bodyPr rtlCol="0" anchor="t">
              <a:noAutofit/>
            </a:bodyPr>
            <a:lstStyle/>
            <a:p>
              <a:pPr lvl="0" algn="l" fontAlgn="auto">
                <a:lnSpc>
                  <a:spcPct val="130000"/>
                </a:lnSpc>
                <a:spcBef>
                  <a:spcPct val="50000"/>
                </a:spcBef>
              </a:pPr>
              <a:endParaRPr lang="en-US" altLang="zh-CN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0830" y="2929"/>
              <a:ext cx="6362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zh-CN" sz="3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我觉得尼尔斯是一个淘气、爱搞恶作剧的人。这里虽然没有正面描写，但我是从麻雀、鸡鸭、猫、牛的话语里听出来的。</a:t>
              </a:r>
            </a:p>
          </p:txBody>
        </p:sp>
      </p:grpSp>
      <p:pic>
        <p:nvPicPr>
          <p:cNvPr id="3" name="图片 2" descr="33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22925" y="4229100"/>
            <a:ext cx="2047875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1" name="图片 10242" descr="C:\Users\Administrator\Desktop\20春六语下课件陈晓梦10.18\水印 常用logo\图片13558666666666.png图片135586666666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925" y="4194810"/>
            <a:ext cx="2357120" cy="22840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78865" y="2458720"/>
            <a:ext cx="10056495" cy="2162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35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 说着，猫就走开了，看上去像他来的时候一样温柔和善。男孩羞得连一句话也说不出来，赶紧溜到牛棚里去找小狐仙了。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152650" y="3280410"/>
            <a:ext cx="1881505" cy="53403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414645" y="3245485"/>
            <a:ext cx="582295" cy="603885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26" name="线形标注 1 25"/>
          <p:cNvSpPr/>
          <p:nvPr/>
        </p:nvSpPr>
        <p:spPr>
          <a:xfrm>
            <a:off x="1222375" y="5135245"/>
            <a:ext cx="7233285" cy="697865"/>
          </a:xfrm>
          <a:prstGeom prst="borderCallout1">
            <a:avLst>
              <a:gd name="adj1" fmla="val -305"/>
              <a:gd name="adj2" fmla="val 34302"/>
              <a:gd name="adj3" fmla="val -77525"/>
              <a:gd name="adj4" fmla="val 37924"/>
            </a:avLst>
          </a:prstGeom>
          <a:grpFill/>
          <a:ln w="19050" cmpd="sng">
            <a:solidFill>
              <a:schemeClr val="accent6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20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认识到了自己平时的错误，很羞愧。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50620" y="1493520"/>
            <a:ext cx="7402195" cy="645160"/>
          </a:xfrm>
          <a:prstGeom prst="rect">
            <a:avLst/>
          </a:prstGeom>
          <a:solidFill>
            <a:srgbClr val="2374B8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ctr">
              <a:defRPr/>
            </a:pPr>
            <a:r>
              <a:rPr lang="zh-CN" altLang="en-US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能认识到自己的错误，知错就改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  <p:bldP spid="2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11848" y="1672941"/>
            <a:ext cx="10710635" cy="2848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男孩想对她们说，过去他对她们不好，现在后悔了，只要告诉他小狐仙在哪里，以后他就再也不捣蛋了。但是牛都不听他说话。她们吵闹得非常凶，他真担心哪头牛会挣断缰绳，所以他觉得还是趁早溜掉为妙。</a:t>
            </a:r>
          </a:p>
        </p:txBody>
      </p:sp>
      <p:sp>
        <p:nvSpPr>
          <p:cNvPr id="16" name="椭圆 15"/>
          <p:cNvSpPr/>
          <p:nvPr/>
        </p:nvSpPr>
        <p:spPr>
          <a:xfrm flipV="1">
            <a:off x="5184140" y="1840230"/>
            <a:ext cx="963295" cy="577215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0" name="椭圆 19"/>
          <p:cNvSpPr/>
          <p:nvPr/>
        </p:nvSpPr>
        <p:spPr>
          <a:xfrm flipV="1">
            <a:off x="9768840" y="1840230"/>
            <a:ext cx="963295" cy="577215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1" name="椭圆 20"/>
          <p:cNvSpPr/>
          <p:nvPr/>
        </p:nvSpPr>
        <p:spPr>
          <a:xfrm flipV="1">
            <a:off x="7684135" y="2462530"/>
            <a:ext cx="2574925" cy="659130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2" name="椭圆 21"/>
          <p:cNvSpPr/>
          <p:nvPr/>
        </p:nvSpPr>
        <p:spPr>
          <a:xfrm flipV="1">
            <a:off x="8541385" y="3211830"/>
            <a:ext cx="1279525" cy="577215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3" name="线形标注 1 22"/>
          <p:cNvSpPr/>
          <p:nvPr/>
        </p:nvSpPr>
        <p:spPr>
          <a:xfrm>
            <a:off x="1255395" y="4743450"/>
            <a:ext cx="7724775" cy="640080"/>
          </a:xfrm>
          <a:prstGeom prst="borderCallout1">
            <a:avLst>
              <a:gd name="adj1" fmla="val 97118"/>
              <a:gd name="adj2" fmla="val 96629"/>
              <a:gd name="adj3" fmla="val 96393"/>
              <a:gd name="adj4" fmla="val 96494"/>
            </a:avLst>
          </a:prstGeom>
          <a:grpFill/>
          <a:ln w="19050" cmpd="sng">
            <a:solidFill>
              <a:schemeClr val="accent6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20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认识到自己的错误，心中懊悔又害怕。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42035" y="3092450"/>
            <a:ext cx="993775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  这天天气好极了。水渠里流水潺潺，树上嫩芽满枝，小鸟在耳边欢唱。而他却坐在那里十分难过。再也没有什么东西能引起他的兴致。</a:t>
            </a:r>
          </a:p>
        </p:txBody>
      </p:sp>
      <p:sp>
        <p:nvSpPr>
          <p:cNvPr id="14" name="椭圆 13"/>
          <p:cNvSpPr/>
          <p:nvPr/>
        </p:nvSpPr>
        <p:spPr>
          <a:xfrm flipV="1">
            <a:off x="1042047" y="4914894"/>
            <a:ext cx="1047757" cy="762005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5" name="线形标注 1 14"/>
          <p:cNvSpPr/>
          <p:nvPr/>
        </p:nvSpPr>
        <p:spPr>
          <a:xfrm>
            <a:off x="4648835" y="1371600"/>
            <a:ext cx="5972175" cy="1565275"/>
          </a:xfrm>
          <a:prstGeom prst="borderCallout1">
            <a:avLst>
              <a:gd name="adj1" fmla="val 144312"/>
              <a:gd name="adj2" fmla="val 1969"/>
              <a:gd name="adj3" fmla="val 97851"/>
              <a:gd name="adj4" fmla="val 13398"/>
            </a:avLst>
          </a:prstGeom>
          <a:grpFill/>
          <a:ln w="19050" cmpd="sng">
            <a:solidFill>
              <a:schemeClr val="accent6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144145" lvl="0" algn="l">
              <a:lnSpc>
                <a:spcPct val="130000"/>
              </a:lnSpc>
            </a:pPr>
            <a:r>
              <a:rPr lang="zh-CN" altLang="en-US" sz="320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美好的景物和男孩的心情形成鲜明对比。</a:t>
            </a:r>
          </a:p>
        </p:txBody>
      </p:sp>
      <p:sp>
        <p:nvSpPr>
          <p:cNvPr id="16" name="椭圆 15"/>
          <p:cNvSpPr/>
          <p:nvPr/>
        </p:nvSpPr>
        <p:spPr>
          <a:xfrm flipV="1">
            <a:off x="5189198" y="4080504"/>
            <a:ext cx="1047757" cy="762005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7" name="椭圆 16"/>
          <p:cNvSpPr/>
          <p:nvPr/>
        </p:nvSpPr>
        <p:spPr>
          <a:xfrm flipV="1">
            <a:off x="3872844" y="3246744"/>
            <a:ext cx="1047757" cy="762005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90805" y="-73025"/>
            <a:ext cx="12313920" cy="1341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lum bright="-6000" contrast="12000"/>
          </a:blip>
          <a:srcRect l="33338" t="-1576" r="24685" b="-1723"/>
          <a:stretch>
            <a:fillRect/>
          </a:stretch>
        </p:blipFill>
        <p:spPr bwMode="auto">
          <a:xfrm>
            <a:off x="-91440" y="-73025"/>
            <a:ext cx="12346305" cy="715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矩形标注 18"/>
          <p:cNvSpPr/>
          <p:nvPr/>
        </p:nvSpPr>
        <p:spPr>
          <a:xfrm>
            <a:off x="1290320" y="852805"/>
            <a:ext cx="6182995" cy="1814829"/>
          </a:xfrm>
          <a:prstGeom prst="wedgeRectCallout">
            <a:avLst>
              <a:gd name="adj1" fmla="val 54972"/>
              <a:gd name="adj2" fmla="val 52322"/>
            </a:avLst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215900">
              <a:lnSpc>
                <a:spcPct val="140000"/>
              </a:lnSpc>
            </a:pP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我原来怎么这么坏，我太不对了，唉！</a:t>
            </a:r>
          </a:p>
        </p:txBody>
      </p:sp>
      <p:pic>
        <p:nvPicPr>
          <p:cNvPr id="22" name="图片 21" descr="阿萨德刚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42" y="704628"/>
            <a:ext cx="1364829" cy="5039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34215" y="1656127"/>
            <a:ext cx="3119669" cy="645160"/>
          </a:xfrm>
          <a:prstGeom prst="rect">
            <a:avLst/>
          </a:prstGeom>
          <a:solidFill>
            <a:srgbClr val="2374B8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善良、有爱心</a:t>
            </a:r>
          </a:p>
        </p:txBody>
      </p:sp>
      <p:pic>
        <p:nvPicPr>
          <p:cNvPr id="11266" name="Picture 2" descr="https://timgsa.baidu.com/timg?image&amp;quality=80&amp;size=b9999_10000&amp;sec=1565371133595&amp;di=a8042521f70045771737c21661a0e505&amp;imgtype=0&amp;src=http%3A%2F%2Fku.90sjimg.com%2Felement_origin_min_pic%2F16%2F11%2F10%2Ff76091a2b65bd2b88dd88b71791f063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92465" y="3656965"/>
            <a:ext cx="2946400" cy="1932305"/>
          </a:xfrm>
          <a:prstGeom prst="rect">
            <a:avLst/>
          </a:prstGeom>
          <a:noFill/>
        </p:spPr>
      </p:pic>
      <p:pic>
        <p:nvPicPr>
          <p:cNvPr id="11268" name="Picture 4" descr="https://timgsa.baidu.com/timg?image&amp;quality=80&amp;size=b9999_10000&amp;sec=1565371178654&amp;di=29c76cab9c414e228eb3f642f07a8f6b&amp;imgtype=0&amp;src=http%3A%2F%2Fb.hiphotos.baidu.com%2Fbaike%2Fw%3D400%2Fsign%3D027aeeb9f4039245a1b5e00fb795a4a8%2Ffaedab64034f78f03682828771310a55b3191c3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C08D"/>
              </a:clrFrom>
              <a:clrTo>
                <a:srgbClr val="FFC08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0320" y="3319780"/>
            <a:ext cx="3286125" cy="2467610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12" name="矩形标注 11"/>
          <p:cNvSpPr/>
          <p:nvPr/>
        </p:nvSpPr>
        <p:spPr>
          <a:xfrm>
            <a:off x="5648219" y="1656127"/>
            <a:ext cx="5429288" cy="1198879"/>
          </a:xfrm>
          <a:prstGeom prst="wedgeRectCallout">
            <a:avLst>
              <a:gd name="adj1" fmla="val 21369"/>
              <a:gd name="adj2" fmla="val 103624"/>
            </a:avLst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跟我们来吧！跟我们来吧！现在飞向高山。</a:t>
            </a:r>
          </a:p>
        </p:txBody>
      </p:sp>
      <p:sp>
        <p:nvSpPr>
          <p:cNvPr id="14" name="矩形标注 13"/>
          <p:cNvSpPr/>
          <p:nvPr/>
        </p:nvSpPr>
        <p:spPr>
          <a:xfrm>
            <a:off x="2582545" y="3472815"/>
            <a:ext cx="5142230" cy="1076324"/>
          </a:xfrm>
          <a:prstGeom prst="wedgeRectCallout">
            <a:avLst>
              <a:gd name="adj1" fmla="val -54488"/>
              <a:gd name="adj2" fmla="val -2258"/>
            </a:avLst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我们在这里生活得很好！我们在这里生活得很好！</a:t>
            </a:r>
          </a:p>
        </p:txBody>
      </p:sp>
      <p:sp>
        <p:nvSpPr>
          <p:cNvPr id="16" name="矩形标注 15"/>
          <p:cNvSpPr/>
          <p:nvPr/>
        </p:nvSpPr>
        <p:spPr>
          <a:xfrm>
            <a:off x="2582520" y="4711076"/>
            <a:ext cx="5715040" cy="1076324"/>
          </a:xfrm>
          <a:prstGeom prst="wedgeRectCallout">
            <a:avLst>
              <a:gd name="adj1" fmla="val -54020"/>
              <a:gd name="adj2" fmla="val -38937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再过来一群我就跟着他们飞走。等一等！等一等！我就来。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370" y="2589530"/>
            <a:ext cx="6085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/>
            <a:r>
              <a:rPr lang="zh-CN" altLang="en-US" sz="4000" b="1" noProof="1">
                <a:solidFill>
                  <a:srgbClr val="2374B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4000" b="1" baseline="30000" noProof="1">
                <a:solidFill>
                  <a:srgbClr val="2374B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lang="zh-CN" altLang="en-US" sz="4000" b="1" noProof="1">
                <a:solidFill>
                  <a:srgbClr val="2374B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骑鹅旅行记（节选）</a:t>
            </a:r>
            <a:endParaRPr lang="zh-CN" altLang="en-US" sz="4000" b="1" noProof="1" smtClean="0">
              <a:solidFill>
                <a:srgbClr val="2374B8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1024255" y="1295083"/>
            <a:ext cx="9928225" cy="2884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304800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73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   </a:t>
            </a:r>
            <a:r>
              <a:rPr kumimoji="0" lang="zh-CN" sz="373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男孩坐在围墙上，这一切都听得一清二楚。</a:t>
            </a:r>
          </a:p>
          <a:p>
            <a:pPr marL="0" marR="0" lvl="0" indent="304800" algn="just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73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   “</a:t>
            </a:r>
            <a:r>
              <a:rPr kumimoji="0" lang="zh-CN" altLang="en-US" sz="3735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如果这只大雄鹅飞走，可是一个很大的损失，”他想，“父母从教堂回来时，发现雄鹅不见了，他们会伤心的。”</a:t>
            </a:r>
            <a:r>
              <a:rPr kumimoji="0" lang="zh-CN" altLang="en-US" sz="3735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 </a:t>
            </a:r>
            <a:endParaRPr kumimoji="0" lang="zh-CN" altLang="en-US" sz="3735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1149985" y="4688205"/>
            <a:ext cx="7787640" cy="1506855"/>
          </a:xfrm>
          <a:prstGeom prst="borderCallout1">
            <a:avLst>
              <a:gd name="adj1" fmla="val -31310"/>
              <a:gd name="adj2" fmla="val 36953"/>
              <a:gd name="adj3" fmla="val -3198"/>
              <a:gd name="adj4" fmla="val 34105"/>
            </a:avLst>
          </a:prstGeom>
          <a:grpFill/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145">
              <a:lnSpc>
                <a:spcPct val="130000"/>
              </a:lnSpc>
            </a:pPr>
            <a:r>
              <a:rPr lang="zh-CN" altLang="en-US" sz="320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</a:rPr>
              <a:t>男孩在转变，已经学会为家人着想，开始关心父母。</a:t>
            </a:r>
          </a:p>
        </p:txBody>
      </p:sp>
      <p:sp>
        <p:nvSpPr>
          <p:cNvPr id="4" name="椭圆 3"/>
          <p:cNvSpPr/>
          <p:nvPr/>
        </p:nvSpPr>
        <p:spPr>
          <a:xfrm flipV="1">
            <a:off x="3376930" y="3399155"/>
            <a:ext cx="1543685" cy="762000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2500" y="3272155"/>
            <a:ext cx="6527165" cy="2506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    恰恰就在这一瞬间，雄鹅学会了怎样腾空而起。他来不及抖掉男孩就飞向了天空。</a:t>
            </a:r>
          </a:p>
        </p:txBody>
      </p:sp>
      <p:pic>
        <p:nvPicPr>
          <p:cNvPr id="12290" name="Picture 2" descr="https://timgsa.baidu.com/timg?image&amp;quality=80&amp;size=b9999_10000&amp;sec=1565393973637&amp;di=381e824d2874ad311ef3316cb8f40261&amp;imgtype=0&amp;src=http%3A%2F%2Fimg.25pp.com%2Fuploadfile%2Fapp%2Fcapture%2Fiphone5%2F20161012%2F1476249050337042.jpeg"/>
          <p:cNvPicPr>
            <a:picLocks noChangeAspect="1" noChangeArrowheads="1"/>
          </p:cNvPicPr>
          <p:nvPr/>
        </p:nvPicPr>
        <p:blipFill>
          <a:blip r:embed="rId2"/>
          <a:srcRect r="43004"/>
          <a:stretch>
            <a:fillRect/>
          </a:stretch>
        </p:blipFill>
        <p:spPr bwMode="auto">
          <a:xfrm>
            <a:off x="7618730" y="2348865"/>
            <a:ext cx="3388360" cy="3430270"/>
          </a:xfrm>
          <a:prstGeom prst="roundRect">
            <a:avLst/>
          </a:prstGeom>
          <a:noFill/>
          <a:effectLst>
            <a:softEdge rad="127000"/>
          </a:effectLst>
        </p:spPr>
      </p:pic>
      <p:sp>
        <p:nvSpPr>
          <p:cNvPr id="4" name="线形标注 1 3"/>
          <p:cNvSpPr/>
          <p:nvPr/>
        </p:nvSpPr>
        <p:spPr>
          <a:xfrm>
            <a:off x="2832735" y="2343150"/>
            <a:ext cx="4288790" cy="737235"/>
          </a:xfrm>
          <a:prstGeom prst="borderCallout1">
            <a:avLst>
              <a:gd name="adj1" fmla="val 108962"/>
              <a:gd name="adj2" fmla="val 6296"/>
              <a:gd name="adj3" fmla="val 152060"/>
              <a:gd name="adj4" fmla="val 10478"/>
            </a:avLst>
          </a:prstGeom>
          <a:grpFill/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144145" lvl="0" algn="l">
              <a:lnSpc>
                <a:spcPct val="120000"/>
              </a:lnSpc>
            </a:pPr>
            <a:r>
              <a:rPr lang="zh-CN" altLang="en-US" sz="320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想阻止已经来不及</a:t>
            </a:r>
          </a:p>
        </p:txBody>
      </p:sp>
      <p:sp>
        <p:nvSpPr>
          <p:cNvPr id="5" name="椭圆 4"/>
          <p:cNvSpPr/>
          <p:nvPr/>
        </p:nvSpPr>
        <p:spPr>
          <a:xfrm flipV="1">
            <a:off x="1873885" y="3441700"/>
            <a:ext cx="1169670" cy="668655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椭圆 5"/>
          <p:cNvSpPr/>
          <p:nvPr/>
        </p:nvSpPr>
        <p:spPr>
          <a:xfrm flipV="1">
            <a:off x="4381487" y="3367390"/>
            <a:ext cx="1619261" cy="762005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TextBox 6"/>
          <p:cNvSpPr txBox="1"/>
          <p:nvPr/>
        </p:nvSpPr>
        <p:spPr>
          <a:xfrm>
            <a:off x="939880" y="1363888"/>
            <a:ext cx="2418611" cy="645160"/>
          </a:xfrm>
          <a:prstGeom prst="rect">
            <a:avLst/>
          </a:prstGeom>
          <a:solidFill>
            <a:srgbClr val="2374B8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ctr">
              <a:defRPr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勇敢顽强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8216" y="1525255"/>
            <a:ext cx="9850339" cy="353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要想舒服一点儿，他唯一能做的就是设法爬到鹅背上去。他费了九牛二虎之力总算爬了上去。然而要在翅膀中间光滑的脊背上坐稳，也不是一件容易的事，何况翅膀还在不停地扇动。为了不滑下去，他不得不用两只手紧紧地抓住雄鹅的羽毛。</a:t>
            </a:r>
          </a:p>
        </p:txBody>
      </p:sp>
      <p:sp>
        <p:nvSpPr>
          <p:cNvPr id="3" name="线形标注 1 2"/>
          <p:cNvSpPr/>
          <p:nvPr/>
        </p:nvSpPr>
        <p:spPr>
          <a:xfrm>
            <a:off x="1330960" y="5395595"/>
            <a:ext cx="4784090" cy="660400"/>
          </a:xfrm>
          <a:prstGeom prst="borderCallout1">
            <a:avLst>
              <a:gd name="adj1" fmla="val -38942"/>
              <a:gd name="adj2" fmla="val 45407"/>
              <a:gd name="adj3" fmla="val 865"/>
              <a:gd name="adj4" fmla="val 44305"/>
            </a:avLst>
          </a:prstGeom>
          <a:grpFill/>
          <a:ln>
            <a:solidFill>
              <a:srgbClr val="00BEF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144145" lvl="0" algn="ctr">
              <a:lnSpc>
                <a:spcPct val="120000"/>
              </a:lnSpc>
            </a:pPr>
            <a:r>
              <a:rPr lang="zh-CN" altLang="en-US" sz="3200" dirty="0">
                <a:solidFill>
                  <a:srgbClr val="AF5C1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男孩变得勇敢和顽强</a:t>
            </a:r>
          </a:p>
        </p:txBody>
      </p:sp>
      <p:sp>
        <p:nvSpPr>
          <p:cNvPr id="4" name="椭圆 3"/>
          <p:cNvSpPr/>
          <p:nvPr/>
        </p:nvSpPr>
        <p:spPr>
          <a:xfrm flipV="1">
            <a:off x="4119245" y="2307590"/>
            <a:ext cx="2566670" cy="716915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椭圆 4"/>
          <p:cNvSpPr/>
          <p:nvPr/>
        </p:nvSpPr>
        <p:spPr>
          <a:xfrm flipV="1">
            <a:off x="9456420" y="3600450"/>
            <a:ext cx="1328420" cy="762000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椭圆 5"/>
          <p:cNvSpPr/>
          <p:nvPr/>
        </p:nvSpPr>
        <p:spPr>
          <a:xfrm flipV="1">
            <a:off x="2915285" y="4334510"/>
            <a:ext cx="2077085" cy="762000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38275" y="1657985"/>
            <a:ext cx="9173845" cy="34455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0" marR="0" lvl="0" indent="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0" i="0" u="none" strike="noStrike" cap="none" normalizeH="0" baseline="0" dirty="0">
                <a:ln>
                  <a:noFill/>
                </a:ln>
                <a:solidFill>
                  <a:srgbClr val="2374B8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3600" b="0" i="0" u="none" strike="noStrike" cap="none" normalizeH="0" baseline="0" dirty="0">
                <a:ln>
                  <a:noFill/>
                </a:ln>
                <a:solidFill>
                  <a:srgbClr val="2374B8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尼尔斯原来经常欺负、虐待动物，后来被小狐仙算计，遭到了“报应”，在寻找小狐仙的过程中，他认识到了自己原来的错误，决心改过，变得勇敢和顽强。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2281" y="1972310"/>
            <a:ext cx="9393041" cy="3688715"/>
            <a:chOff x="1555" y="3106"/>
            <a:chExt cx="15863" cy="5809"/>
          </a:xfrm>
        </p:grpSpPr>
        <p:sp>
          <p:nvSpPr>
            <p:cNvPr id="2" name="矩形 1"/>
            <p:cNvSpPr/>
            <p:nvPr/>
          </p:nvSpPr>
          <p:spPr>
            <a:xfrm>
              <a:off x="1555" y="3106"/>
              <a:ext cx="15863" cy="5809"/>
            </a:xfrm>
            <a:prstGeom prst="rect">
              <a:avLst/>
            </a:prstGeom>
            <a:solidFill>
              <a:srgbClr val="C3DFF4"/>
            </a:solidFill>
            <a:ln w="12700" cmpd="sng">
              <a:solidFill>
                <a:srgbClr val="4FD0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38" name="矩形 4"/>
            <p:cNvSpPr/>
            <p:nvPr/>
          </p:nvSpPr>
          <p:spPr>
            <a:xfrm>
              <a:off x="1913" y="3202"/>
              <a:ext cx="15373" cy="49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dirty="0">
                  <a:latin typeface="微软雅黑" panose="020B0503020204020204" charset="-122"/>
                  <a:ea typeface="微软雅黑" panose="020B0503020204020204" charset="-122"/>
                </a:rPr>
                <a:t>       </a:t>
              </a:r>
              <a:r>
                <a:rPr lang="zh-CN" altLang="zh-CN" sz="3200" dirty="0">
                  <a:latin typeface="黑体" panose="02010609060101010101" charset="-122"/>
                  <a:ea typeface="黑体" panose="02010609060101010101" charset="-122"/>
                </a:rPr>
                <a:t>通过前面的学习和了解，我们已经深深地被《骑鹅旅行记》所吸引。这本书到底讲了些什么呢？要想最快、最简单地了解一本书的内容，可以怎么办？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87450" y="856615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了解全书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4"/>
          <p:cNvSpPr/>
          <p:nvPr/>
        </p:nvSpPr>
        <p:spPr>
          <a:xfrm>
            <a:off x="1035050" y="2603500"/>
            <a:ext cx="961834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20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在学习节选片段的时候，我们可以根据内容来拟定小标题。现在，我们能否根据</a:t>
            </a:r>
            <a:r>
              <a:rPr lang="zh-CN" altLang="zh-CN" sz="32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小标题来了解故事的大致内容</a:t>
            </a:r>
            <a:r>
              <a:rPr lang="zh-CN" altLang="en-US" sz="320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呢？引导学生看目录，了解大意。</a:t>
            </a:r>
          </a:p>
        </p:txBody>
      </p:sp>
      <p:sp>
        <p:nvSpPr>
          <p:cNvPr id="40962" name="矩形 5"/>
          <p:cNvSpPr/>
          <p:nvPr/>
        </p:nvSpPr>
        <p:spPr>
          <a:xfrm>
            <a:off x="1501775" y="1717675"/>
            <a:ext cx="8442325" cy="645160"/>
          </a:xfrm>
          <a:prstGeom prst="rect">
            <a:avLst/>
          </a:prstGeom>
          <a:noFill/>
          <a:ln w="19050" cmpd="sng">
            <a:solidFill>
              <a:schemeClr val="accent6">
                <a:lumMod val="75000"/>
              </a:schemeClr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zh-CN" sz="36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en-US" altLang="zh-CN" sz="36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altLang="zh-CN" sz="36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根据目录了解故事的主要内容。</a:t>
            </a:r>
            <a:endParaRPr lang="zh-CN" altLang="zh-CN" sz="3600" dirty="0">
              <a:solidFill>
                <a:srgbClr val="2374B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2"/>
          <p:cNvSpPr txBox="1"/>
          <p:nvPr/>
        </p:nvSpPr>
        <p:spPr>
          <a:xfrm>
            <a:off x="4753928" y="1096328"/>
            <a:ext cx="2032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2374B8"/>
                </a:solidFill>
                <a:latin typeface="微软雅黑" panose="020B0503020204020204" charset="-122"/>
                <a:ea typeface="微软雅黑" panose="020B0503020204020204" charset="-122"/>
              </a:rPr>
              <a:t>目    录</a:t>
            </a:r>
          </a:p>
        </p:txBody>
      </p:sp>
      <p:sp>
        <p:nvSpPr>
          <p:cNvPr id="41986" name="矩形 3"/>
          <p:cNvSpPr/>
          <p:nvPr/>
        </p:nvSpPr>
        <p:spPr>
          <a:xfrm>
            <a:off x="1249045" y="1846263"/>
            <a:ext cx="4257675" cy="4356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第一章  男孩尼尔斯           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第二章  加入大雁             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第三章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参与“鹤之舞”</a:t>
            </a:r>
            <a:endParaRPr lang="en-US" altLang="zh-CN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表演大会 </a:t>
            </a:r>
            <a:endParaRPr lang="zh-CN" altLang="en-US" sz="2800" b="1" dirty="0">
              <a:solidFill>
                <a:srgbClr val="2374B8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第四章  奥兰岛的新伙伴        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第五章  “地狱谷”之战        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第六章  海底城市              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第七章  被乌鸦劫持            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第八章  想家的夜晚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6033770" y="1846263"/>
            <a:ext cx="4903788" cy="4356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第九章  拯救大鸟湖</a:t>
            </a: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第十章  最好的朋友</a:t>
            </a: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第十一章  幽灵花园</a:t>
            </a: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第十二章  狐狸斯密尔</a:t>
            </a: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的下场</a:t>
            </a: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第十三章  放弃机会</a:t>
            </a: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第十四章  恶毒的姐姐</a:t>
            </a: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第十五章  老鹰高尔果</a:t>
            </a: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第十六章  帮助奥萨</a:t>
            </a: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第十七章  尼尔斯回家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0806" r="41931"/>
          <a:stretch>
            <a:fillRect/>
          </a:stretch>
        </p:blipFill>
        <p:spPr>
          <a:xfrm>
            <a:off x="7183120" y="1677035"/>
            <a:ext cx="3539490" cy="3627120"/>
          </a:xfrm>
          <a:prstGeom prst="round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40961" name="矩形 4"/>
          <p:cNvSpPr/>
          <p:nvPr/>
        </p:nvSpPr>
        <p:spPr>
          <a:xfrm>
            <a:off x="1981835" y="2010410"/>
            <a:ext cx="8515350" cy="8115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962" name="矩形 5"/>
          <p:cNvSpPr/>
          <p:nvPr/>
        </p:nvSpPr>
        <p:spPr>
          <a:xfrm>
            <a:off x="1532255" y="1786255"/>
            <a:ext cx="4990465" cy="2416810"/>
          </a:xfrm>
          <a:prstGeom prst="rect">
            <a:avLst/>
          </a:prstGeom>
          <a:noFill/>
          <a:ln w="19050" cmpd="sng">
            <a:solidFill>
              <a:schemeClr val="accent6">
                <a:lumMod val="75000"/>
              </a:schemeClr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en-US" altLang="zh-CN" sz="36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altLang="zh-CN" sz="36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选择一个小标题猜一猜故事情节。想象童话故事的神奇。</a:t>
            </a:r>
            <a:endParaRPr lang="zh-CN" altLang="zh-CN" sz="3600" dirty="0">
              <a:solidFill>
                <a:srgbClr val="2374B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3010" name="矩形 5"/>
          <p:cNvSpPr/>
          <p:nvPr/>
        </p:nvSpPr>
        <p:spPr>
          <a:xfrm>
            <a:off x="1531938" y="4664075"/>
            <a:ext cx="59420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例如：</a:t>
            </a:r>
            <a:r>
              <a:rPr lang="en-US" altLang="zh-CN" sz="3200" b="1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“鹤之舞”表演大会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2"/>
          <p:cNvSpPr/>
          <p:nvPr/>
        </p:nvSpPr>
        <p:spPr>
          <a:xfrm>
            <a:off x="652780" y="2155825"/>
            <a:ext cx="6843395" cy="38792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这一节写尼尔斯救出黑老鼠，感动了白颧，他决定冰释前嫌和尼尔斯交朋友，并和大雁队长阿卡一起带尼尔斯参加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鹤之舞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表演大会。狐狸斯密尔想袭击雁群的阴谋被识破，最终被驱逐，森林舞会如期举行，白鹤们献上了最优美的舞蹈。</a:t>
            </a:r>
          </a:p>
        </p:txBody>
      </p:sp>
      <p:sp>
        <p:nvSpPr>
          <p:cNvPr id="43010" name="矩形 5"/>
          <p:cNvSpPr/>
          <p:nvPr/>
        </p:nvSpPr>
        <p:spPr>
          <a:xfrm>
            <a:off x="796290" y="1412875"/>
            <a:ext cx="6541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“鹤之舞”表演大会（内容提要）</a:t>
            </a:r>
            <a:r>
              <a:rPr lang="zh-CN" altLang="en-US" sz="3200" b="1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</a:p>
        </p:txBody>
      </p:sp>
      <p:sp>
        <p:nvSpPr>
          <p:cNvPr id="5" name="云形标注 4"/>
          <p:cNvSpPr/>
          <p:nvPr/>
        </p:nvSpPr>
        <p:spPr>
          <a:xfrm rot="21180000" flipH="1">
            <a:off x="7428230" y="1704340"/>
            <a:ext cx="3946525" cy="1794510"/>
          </a:xfrm>
          <a:prstGeom prst="cloudCallout">
            <a:avLst>
              <a:gd name="adj1" fmla="val -49"/>
              <a:gd name="adj2" fmla="val 75629"/>
            </a:avLst>
          </a:prstGeom>
          <a:solidFill>
            <a:srgbClr val="2374B8"/>
          </a:solidFill>
          <a:ln w="28575" cap="flat" cmpd="sng">
            <a:noFill/>
            <a:prstDash val="sysDash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rtlCol="0" anchor="t">
            <a:noAutofit/>
          </a:bodyPr>
          <a:lstStyle/>
          <a:p>
            <a:pPr lvl="0" algn="l" fontAlgn="auto">
              <a:lnSpc>
                <a:spcPct val="130000"/>
              </a:lnSpc>
              <a:spcBef>
                <a:spcPct val="50000"/>
              </a:spcBef>
            </a:pPr>
            <a:endParaRPr lang="en-US" altLang="zh-CN" sz="28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5602" name="图片 10242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370695" y="3429635"/>
            <a:ext cx="2160588" cy="295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526020" y="2103755"/>
            <a:ext cx="3687445" cy="902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请你试着根据已有内容，猜测整个故事情节。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矩形 4"/>
          <p:cNvSpPr/>
          <p:nvPr/>
        </p:nvSpPr>
        <p:spPr>
          <a:xfrm>
            <a:off x="1387475" y="2313305"/>
            <a:ext cx="9417050" cy="3634740"/>
          </a:xfrm>
          <a:prstGeom prst="rect">
            <a:avLst/>
          </a:prstGeom>
          <a:noFill/>
          <a:ln w="12700" cmpd="sng">
            <a:solidFill>
              <a:schemeClr val="accent6">
                <a:lumMod val="75000"/>
              </a:schemeClr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在学习《鲁滨逊漂流记（节选）》时，我们将</a:t>
            </a:r>
            <a:r>
              <a:rPr lang="zh-CN" altLang="zh-CN" sz="32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梗概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zh-CN" altLang="zh-CN" sz="32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节选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进行了</a:t>
            </a:r>
            <a:r>
              <a:rPr lang="zh-CN" altLang="zh-CN" sz="32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对比阅读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，从而很快了解了这篇名著的大概内容。</a:t>
            </a:r>
          </a:p>
          <a:p>
            <a:pPr>
              <a:lnSpc>
                <a:spcPct val="120000"/>
              </a:lnSpc>
            </a:pPr>
            <a:r>
              <a:rPr lang="zh-CN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根据老师的要求，现在大家手头上都买了一本《骑鹅旅行记》，想快速地了解整本书，我们可以通过看</a:t>
            </a:r>
            <a:r>
              <a:rPr lang="zh-CN" altLang="zh-CN" sz="32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简介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来明晰内容。</a:t>
            </a:r>
          </a:p>
        </p:txBody>
      </p:sp>
      <p:sp>
        <p:nvSpPr>
          <p:cNvPr id="44034" name="矩形 5"/>
          <p:cNvSpPr/>
          <p:nvPr/>
        </p:nvSpPr>
        <p:spPr>
          <a:xfrm>
            <a:off x="1387475" y="1484630"/>
            <a:ext cx="9417050" cy="645160"/>
          </a:xfrm>
          <a:prstGeom prst="rect">
            <a:avLst/>
          </a:prstGeom>
          <a:noFill/>
          <a:ln w="19050" cmpd="sng">
            <a:solidFill>
              <a:schemeClr val="accent6">
                <a:lumMod val="75000"/>
              </a:schemeClr>
            </a:solidFill>
            <a:prstDash val="sysDash"/>
          </a:ln>
          <a:extLst>
            <a:ext uri="{909E8E84-426E-40DD-AFC4-6F175D3DCCD1}">
              <a14:hiddenFill xmlns:a14="http://schemas.microsoft.com/office/drawing/2010/main" xmlns="">
                <a:solidFill>
                  <a:srgbClr val="FAE9DC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3600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altLang="zh-CN" sz="36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altLang="zh-CN" sz="36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看简介，明晰主要内容。</a:t>
            </a:r>
            <a:endParaRPr lang="zh-CN" altLang="zh-CN" sz="3600" dirty="0">
              <a:solidFill>
                <a:srgbClr val="2374B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4780" y="1772920"/>
            <a:ext cx="5026660" cy="3744595"/>
            <a:chOff x="1889" y="3018"/>
            <a:chExt cx="7916" cy="5897"/>
          </a:xfrm>
        </p:grpSpPr>
        <p:sp>
          <p:nvSpPr>
            <p:cNvPr id="3" name="矩形 2"/>
            <p:cNvSpPr/>
            <p:nvPr/>
          </p:nvSpPr>
          <p:spPr>
            <a:xfrm>
              <a:off x="1889" y="3018"/>
              <a:ext cx="7916" cy="5897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rgbClr val="2374B8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35" name="文本框 2"/>
            <p:cNvSpPr txBox="1"/>
            <p:nvPr/>
          </p:nvSpPr>
          <p:spPr>
            <a:xfrm>
              <a:off x="2512" y="3586"/>
              <a:ext cx="6774" cy="47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2374B8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</a:t>
              </a:r>
              <a:r>
                <a:rPr lang="zh-CN" altLang="zh-CN" sz="3200" dirty="0">
                  <a:solidFill>
                    <a:srgbClr val="2374B8"/>
                  </a:solidFill>
                  <a:latin typeface="黑体" panose="02010609060101010101" charset="-122"/>
                  <a:ea typeface="黑体" panose="02010609060101010101" charset="-122"/>
                </a:rPr>
                <a:t>你想知道尼尔斯经历了哪些有趣而又不可思议的事情吗？让我们走进课文，同他一起去历险吧！</a:t>
              </a:r>
            </a:p>
          </p:txBody>
        </p:sp>
      </p:grpSp>
      <p:pic>
        <p:nvPicPr>
          <p:cNvPr id="18434" name="图片 4" descr="trimy5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775" y="1749425"/>
            <a:ext cx="3710940" cy="37191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1"/>
          <p:cNvSpPr/>
          <p:nvPr/>
        </p:nvSpPr>
        <p:spPr>
          <a:xfrm>
            <a:off x="1066165" y="1852295"/>
            <a:ext cx="10180955" cy="4225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在瑞典南部乡村，有一个十四岁的男孩尼尔斯，他的父母都是善良、勤劳的农民。但尼尔斯却非常顽皮，专爱搞恶作剧，欺负小动物。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一个初春，他的父母上教堂去了，他在家里因为捉弄一个小精灵，被小精灵变成了一个拇指大小的小人儿。正在这时，一群大雁从空中飞过，家中一只雄鹅莫顿也想展翅跟随大雁飞行，尼尔斯为了不让雄鹅飞走，紧紧抱住雄鹅的脖子，不料却被雄鹅带上高空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06670" y="1135380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2374B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主要内容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1"/>
          <p:cNvSpPr/>
          <p:nvPr/>
        </p:nvSpPr>
        <p:spPr>
          <a:xfrm>
            <a:off x="853440" y="1399223"/>
            <a:ext cx="1019810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从此，他骑在鹅背上，跟随着大雁走南闯北，一直飞到最北部的拉普兰少。在这次奇异的漫游中，他看到了祖国的大好风光，增长了许多见识，结识了许多朋友，听闻了许多故事和传说，经历了种种困难和危险。他从旅伴和其他动物身上学到了不少优点，逐渐改正了自己淘气调皮的缺点，培养了勇于舍己、助人为乐的优秀品德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由于尼尔斯的心变得善良了，当他重返家乡时，不仅恢复了原形，而且成了一个勇敢、善良、乐于助人、富于责任感而又勤劳的大男孩。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矩形 5"/>
          <p:cNvSpPr/>
          <p:nvPr/>
        </p:nvSpPr>
        <p:spPr>
          <a:xfrm>
            <a:off x="1184275" y="1475740"/>
            <a:ext cx="9912985" cy="645160"/>
          </a:xfrm>
          <a:prstGeom prst="rect">
            <a:avLst/>
          </a:prstGeom>
          <a:noFill/>
          <a:ln w="19050" cmpd="sng">
            <a:solidFill>
              <a:schemeClr val="accent6">
                <a:lumMod val="75000"/>
              </a:schemeClr>
            </a:solidFill>
            <a:prstDash val="sysDash"/>
          </a:ln>
          <a:extLst>
            <a:ext uri="{909E8E84-426E-40DD-AFC4-6F175D3DCCD1}">
              <a14:hiddenFill xmlns:a14="http://schemas.microsoft.com/office/drawing/2010/main" xmlns="">
                <a:solidFill>
                  <a:srgbClr val="FAE9DC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36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zh-CN" sz="36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了解书中主要人物，深入书本。</a:t>
            </a:r>
            <a:endParaRPr lang="zh-CN" altLang="zh-CN" sz="3600" dirty="0">
              <a:solidFill>
                <a:srgbClr val="2374B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7106" name="矩形 2"/>
          <p:cNvSpPr/>
          <p:nvPr/>
        </p:nvSpPr>
        <p:spPr>
          <a:xfrm>
            <a:off x="1112520" y="2765425"/>
            <a:ext cx="10101580" cy="3634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雁群的头领，是一只老练的大雁。她对人怀着很深的警惕，所以不愿让尼尔斯呆在雁群里。当尼尔斯被马丁带到雁群里的时候，她决定第二天早上就撵尼尔斯回家，可是当天晚上狐狸斯密尔偷袭了雁群。尼尔斯凭借自己的勇敢和智慧救回了一只大雁，从而让阿卡对尼尔斯产生了信任。</a:t>
            </a:r>
          </a:p>
        </p:txBody>
      </p:sp>
      <p:sp>
        <p:nvSpPr>
          <p:cNvPr id="47107" name="矩形 3"/>
          <p:cNvSpPr/>
          <p:nvPr/>
        </p:nvSpPr>
        <p:spPr>
          <a:xfrm>
            <a:off x="1112520" y="2253615"/>
            <a:ext cx="1384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阿卡：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4"/>
          <p:cNvSpPr/>
          <p:nvPr/>
        </p:nvSpPr>
        <p:spPr>
          <a:xfrm>
            <a:off x="971868" y="1902778"/>
            <a:ext cx="10393362" cy="4225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尼尔斯本是一个十四岁左右的少年，他调皮、贪玩、任性、懒惰，不爱学习，对待动物和人十分凶狠。因为对小精灵不恭敬、出尔反尔，受到了惩罚，被小精灵变成了一个只有拇指般大小的小人儿。旅行路上的尼尔斯，跟着雁群看到了许多美丽迷人的瑞典自然风光。那些巍巍高山、茫茫大河、郁郁葱葱的森林、或贫瘠或富饶的土地、或雄伟或壮观的城镇，都让尼尔斯惊奇不已，在这一条前行的路上，他收获了友情和爱。然而，也有孤独、无助、饥饿、寒冷甚至死亡的一次又一次威胁。</a:t>
            </a:r>
          </a:p>
        </p:txBody>
      </p:sp>
      <p:sp>
        <p:nvSpPr>
          <p:cNvPr id="48130" name="矩形 3"/>
          <p:cNvSpPr/>
          <p:nvPr/>
        </p:nvSpPr>
        <p:spPr>
          <a:xfrm>
            <a:off x="900113" y="1258253"/>
            <a:ext cx="3381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3200" b="1" dirty="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主人公尼尔斯：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5"/>
          <p:cNvSpPr/>
          <p:nvPr/>
        </p:nvSpPr>
        <p:spPr>
          <a:xfrm>
            <a:off x="1198880" y="1900555"/>
            <a:ext cx="7555230" cy="583565"/>
          </a:xfrm>
          <a:prstGeom prst="rect">
            <a:avLst/>
          </a:prstGeom>
          <a:noFill/>
          <a:ln w="28575" cmpd="sng">
            <a:noFill/>
            <a:prstDash val="sysDash"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课后阅读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《骑鹅旅行记》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全书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8880" y="2802255"/>
            <a:ext cx="7555230" cy="583565"/>
          </a:xfrm>
          <a:prstGeom prst="rect">
            <a:avLst/>
          </a:prstGeom>
          <a:noFill/>
          <a:ln w="28575" cmpd="sng">
            <a:noFill/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2.读完全书后，完成</a:t>
            </a:r>
            <a:r>
              <a:rPr lang="zh-CN" altLang="en-US" sz="3200" b="1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读书卡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1198563" y="3631565"/>
            <a:ext cx="10841037" cy="213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b="1">
                <a:latin typeface="楷体" panose="02010609060101010101" charset="-122"/>
                <a:ea typeface="楷体" panose="02010609060101010101" charset="-122"/>
              </a:rPr>
              <a:t>    读完这本书，我知道了____________</a:t>
            </a:r>
            <a:r>
              <a:rPr lang="zh-CN" altLang="en-US" sz="3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_______，</a:t>
            </a:r>
            <a:r>
              <a:rPr lang="zh-CN" altLang="en-US" sz="3400" b="1">
                <a:latin typeface="楷体" panose="02010609060101010101" charset="-122"/>
                <a:ea typeface="楷体" panose="02010609060101010101" charset="-122"/>
              </a:rPr>
              <a:t>       </a:t>
            </a:r>
          </a:p>
          <a:p>
            <a:pPr>
              <a:lnSpc>
                <a:spcPct val="130000"/>
              </a:lnSpc>
            </a:pPr>
            <a:r>
              <a:rPr lang="zh-CN" altLang="en-US" sz="3400" b="1">
                <a:latin typeface="楷体" panose="02010609060101010101" charset="-122"/>
                <a:ea typeface="楷体" panose="02010609060101010101" charset="-122"/>
              </a:rPr>
              <a:t>我了解了</a:t>
            </a:r>
            <a:r>
              <a:rPr lang="zh-CN" altLang="en-US" sz="3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______________，我积累了___________，</a:t>
            </a:r>
            <a:r>
              <a:rPr lang="zh-CN" altLang="en-US" sz="3400" b="1">
                <a:latin typeface="楷体" panose="02010609060101010101" charset="-122"/>
                <a:ea typeface="楷体" panose="02010609060101010101" charset="-122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en-US" sz="3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我想到了______________，我懂得了___________。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                              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87450" y="855980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布置作业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/>
      <p:bldP spid="3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09955" y="2400300"/>
            <a:ext cx="4691380" cy="2315845"/>
            <a:chOff x="1661" y="3253"/>
            <a:chExt cx="7388" cy="5050"/>
          </a:xfrm>
        </p:grpSpPr>
        <p:sp>
          <p:nvSpPr>
            <p:cNvPr id="2" name="矩形 1"/>
            <p:cNvSpPr/>
            <p:nvPr/>
          </p:nvSpPr>
          <p:spPr>
            <a:xfrm>
              <a:off x="1661" y="3253"/>
              <a:ext cx="7388" cy="5050"/>
            </a:xfrm>
            <a:prstGeom prst="rect">
              <a:avLst/>
            </a:prstGeom>
            <a:noFill/>
            <a:ln w="19050" cmpd="sng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25" name="矩形 2"/>
            <p:cNvSpPr/>
            <p:nvPr/>
          </p:nvSpPr>
          <p:spPr>
            <a:xfrm>
              <a:off x="1814" y="3787"/>
              <a:ext cx="7055" cy="37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altLang="zh-CN" sz="3200" b="1">
                  <a:solidFill>
                    <a:srgbClr val="2374B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3</a:t>
              </a:r>
              <a:r>
                <a:rPr lang="zh-CN" altLang="en-US" sz="3200" b="1">
                  <a:solidFill>
                    <a:srgbClr val="2374B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.课后阅读《绿野仙踪》《格列佛游记》，感受游记类题材作品的特色。</a:t>
              </a:r>
            </a:p>
          </p:txBody>
        </p:sp>
      </p:grpSp>
      <p:pic>
        <p:nvPicPr>
          <p:cNvPr id="52226" name="图片 5" descr="20110324140018_5_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7555" y="2065020"/>
            <a:ext cx="2592070" cy="3207385"/>
          </a:xfrm>
          <a:prstGeom prst="rect">
            <a:avLst/>
          </a:prstGeom>
          <a:noFill/>
          <a:ln w="9525">
            <a:noFill/>
          </a:ln>
          <a:effectLst>
            <a:innerShdw blurRad="114300">
              <a:prstClr val="black"/>
            </a:innerShdw>
          </a:effectLst>
        </p:spPr>
      </p:pic>
      <p:pic>
        <p:nvPicPr>
          <p:cNvPr id="52227" name="图片 1" descr="1616326096-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35060" y="2065020"/>
            <a:ext cx="2485390" cy="3207385"/>
          </a:xfrm>
          <a:prstGeom prst="rect">
            <a:avLst/>
          </a:prstGeom>
          <a:noFill/>
          <a:ln w="9525">
            <a:noFill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矩形 1"/>
          <p:cNvSpPr/>
          <p:nvPr/>
        </p:nvSpPr>
        <p:spPr>
          <a:xfrm>
            <a:off x="2758123" y="4078288"/>
            <a:ext cx="1450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</a:p>
        </p:txBody>
      </p:sp>
      <p:sp>
        <p:nvSpPr>
          <p:cNvPr id="53250" name="矩形 3"/>
          <p:cNvSpPr/>
          <p:nvPr/>
        </p:nvSpPr>
        <p:spPr>
          <a:xfrm>
            <a:off x="2758123" y="3033395"/>
            <a:ext cx="1450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</a:rPr>
              <a:t>人物</a:t>
            </a:r>
          </a:p>
        </p:txBody>
      </p:sp>
      <p:sp>
        <p:nvSpPr>
          <p:cNvPr id="53251" name="矩形 4"/>
          <p:cNvSpPr/>
          <p:nvPr/>
        </p:nvSpPr>
        <p:spPr>
          <a:xfrm>
            <a:off x="2758123" y="5049838"/>
            <a:ext cx="1450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</a:rPr>
              <a:t>情节</a:t>
            </a:r>
          </a:p>
        </p:txBody>
      </p:sp>
      <p:sp>
        <p:nvSpPr>
          <p:cNvPr id="53252" name="矩形 5"/>
          <p:cNvSpPr/>
          <p:nvPr/>
        </p:nvSpPr>
        <p:spPr>
          <a:xfrm flipH="1">
            <a:off x="4248150" y="3033395"/>
            <a:ext cx="16081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AF5C19"/>
                </a:solidFill>
                <a:latin typeface="楷体" panose="02010609060101010101" charset="-122"/>
                <a:ea typeface="楷体" panose="02010609060101010101" charset="-122"/>
              </a:rPr>
              <a:t>尼尔斯</a:t>
            </a:r>
          </a:p>
        </p:txBody>
      </p:sp>
      <p:sp>
        <p:nvSpPr>
          <p:cNvPr id="53253" name="矩形 6"/>
          <p:cNvSpPr/>
          <p:nvPr/>
        </p:nvSpPr>
        <p:spPr>
          <a:xfrm flipH="1">
            <a:off x="4248150" y="4078288"/>
            <a:ext cx="16081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优美</a:t>
            </a:r>
          </a:p>
        </p:txBody>
      </p:sp>
      <p:sp>
        <p:nvSpPr>
          <p:cNvPr id="53254" name="矩形 7"/>
          <p:cNvSpPr/>
          <p:nvPr/>
        </p:nvSpPr>
        <p:spPr>
          <a:xfrm flipH="1">
            <a:off x="4248150" y="5049838"/>
            <a:ext cx="16081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生动</a:t>
            </a:r>
          </a:p>
        </p:txBody>
      </p:sp>
      <p:sp>
        <p:nvSpPr>
          <p:cNvPr id="10" name="矩形 9"/>
          <p:cNvSpPr/>
          <p:nvPr/>
        </p:nvSpPr>
        <p:spPr>
          <a:xfrm flipH="1">
            <a:off x="6318250" y="3033395"/>
            <a:ext cx="3489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淘气 调皮 孝顺</a:t>
            </a:r>
          </a:p>
        </p:txBody>
      </p:sp>
      <p:sp>
        <p:nvSpPr>
          <p:cNvPr id="11" name="矩形 10"/>
          <p:cNvSpPr/>
          <p:nvPr/>
        </p:nvSpPr>
        <p:spPr>
          <a:xfrm flipH="1">
            <a:off x="6318250" y="4078288"/>
            <a:ext cx="13557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有趣</a:t>
            </a:r>
          </a:p>
        </p:txBody>
      </p:sp>
      <p:sp>
        <p:nvSpPr>
          <p:cNvPr id="12" name="矩形 11"/>
          <p:cNvSpPr/>
          <p:nvPr/>
        </p:nvSpPr>
        <p:spPr>
          <a:xfrm flipH="1">
            <a:off x="6318250" y="5049838"/>
            <a:ext cx="13557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有趣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2306638" y="3321050"/>
            <a:ext cx="185738" cy="2159000"/>
          </a:xfrm>
          <a:prstGeom prst="leftBrace">
            <a:avLst>
              <a:gd name="adj1" fmla="val 56322"/>
              <a:gd name="adj2" fmla="val 50000"/>
            </a:avLst>
          </a:prstGeom>
          <a:noFill/>
          <a:ln w="25400" cap="flat" cmpd="sng" algn="ctr">
            <a:solidFill>
              <a:schemeClr val="tx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3259" name="矩形 13"/>
          <p:cNvSpPr/>
          <p:nvPr/>
        </p:nvSpPr>
        <p:spPr>
          <a:xfrm>
            <a:off x="3390900" y="2019935"/>
            <a:ext cx="52673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en-US" altLang="zh-CN" sz="3200" b="1" baseline="300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*  </a:t>
            </a:r>
            <a:r>
              <a:rPr lang="zh-CN" altLang="en-US" sz="3200" b="1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骑鹅旅行记（节选）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87450" y="860425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板书设计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  <p:bldP spid="53254" grpId="0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1" descr="t015e72c74c6cc0b3ac"/>
          <p:cNvPicPr>
            <a:picLocks noChangeAspect="1"/>
          </p:cNvPicPr>
          <p:nvPr/>
        </p:nvPicPr>
        <p:blipFill>
          <a:blip r:embed="rId2"/>
          <a:srcRect t="8714" r="14549" b="22436"/>
          <a:stretch>
            <a:fillRect/>
          </a:stretch>
        </p:blipFill>
        <p:spPr>
          <a:xfrm>
            <a:off x="1045845" y="2194560"/>
            <a:ext cx="2655570" cy="3428365"/>
          </a:xfrm>
          <a:prstGeom prst="roundRect">
            <a:avLst/>
          </a:prstGeom>
          <a:noFill/>
          <a:ln w="28575" cmpd="sng">
            <a:solidFill>
              <a:srgbClr val="4FD0FF"/>
            </a:solidFill>
            <a:prstDash val="sysDash"/>
          </a:ln>
        </p:spPr>
      </p:pic>
      <p:sp>
        <p:nvSpPr>
          <p:cNvPr id="2" name="文本框 1"/>
          <p:cNvSpPr txBox="1"/>
          <p:nvPr/>
        </p:nvSpPr>
        <p:spPr>
          <a:xfrm>
            <a:off x="1187450" y="851535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走近作者</a:t>
            </a:r>
          </a:p>
        </p:txBody>
      </p:sp>
      <p:sp>
        <p:nvSpPr>
          <p:cNvPr id="37891" name="Rectangle 3"/>
          <p:cNvSpPr/>
          <p:nvPr/>
        </p:nvSpPr>
        <p:spPr>
          <a:xfrm>
            <a:off x="4176395" y="1552575"/>
            <a:ext cx="7005955" cy="4828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defTabSz="914400">
              <a:lnSpc>
                <a:spcPct val="110000"/>
              </a:lnSpc>
              <a:buClr>
                <a:schemeClr val="hlink"/>
              </a:buClr>
              <a:buSzPct val="70000"/>
              <a:tabLst>
                <a:tab pos="2954655" algn="l"/>
              </a:tabLst>
            </a:pPr>
            <a:r>
              <a:rPr lang="en-US" altLang="zh-CN" sz="3200" b="1" dirty="0">
                <a:solidFill>
                  <a:srgbClr val="AD5B1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塞尔玛·拉格洛芙，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（1858—1940），优秀的</a:t>
            </a:r>
            <a:r>
              <a:rPr sz="36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瑞典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女作家。</a:t>
            </a:r>
          </a:p>
          <a:p>
            <a:pPr algn="just">
              <a:lnSpc>
                <a:spcPct val="110000"/>
              </a:lnSpc>
              <a:buClr>
                <a:schemeClr val="hlink"/>
              </a:buClr>
              <a:buSzPct val="70000"/>
            </a:pP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1909年，“由于她作品中特有的高贵的理想主义、丰饶的想象力、平易而优美的风格”获得</a:t>
            </a:r>
            <a:r>
              <a:rPr sz="36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诺贝尔文学奖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，她是瑞典第一位得到这一荣誉的作家，也是</a:t>
            </a:r>
            <a:r>
              <a:rPr sz="36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世界上第一位获得这一文学奖的女性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2"/>
          <p:cNvSpPr/>
          <p:nvPr/>
        </p:nvSpPr>
        <p:spPr>
          <a:xfrm>
            <a:off x="810260" y="1581150"/>
            <a:ext cx="7233285" cy="44208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1858年，她出生于瑞典西部的一个陆军军官家庭。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三岁时双腿完全麻痹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，行动不便，因此她的童年主要是在书籍和外婆的陪伴下度过的。那时她立志要当一名作家。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长大后，她在一座小城当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中学地理老师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。在任教期间，她开始了文学创作，写下了许多优秀的短篇小说。</a:t>
            </a:r>
          </a:p>
        </p:txBody>
      </p:sp>
      <p:pic>
        <p:nvPicPr>
          <p:cNvPr id="23570" name="图片 1" descr="C:\Users\Administrator\Desktop\20春六语下课件陈晓梦10.18\20春统编六语下课件陈晓梦10.18 一稿\6 骑鹅旅行记（节选）\图片\a64012ccb210e8ca78616f9fcf8244ed.jpga64012ccb210e8ca78616f9fcf8244ed"/>
          <p:cNvPicPr>
            <a:picLocks noChangeAspect="1"/>
          </p:cNvPicPr>
          <p:nvPr/>
        </p:nvPicPr>
        <p:blipFill>
          <a:blip r:embed="rId2">
            <a:lum contrast="-6000"/>
          </a:blip>
          <a:srcRect r="18318"/>
          <a:stretch>
            <a:fillRect/>
          </a:stretch>
        </p:blipFill>
        <p:spPr>
          <a:xfrm>
            <a:off x="8207375" y="1765935"/>
            <a:ext cx="3073400" cy="4051300"/>
          </a:xfrm>
          <a:prstGeom prst="ellipse">
            <a:avLst/>
          </a:prstGeom>
          <a:noFill/>
          <a:ln w="28575" cmpd="sng">
            <a:solidFill>
              <a:srgbClr val="4FD0FF"/>
            </a:solidFill>
            <a:prstDash val="sysDash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/>
          <p:nvPr/>
        </p:nvSpPr>
        <p:spPr>
          <a:xfrm>
            <a:off x="791845" y="1277620"/>
            <a:ext cx="10306050" cy="5097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1904年夏，应瑞典教育部的要求，她开始为写“一本关于瑞典的、适合孩子们在学校阅读的书，一本富有教益、严肃认真和没有一句假话的书”做准备。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1906至1907年，《尼尔斯骑鹅旅行记》被作为</a:t>
            </a:r>
            <a:r>
              <a:rPr lang="zh-CN" altLang="en-US" sz="36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历史、地理教科书出版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。这部童话巨著使她成为蜚声世界的文豪，赢得了</a:t>
            </a:r>
            <a:r>
              <a:rPr lang="zh-CN" altLang="en-US" sz="32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与丹麦童话作家安徒生齐名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的声誉。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1909年获诺贝尔文学奖。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1914年当选为</a:t>
            </a:r>
            <a:r>
              <a:rPr lang="zh-CN" altLang="en-US" sz="32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瑞典学院院士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，挪威、芬兰、比利时和法国等国家还把本国最高勋章授予她。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文本框 23558"/>
          <p:cNvSpPr txBox="1"/>
          <p:nvPr/>
        </p:nvSpPr>
        <p:spPr>
          <a:xfrm>
            <a:off x="973773" y="2071370"/>
            <a:ext cx="1860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374B8"/>
                </a:solidFill>
                <a:uFillTx/>
                <a:latin typeface="GB Pinyinok-D" panose="02010601030101010101" charset="-122"/>
                <a:ea typeface="GB Pinyinok-D" panose="02010601030101010101" charset="-122"/>
              </a:rPr>
              <a:t>zhàng ài</a:t>
            </a:r>
          </a:p>
        </p:txBody>
      </p:sp>
      <p:sp>
        <p:nvSpPr>
          <p:cNvPr id="3" name="文本框 23558"/>
          <p:cNvSpPr txBox="1"/>
          <p:nvPr/>
        </p:nvSpPr>
        <p:spPr>
          <a:xfrm>
            <a:off x="7270750" y="2071370"/>
            <a:ext cx="15478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374B8"/>
                </a:solidFill>
                <a:uFillTx/>
                <a:latin typeface="GB Pinyinok-D" panose="02010601030101010101" charset="-122"/>
                <a:ea typeface="GB Pinyinok-D" panose="02010601030101010101" charset="-122"/>
              </a:rPr>
              <a:t>quǎn</a:t>
            </a:r>
          </a:p>
        </p:txBody>
      </p:sp>
      <p:sp>
        <p:nvSpPr>
          <p:cNvPr id="6" name="文本框 23558"/>
          <p:cNvSpPr txBox="1"/>
          <p:nvPr/>
        </p:nvSpPr>
        <p:spPr>
          <a:xfrm>
            <a:off x="3631883" y="2071370"/>
            <a:ext cx="16938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374B8"/>
                </a:solidFill>
                <a:uFillTx/>
                <a:latin typeface="GB Pinyinok-D" panose="02010601030101010101" charset="-122"/>
                <a:ea typeface="GB Pinyinok-D" panose="02010601030101010101" charset="-122"/>
              </a:rPr>
              <a:t>guān</a:t>
            </a:r>
          </a:p>
        </p:txBody>
      </p:sp>
      <p:sp>
        <p:nvSpPr>
          <p:cNvPr id="7" name="文本框 23558"/>
          <p:cNvSpPr txBox="1"/>
          <p:nvPr/>
        </p:nvSpPr>
        <p:spPr>
          <a:xfrm>
            <a:off x="9465310" y="2071370"/>
            <a:ext cx="1546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374B8"/>
                </a:solidFill>
                <a:uFillTx/>
                <a:latin typeface="GB Pinyinok-D" panose="02010601030101010101" charset="-122"/>
                <a:ea typeface="GB Pinyinok-D" panose="02010601030101010101" charset="-122"/>
              </a:rPr>
              <a:t>hùn</a:t>
            </a:r>
          </a:p>
        </p:txBody>
      </p:sp>
      <p:sp>
        <p:nvSpPr>
          <p:cNvPr id="8" name="文本框 23558"/>
          <p:cNvSpPr txBox="1"/>
          <p:nvPr/>
        </p:nvSpPr>
        <p:spPr>
          <a:xfrm>
            <a:off x="1149985" y="3226753"/>
            <a:ext cx="16843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374B8"/>
                </a:solidFill>
                <a:uFillTx/>
                <a:latin typeface="GB Pinyinok-D" panose="02010601030101010101" charset="-122"/>
                <a:ea typeface="GB Pinyinok-D" panose="02010601030101010101" charset="-122"/>
              </a:rPr>
              <a:t>jiāng</a:t>
            </a:r>
          </a:p>
        </p:txBody>
      </p:sp>
      <p:sp>
        <p:nvSpPr>
          <p:cNvPr id="10" name="文本框 23558"/>
          <p:cNvSpPr txBox="1"/>
          <p:nvPr/>
        </p:nvSpPr>
        <p:spPr>
          <a:xfrm>
            <a:off x="7364730" y="3226753"/>
            <a:ext cx="16208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374B8"/>
                </a:solidFill>
                <a:uFillTx/>
                <a:latin typeface="GB Pinyinok-D" panose="02010601030101010101" charset="-122"/>
                <a:ea typeface="GB Pinyinok-D" panose="02010601030101010101" charset="-122"/>
              </a:rPr>
              <a:t>páo</a:t>
            </a:r>
          </a:p>
        </p:txBody>
      </p:sp>
      <p:sp>
        <p:nvSpPr>
          <p:cNvPr id="11" name="文本框 23558"/>
          <p:cNvSpPr txBox="1"/>
          <p:nvPr/>
        </p:nvSpPr>
        <p:spPr>
          <a:xfrm>
            <a:off x="5431790" y="3226753"/>
            <a:ext cx="11668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374B8"/>
                </a:solidFill>
                <a:uFillTx/>
                <a:latin typeface="GB Pinyinok-D" panose="02010601030101010101" charset="-122"/>
                <a:ea typeface="GB Pinyinok-D" panose="02010601030101010101" charset="-122"/>
              </a:rPr>
              <a:t>gē</a:t>
            </a:r>
          </a:p>
        </p:txBody>
      </p:sp>
      <p:sp>
        <p:nvSpPr>
          <p:cNvPr id="12" name="文本框 23558"/>
          <p:cNvSpPr txBox="1"/>
          <p:nvPr/>
        </p:nvSpPr>
        <p:spPr>
          <a:xfrm>
            <a:off x="3621405" y="3226753"/>
            <a:ext cx="12017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374B8"/>
                </a:solidFill>
                <a:uFillTx/>
                <a:latin typeface="GB Pinyinok-D" panose="02010601030101010101" charset="-122"/>
                <a:ea typeface="GB Pinyinok-D" panose="02010601030101010101" charset="-122"/>
              </a:rPr>
              <a:t>méi</a:t>
            </a:r>
          </a:p>
        </p:txBody>
      </p:sp>
      <p:sp>
        <p:nvSpPr>
          <p:cNvPr id="13" name="文本框 23558"/>
          <p:cNvSpPr txBox="1"/>
          <p:nvPr/>
        </p:nvSpPr>
        <p:spPr>
          <a:xfrm>
            <a:off x="9425305" y="3226753"/>
            <a:ext cx="1755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374B8"/>
                </a:solidFill>
                <a:uFillTx/>
                <a:latin typeface="GB Pinyinok-D" panose="02010601030101010101" charset="-122"/>
                <a:ea typeface="GB Pinyinok-D" panose="02010601030101010101" charset="-122"/>
              </a:rPr>
              <a:t>bàn</a:t>
            </a:r>
          </a:p>
        </p:txBody>
      </p:sp>
      <p:sp>
        <p:nvSpPr>
          <p:cNvPr id="14" name="文本框 23558"/>
          <p:cNvSpPr txBox="1"/>
          <p:nvPr/>
        </p:nvSpPr>
        <p:spPr>
          <a:xfrm>
            <a:off x="2035175" y="4272915"/>
            <a:ext cx="11445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374B8"/>
                </a:solidFill>
                <a:uFillTx/>
                <a:latin typeface="GB Pinyinok-D" panose="02010601030101010101" charset="-122"/>
                <a:ea typeface="GB Pinyinok-D" panose="02010601030101010101" charset="-122"/>
              </a:rPr>
              <a:t>chán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90625" y="845185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读读记记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348470" y="478345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垂头丧气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650355" y="478409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无济于事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952240" y="478409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聚精会神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254125" y="478345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流水潺潺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477375" y="366395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绊倒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425690" y="3639820"/>
            <a:ext cx="1560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刨虫子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360035" y="3639820"/>
            <a:ext cx="1560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咯咯声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273425" y="363982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黑莓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54125" y="366395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缰绳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465945" y="254444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混乱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412990" y="249555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犬牙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360035" y="249555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禽兽</a:t>
            </a: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307080" y="249555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鸡冠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254125" y="254444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障碍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0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911860" y="4300855"/>
            <a:ext cx="5827395" cy="1197610"/>
          </a:xfrm>
          <a:prstGeom prst="rect">
            <a:avLst/>
          </a:prstGeom>
          <a:noFill/>
          <a:ln w="12700" cmpd="sng">
            <a:solidFill>
              <a:srgbClr val="4FD0FF"/>
            </a:solidFill>
            <a:prstDash val="sysDash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lIns="91422" tIns="45710" rIns="91422" bIns="457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spcBef>
                <a:spcPct val="50000"/>
              </a:spcBef>
              <a:defRPr/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事情既然已经发生，你再怎么怪她也</a:t>
            </a:r>
            <a:r>
              <a:rPr lang="en-US" altLang="zh-CN" sz="3600" b="1" dirty="0">
                <a:solidFill>
                  <a:srgbClr val="2374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无济于事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了。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6758"/>
          <a:stretch>
            <a:fillRect/>
          </a:stretch>
        </p:blipFill>
        <p:spPr>
          <a:xfrm flipH="1">
            <a:off x="7646670" y="2276475"/>
            <a:ext cx="3465830" cy="3232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87450" y="845185"/>
            <a:ext cx="2696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600" b="1" spc="400">
                <a:solidFill>
                  <a:srgbClr val="2374B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词语解释</a:t>
            </a:r>
          </a:p>
        </p:txBody>
      </p:sp>
      <p:grpSp>
        <p:nvGrpSpPr>
          <p:cNvPr id="26626" name="组合 5"/>
          <p:cNvGrpSpPr/>
          <p:nvPr/>
        </p:nvGrpSpPr>
        <p:grpSpPr>
          <a:xfrm>
            <a:off x="720185" y="2180726"/>
            <a:ext cx="7583864" cy="1918937"/>
            <a:chOff x="2271" y="2702"/>
            <a:chExt cx="27959" cy="1041"/>
          </a:xfrm>
        </p:grpSpPr>
        <p:sp>
          <p:nvSpPr>
            <p:cNvPr id="26627" name="文本框 3"/>
            <p:cNvSpPr txBox="1"/>
            <p:nvPr/>
          </p:nvSpPr>
          <p:spPr>
            <a:xfrm>
              <a:off x="2271" y="2738"/>
              <a:ext cx="10741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solidFill>
                    <a:srgbClr val="2374B8"/>
                  </a:solidFill>
                  <a:latin typeface="黑体" panose="02010609060101010101" charset="-122"/>
                  <a:ea typeface="黑体" panose="02010609060101010101" charset="-122"/>
                </a:rPr>
                <a:t>【无济于事】</a:t>
              </a:r>
            </a:p>
          </p:txBody>
        </p:sp>
        <p:sp>
          <p:nvSpPr>
            <p:cNvPr id="26628" name="文本框 28"/>
            <p:cNvSpPr txBox="1"/>
            <p:nvPr/>
          </p:nvSpPr>
          <p:spPr>
            <a:xfrm>
              <a:off x="11703" y="2702"/>
              <a:ext cx="18527" cy="10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对事情没有什么帮助或益处。</a:t>
              </a:r>
              <a:r>
                <a:rPr lang="zh-CN" altLang="en-US" sz="3600" b="1" dirty="0">
                  <a:solidFill>
                    <a:srgbClr val="2374B8"/>
                  </a:solidFill>
                  <a:latin typeface="楷体" panose="02010609060101010101" charset="-122"/>
                  <a:ea typeface="楷体" panose="02010609060101010101" charset="-122"/>
                </a:rPr>
                <a:t>文中指男孩光站着等待没有什么用处。</a:t>
              </a:r>
            </a:p>
          </p:txBody>
        </p:sp>
      </p:grp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288,&quot;width&quot;:12288}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2598</Words>
  <Application>WPS 演示</Application>
  <PresentationFormat>自定义</PresentationFormat>
  <Paragraphs>194</Paragraphs>
  <Slides>46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Arial</vt:lpstr>
      <vt:lpstr>宋体</vt:lpstr>
      <vt:lpstr>微软雅黑</vt:lpstr>
      <vt:lpstr>黑体</vt:lpstr>
      <vt:lpstr>楷体</vt:lpstr>
      <vt:lpstr>Wingdings</vt:lpstr>
      <vt:lpstr>GB Pinyinok-D</vt:lpstr>
      <vt:lpstr>Calibri</vt:lpstr>
      <vt:lpstr>Times New Roman</vt:lpstr>
      <vt:lpstr>楷体_GB2312</vt:lpstr>
      <vt:lpstr>2_默认设计模板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dell</cp:lastModifiedBy>
  <cp:revision>244</cp:revision>
  <dcterms:created xsi:type="dcterms:W3CDTF">2019-04-22T08:55:00Z</dcterms:created>
  <dcterms:modified xsi:type="dcterms:W3CDTF">2022-05-03T12:00:31Z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D809513890DF4864828EE98167DE8176</vt:lpwstr>
  </property>
</Properties>
</file>