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1114" r:id="rId2"/>
    <p:sldId id="825" r:id="rId3"/>
    <p:sldId id="1309" r:id="rId4"/>
    <p:sldId id="1363" r:id="rId5"/>
    <p:sldId id="1327" r:id="rId6"/>
    <p:sldId id="1328" r:id="rId7"/>
    <p:sldId id="1364" r:id="rId8"/>
    <p:sldId id="1365" r:id="rId9"/>
    <p:sldId id="1366" r:id="rId10"/>
    <p:sldId id="1331" r:id="rId11"/>
    <p:sldId id="1332" r:id="rId12"/>
    <p:sldId id="1333" r:id="rId13"/>
    <p:sldId id="1334" r:id="rId14"/>
    <p:sldId id="1367" r:id="rId15"/>
    <p:sldId id="1335" r:id="rId16"/>
    <p:sldId id="1336" r:id="rId17"/>
    <p:sldId id="1337" r:id="rId18"/>
    <p:sldId id="1368" r:id="rId19"/>
    <p:sldId id="1369" r:id="rId20"/>
    <p:sldId id="1370" r:id="rId21"/>
    <p:sldId id="1339" r:id="rId22"/>
    <p:sldId id="1371" r:id="rId23"/>
    <p:sldId id="1372" r:id="rId24"/>
    <p:sldId id="1341" r:id="rId25"/>
    <p:sldId id="1362" r:id="rId26"/>
    <p:sldId id="977" r:id="rId27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14AC"/>
    <a:srgbClr val="00CCFF"/>
    <a:srgbClr val="0510EB"/>
    <a:srgbClr val="E46C0A"/>
    <a:srgbClr val="339966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10" autoAdjust="0"/>
    <p:restoredTop sz="67809" autoAdjust="0"/>
  </p:normalViewPr>
  <p:slideViewPr>
    <p:cSldViewPr>
      <p:cViewPr>
        <p:scale>
          <a:sx n="66" d="100"/>
          <a:sy n="66" d="100"/>
        </p:scale>
        <p:origin x="-1411" y="-466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2018/3/14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58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279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366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08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3" r:id="rId8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9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1" t="10771" r="2342" b="7248"/>
          <a:stretch/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8" name="组合 17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组合 21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9" name="矩形 18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17" name="标题 2"/>
          <p:cNvSpPr txBox="1">
            <a:spLocks/>
          </p:cNvSpPr>
          <p:nvPr/>
        </p:nvSpPr>
        <p:spPr>
          <a:xfrm>
            <a:off x="2954821" y="3842792"/>
            <a:ext cx="9261065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zh-CN" altLang="zh-CN" sz="3700" kern="100" dirty="0">
                <a:latin typeface="Times New Roman"/>
                <a:ea typeface="微软雅黑" pitchFamily="34" charset="-122"/>
              </a:rPr>
              <a:t>核心</a:t>
            </a:r>
            <a:r>
              <a:rPr lang="zh-CN" altLang="zh-CN" sz="3700" kern="100" dirty="0" smtClean="0">
                <a:latin typeface="Times New Roman"/>
                <a:ea typeface="微软雅黑" pitchFamily="34" charset="-122"/>
              </a:rPr>
              <a:t>突破</a:t>
            </a:r>
            <a:r>
              <a:rPr lang="zh-CN" altLang="en-US" sz="3700" kern="100" dirty="0" smtClean="0">
                <a:latin typeface="Times New Roman"/>
                <a:ea typeface="微软雅黑" pitchFamily="34" charset="-122"/>
              </a:rPr>
              <a:t>二</a:t>
            </a:r>
            <a:r>
              <a:rPr lang="zh-CN" altLang="zh-CN" sz="3700" kern="100" dirty="0">
                <a:latin typeface="Times New Roman"/>
                <a:ea typeface="微软雅黑" pitchFamily="34" charset="-122"/>
              </a:rPr>
              <a:t>　掌握关键的补写能力</a:t>
            </a:r>
            <a:endParaRPr lang="en-US" altLang="zh-CN" sz="3700" kern="100" dirty="0">
              <a:latin typeface="Times New Roman"/>
              <a:ea typeface="微软雅黑" pitchFamily="34" charset="-122"/>
            </a:endParaRPr>
          </a:p>
          <a:p>
            <a:pPr algn="r">
              <a:lnSpc>
                <a:spcPct val="110000"/>
              </a:lnSpc>
            </a:pPr>
            <a:r>
              <a:rPr lang="en-US" altLang="zh-CN" sz="3200" kern="100" dirty="0" smtClean="0">
                <a:latin typeface="Times New Roman"/>
                <a:ea typeface="华文细黑"/>
              </a:rPr>
              <a:t>——</a:t>
            </a:r>
            <a:r>
              <a:rPr lang="zh-CN" altLang="zh-CN" sz="3200" kern="100" dirty="0">
                <a:latin typeface="Times New Roman"/>
                <a:ea typeface="楷体_GB2312" pitchFamily="49" charset="-122"/>
                <a:cs typeface="Times New Roman"/>
              </a:rPr>
              <a:t>合理推导，扣紧接上</a:t>
            </a:r>
          </a:p>
        </p:txBody>
      </p:sp>
      <p:sp>
        <p:nvSpPr>
          <p:cNvPr id="10" name="矩形 9"/>
          <p:cNvSpPr/>
          <p:nvPr/>
        </p:nvSpPr>
        <p:spPr>
          <a:xfrm>
            <a:off x="162674" y="4040491"/>
            <a:ext cx="1107996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八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章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  <a:p>
            <a:pPr defTabSz="914400">
              <a:spcBef>
                <a:spcPct val="20000"/>
              </a:spcBef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专题五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8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0550" y="189434"/>
            <a:ext cx="11737304" cy="58582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在下面一段文字横线处补写恰当的语句，使整段文字语意完整连贯，内容贴切，逻辑严密。每处不超过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个字。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臭氧是个亦正亦邪的角色，是正还是邪，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在距地面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千米的高空，臭氧是地球的卫士，能吸收紫外线、保护地球上的生物；到了距地面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米左右的近地面层，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，引发头痛、胸闷甚至肺气肿等症状。除了对人体健康的伤害，臭氧污染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。臭氧浓度达到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50 ppb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时，全国冬小麦就会减产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413.2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万吨；而英国每年因为臭氧污染造成的材料损失也有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1.74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亿～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3.45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亿英镑。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>
            <a:hlinkClick r:id="rId2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" name="矩形 1"/>
          <p:cNvSpPr/>
          <p:nvPr/>
        </p:nvSpPr>
        <p:spPr>
          <a:xfrm>
            <a:off x="7967414" y="1557586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取决于它所处的高度</a:t>
            </a:r>
            <a:endParaRPr lang="zh-CN" altLang="en-US" sz="28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3589" y="3482638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臭氧就变成健康的杀手</a:t>
            </a:r>
            <a:endParaRPr lang="zh-CN" altLang="en-US" sz="28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97045" y="4130710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还会造成严重的经济损失</a:t>
            </a:r>
            <a:endParaRPr lang="zh-CN" altLang="en-US" sz="28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3824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7" y="117426"/>
            <a:ext cx="11305255" cy="650380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语段的中心内容是臭氧的益处与危害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处，根据冒号后面的内容推断，距离地面的高度决定了臭氧的角色是正还是邪，显然空缺处应填写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取决于它所处的高度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之类的语句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处，所属的分句谈的是臭氧在近地面的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邪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，空缺处所填内容与分号前面的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臭氧是地球的卫士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意思相反，再结合后面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引发头痛、胸闷甚至肺气肿等症状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可知，应填写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臭氧就变成健康的杀手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之类的语句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处，与前文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除了对人体健康的伤害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构成递进关系，进一步说明臭氧的危害，结合后文内容可知，空缺处应填写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还会造成严重的经济损失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之类的语句。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72316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0550" y="45418"/>
            <a:ext cx="11737304" cy="688493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在下面一段文字横线处补写恰当的语句，使整段文字语意完整连贯，内容贴切，逻辑严密。每处不超过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个字。</a:t>
            </a:r>
            <a:endParaRPr lang="zh-CN" altLang="zh-CN" sz="2600" kern="100" dirty="0">
              <a:latin typeface="宋体"/>
              <a:cs typeface="Courier New"/>
            </a:endParaRPr>
          </a:p>
          <a:p>
            <a:pPr indent="720725"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_____________________________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不提更远的传说，只凭史籍记载，周代的宫廷教育科目有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礼、乐、射、御、书、数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六项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书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是识字，当然属于语文；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数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的教科书《九章算术》一直与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小学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文字学、音韵学、训诂学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同科，是用语文的方式编写的；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礼乐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要训练，但观念、规范写在经书上，也要阅读文本，理解文意，其实也是高级语文。当时的宫廷教育分文武两科，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_____________________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；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但是，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射御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礼乐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的覆盖下，也是要阅读和理解文本的。所以，</a:t>
            </a:r>
            <a:r>
              <a:rPr lang="en-US" altLang="zh-CN" sz="26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_________________________________________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2600" kern="100" dirty="0" smtClean="0">
                <a:latin typeface="Times New Roman"/>
                <a:ea typeface="华文细黑"/>
                <a:cs typeface="Courier New"/>
              </a:rPr>
              <a:t>__________</a:t>
            </a:r>
            <a:r>
              <a:rPr lang="zh-CN" altLang="zh-CN" sz="26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西周至今</a:t>
            </a:r>
            <a:r>
              <a:rPr lang="en-US" altLang="zh-CN" sz="2600" kern="100" dirty="0">
                <a:latin typeface="Times New Roman"/>
                <a:ea typeface="华文细黑"/>
                <a:cs typeface="Courier New"/>
              </a:rPr>
              <a:t>3 000</a:t>
            </a:r>
            <a:r>
              <a:rPr lang="zh-CN" altLang="zh-CN" sz="2600" kern="100" dirty="0">
                <a:latin typeface="Times New Roman"/>
                <a:ea typeface="华文细黑"/>
                <a:cs typeface="Times New Roman"/>
              </a:rPr>
              <a:t>余年，不可谓不早。中国古代社会制度虽然固化，但上古、中古到近古，内在的变化也很复杂。社会变，语文不能不变。但是，这样一门古老的课程，自然会有万变不离其宗的中国体式，保留着太多的传统，也形成了太多的习惯。</a:t>
            </a:r>
            <a:endParaRPr lang="zh-CN" altLang="zh-CN" sz="26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>
            <a:hlinkClick r:id="rId2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" name="矩形 1"/>
          <p:cNvSpPr/>
          <p:nvPr/>
        </p:nvSpPr>
        <p:spPr>
          <a:xfrm>
            <a:off x="1486694" y="1125538"/>
            <a:ext cx="451918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语文是中国最古老的教育课程</a:t>
            </a:r>
            <a:endParaRPr lang="zh-CN" altLang="en-US" sz="26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7591" y="3657431"/>
            <a:ext cx="318548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6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射箭和驾车属于武科</a:t>
            </a:r>
            <a:endParaRPr lang="zh-CN" altLang="en-US" sz="26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550" y="4150275"/>
            <a:ext cx="11737304" cy="1132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6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lang="en-US" altLang="zh-CN" sz="26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                                                         </a:t>
            </a:r>
            <a:r>
              <a:rPr lang="zh-CN" altLang="zh-CN" sz="26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一切教育均以语文为基础</a:t>
            </a:r>
            <a:r>
              <a:rPr lang="en-US" altLang="zh-CN" sz="2600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6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或</a:t>
            </a:r>
            <a:r>
              <a:rPr lang="en-US" altLang="zh-CN" sz="2600" dirty="0">
                <a:solidFill>
                  <a:srgbClr val="C00000"/>
                </a:solidFill>
                <a:latin typeface="+mj-ea"/>
                <a:ea typeface="+mj-ea"/>
              </a:rPr>
              <a:t>“</a:t>
            </a:r>
            <a:r>
              <a:rPr lang="zh-CN" altLang="zh-CN" sz="26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语文是一切</a:t>
            </a:r>
            <a:r>
              <a:rPr lang="zh-CN" altLang="zh-CN" sz="26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教育</a:t>
            </a:r>
            <a:endParaRPr lang="en-US" altLang="zh-CN" sz="2600" dirty="0" smtClean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zh-CN" sz="2600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的</a:t>
            </a:r>
            <a:r>
              <a:rPr lang="zh-CN" altLang="zh-CN" sz="26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基础</a:t>
            </a:r>
            <a:r>
              <a:rPr lang="en-US" altLang="zh-CN" sz="2600" dirty="0">
                <a:solidFill>
                  <a:srgbClr val="C00000"/>
                </a:solidFill>
                <a:latin typeface="+mj-ea"/>
                <a:ea typeface="+mj-ea"/>
              </a:rPr>
              <a:t>”</a:t>
            </a:r>
            <a:r>
              <a:rPr lang="en-US" altLang="zh-CN" sz="2600" dirty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lang="zh-CN" altLang="en-US" sz="2600" dirty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947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333450"/>
            <a:ext cx="11377264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语段谈的是一门古老的教育课程</a:t>
            </a:r>
            <a:r>
              <a:rPr lang="en-US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语文，考生需在整体把握文意的基础上作答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处，从后文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不提更远的传说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周代的宫廷教育科目有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看，此处要表现的是语文的古老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处，根据前文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文武两科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之说，参考后文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但是，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射御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礼乐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的覆盖下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，此处应填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射箭和驾车属于武科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之类的语句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处，前面的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表明此处是对前文的总结，需填写一个总结性语句，如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一切教育均以语文为基础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语文是一切教育的基础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707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12393" y="1053530"/>
            <a:ext cx="11499437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首先，依据所补写句子在段中的位置推导它们的类型。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如果空缺在段首，说明它可能是语段的起始句，起总领作用。如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年全国卷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句就是这样的句子，应围绕总结性、提要性的内容组织答案。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如果空缺在语段中间，说明它可能是过渡句、衔接句，起承上启下、递进</a:t>
            </a:r>
            <a:r>
              <a:rPr lang="zh-CN" altLang="zh-CN" sz="2800" kern="100" spc="70" dirty="0">
                <a:latin typeface="Times New Roman"/>
                <a:ea typeface="华文细黑"/>
                <a:cs typeface="Times New Roman"/>
              </a:rPr>
              <a:t>延展的作用，所补写句子应与上文或下文有紧密关联，需要兼顾，不能顾此失彼。如</a:t>
            </a:r>
            <a:r>
              <a:rPr lang="en-US" altLang="zh-CN" sz="2800" kern="100" spc="70" dirty="0">
                <a:latin typeface="Times New Roman"/>
                <a:ea typeface="华文细黑"/>
                <a:cs typeface="Courier New"/>
              </a:rPr>
              <a:t>2017</a:t>
            </a:r>
            <a:r>
              <a:rPr lang="zh-CN" altLang="zh-CN" sz="2800" kern="100" spc="70" dirty="0">
                <a:latin typeface="Times New Roman"/>
                <a:ea typeface="华文细黑"/>
                <a:cs typeface="Times New Roman"/>
              </a:rPr>
              <a:t>年全国卷</a:t>
            </a:r>
            <a:r>
              <a:rPr lang="en-US" altLang="zh-CN" sz="2800" kern="100" spc="70" dirty="0">
                <a:latin typeface="宋体"/>
                <a:ea typeface="华文细黑"/>
                <a:cs typeface="Times New Roman"/>
              </a:rPr>
              <a:t>Ⅱ</a:t>
            </a:r>
            <a:r>
              <a:rPr lang="zh-CN" altLang="zh-CN" sz="2800" kern="100" spc="7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spc="7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spc="70" dirty="0">
                <a:latin typeface="Times New Roman"/>
                <a:ea typeface="华文细黑"/>
                <a:cs typeface="Times New Roman"/>
              </a:rPr>
              <a:t>题第</a:t>
            </a:r>
            <a:r>
              <a:rPr lang="en-US" altLang="zh-CN" sz="2800" kern="100" spc="7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spc="70" dirty="0">
                <a:latin typeface="Times New Roman"/>
                <a:ea typeface="华文细黑"/>
                <a:cs typeface="Times New Roman"/>
              </a:rPr>
              <a:t>句就是一个过渡性质的句子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" y="447414"/>
            <a:ext cx="1630710" cy="555244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ysClr val="window" lastClr="FFFFFF"/>
                </a:solidFill>
                <a:latin typeface="微软雅黑"/>
                <a:ea typeface="微软雅黑"/>
                <a:cs typeface="Times New Roman" pitchFamily="18" charset="0"/>
              </a:rPr>
              <a:t>点拨关键</a:t>
            </a:r>
            <a:endParaRPr lang="zh-CN" altLang="en-US" sz="2400" b="1" kern="0" dirty="0">
              <a:solidFill>
                <a:sysClr val="window" lastClr="FFFFFF"/>
              </a:solidFill>
              <a:latin typeface="微软雅黑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49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2558" y="10162"/>
            <a:ext cx="11521280" cy="67320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15963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如果空缺在语段末尾，说明它可能是个总结句，是对该句或整个语段内容的高度概括。如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2016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年全国卷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Ⅲ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700" kern="100" dirty="0">
                <a:latin typeface="Times New Roman"/>
                <a:ea typeface="华文细黑"/>
                <a:cs typeface="Courier New"/>
              </a:rPr>
              <a:t>16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题第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句就是结论句，所补写句子要具有高度概括性，需要顾及整个语段，有时要与总领句照应。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indent="715963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其次，抓语言标志。如总结句前多有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因此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等提示语。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indent="715963" algn="just">
              <a:lnSpc>
                <a:spcPct val="135000"/>
              </a:lnSpc>
              <a:spcAft>
                <a:spcPts val="0"/>
              </a:spcAft>
            </a:pP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最后，根据标点符号的暗示。</a:t>
            </a:r>
            <a:endParaRPr lang="zh-CN" altLang="zh-CN" sz="2700" kern="100" dirty="0">
              <a:latin typeface="宋体"/>
              <a:cs typeface="Courier New"/>
            </a:endParaRPr>
          </a:p>
          <a:p>
            <a:pPr indent="715963" algn="just">
              <a:lnSpc>
                <a:spcPct val="135000"/>
              </a:lnSpc>
              <a:spcAft>
                <a:spcPts val="0"/>
              </a:spcAft>
            </a:pP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问号。如果空缺前有问号，则所补写句子可能是答句；如果空缺本身后面带问号，则所补写句子可能是设问句或反问句。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冒号。如果空缺本身后面带冒号，则所补写句子可能是个总提句；如果空缺前带冒号，则所补写句子可能是个总括句。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分号。无论空缺前或后出现分号，则所补写句子与前或后构成一个并列关系，可能句式上要与前或后保持一致。</a:t>
            </a:r>
            <a:r>
              <a:rPr lang="en-US" altLang="zh-CN" sz="27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700" kern="100" dirty="0">
                <a:latin typeface="Times New Roman"/>
                <a:ea typeface="华文细黑"/>
                <a:cs typeface="Times New Roman"/>
              </a:rPr>
              <a:t>逗号。如果空缺前是逗号，则所补写句子可能是个衔接句，语意是在前面基础上的延伸、承接、递进等。分号与逗号暗示前面可能是个展开句。</a:t>
            </a:r>
            <a:endParaRPr lang="zh-CN" altLang="zh-CN" sz="27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601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0550" y="24072"/>
            <a:ext cx="11737304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第二步：依据上下文内容及其逻辑发展，推导所补写句子的内容，做到内容上扣得紧。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在下面一段文字横线处补写恰当的语句，使整段文字语意完整连贯，内容贴切，逻辑严密。每处不超过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个字。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古代在纸张发明之前，用削成狭长的竹片作为书写材料，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，用于写信的简则称为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书简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。在书写之前，要挑选青竹简，在微火上烤炙使之脱水，就是把竹简的水分蒸发出来。经烤灼，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犹如人体出汗。经烘干的竹简易于书写，且不易为虫蛀，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汗青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后来引申为书册、史籍。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>
            <a:hlinkClick r:id="rId2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2" name="矩形 1"/>
          <p:cNvSpPr/>
          <p:nvPr/>
        </p:nvSpPr>
        <p:spPr>
          <a:xfrm>
            <a:off x="302622" y="328577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这种竹片称为</a:t>
            </a:r>
            <a:r>
              <a:rPr lang="en-US" altLang="zh-CN" sz="2800" dirty="0">
                <a:solidFill>
                  <a:srgbClr val="C00000"/>
                </a:solidFill>
                <a:latin typeface="+mj-ea"/>
                <a:ea typeface="+mj-ea"/>
              </a:rPr>
              <a:t>“</a:t>
            </a:r>
            <a:r>
              <a:rPr lang="zh-CN" altLang="zh-CN" sz="28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简</a:t>
            </a:r>
            <a:r>
              <a:rPr lang="en-US" altLang="zh-CN" sz="2800" dirty="0">
                <a:solidFill>
                  <a:srgbClr val="C00000"/>
                </a:solidFill>
                <a:latin typeface="+mj-ea"/>
                <a:ea typeface="+mj-ea"/>
              </a:rPr>
              <a:t>”</a:t>
            </a:r>
            <a:endParaRPr lang="zh-CN" altLang="en-US" sz="28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1695" y="4581922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竹简表皮渗出水滴</a:t>
            </a:r>
            <a:endParaRPr lang="zh-CN" altLang="en-US" sz="28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06774" y="5210830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所以称烘烤处理过的竹简为</a:t>
            </a:r>
            <a:r>
              <a:rPr lang="en-US" altLang="zh-CN" sz="2800" dirty="0">
                <a:solidFill>
                  <a:srgbClr val="C00000"/>
                </a:solidFill>
                <a:latin typeface="+mj-ea"/>
                <a:ea typeface="+mj-ea"/>
              </a:rPr>
              <a:t>“</a:t>
            </a:r>
            <a:r>
              <a:rPr lang="zh-CN" altLang="zh-CN" sz="28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汗青</a:t>
            </a:r>
            <a:r>
              <a:rPr lang="en-US" altLang="zh-CN" sz="2800" dirty="0">
                <a:solidFill>
                  <a:srgbClr val="C00000"/>
                </a:solidFill>
                <a:latin typeface="+mj-ea"/>
                <a:ea typeface="+mj-ea"/>
              </a:rPr>
              <a:t>”</a:t>
            </a:r>
            <a:endParaRPr lang="zh-CN" altLang="en-US" sz="28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7817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5" y="405458"/>
            <a:ext cx="11089232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语段的中心话题是竹简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处，结合后面内容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用于写信的简则称为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书简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’”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可知，此处应填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这种竹片称为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’”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之类的语句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处，结合前后内容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把竹简的水分蒸发出来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犹如人体出汗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可知，此处应填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竹简表皮渗出水滴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之类的语句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处，结合前文对竹简烘烤处理的说明和后文的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汗青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一词可知，此处应填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所以称烘烤处理过的竹简为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汗青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’”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之类的语句。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17343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0550" y="11752"/>
            <a:ext cx="11737304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在下面一段文字横线处补写恰当的语句，使整段文字语意完整连贯，内容贴切，逻辑严密。每处不超过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个字。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在传统的人机交互系统中，用户身处真实世界中，通过鼠标、键盘、显示器等传统设备与计算机生成的虚拟世界进行交互，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。而在新开发的虚拟现实系统中，用户被完全包裹在计算机生成的世界中，虚拟世界与真实世界仿佛融为一体。置身于虚拟世界中的用户，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，而是通过更为自然而友好的交互方式与虚拟世界进行互动。研究人员为了增强人机交互的效果，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来更好地实时监测参与用户的行为，并对其行为做出反应。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>
            <a:hlinkClick r:id="rId2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5" name="矩形 4"/>
          <p:cNvSpPr/>
          <p:nvPr/>
        </p:nvSpPr>
        <p:spPr>
          <a:xfrm>
            <a:off x="306492" y="2637706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虚拟世界与真实世界完全隔离</a:t>
            </a:r>
            <a:endParaRPr lang="zh-CN" altLang="en-US" sz="28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69053" y="3933850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无须通过传统的交互设备</a:t>
            </a:r>
            <a:endParaRPr lang="zh-CN" altLang="en-US" sz="28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74726" y="5210830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优化参与用户行为的监测系统</a:t>
            </a:r>
            <a:endParaRPr lang="zh-CN" altLang="en-US" sz="28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8397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5" y="405458"/>
            <a:ext cx="11089232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处，根据后文表转折的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虚拟世界与真实世界仿佛融为一体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可知，传统的人机交互关系中，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虚拟世界与真实世界完全隔离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处，与下句构成并列关系复句，根据后文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通过更为自然而友好的交互方式与虚拟世界进行互动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可知，空缺处在内容上应强调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无须通过传统的交互设备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处，根据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实时监测参与用户的行为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可知，表达对象应该是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参与用户行为的监测系统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；因前文说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增强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效果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，故此处应是对系统做出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优化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，才能达到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更好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的目的。</a:t>
            </a:r>
            <a:endParaRPr lang="zh-CN" altLang="zh-CN" sz="280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0473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909514"/>
            <a:ext cx="11305256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解答语句补写题，一般分三步：第一步是阅读语段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确定中心，理清脉络；第二步是推导句子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明位置，看联系，抓暗示，推导出要补写句子的表达内容和形式；第三步是检查验证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代入检验，以求连贯。其中第二步是最核心的工作。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8" y="-26590"/>
            <a:ext cx="12143880" cy="576064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lnSpc>
                <a:spcPct val="140000"/>
              </a:lnSpc>
              <a:tabLst>
                <a:tab pos="2133600" algn="l"/>
              </a:tabLst>
              <a:defRPr/>
            </a:pPr>
            <a:r>
              <a:rPr lang="zh-CN" altLang="en-US" sz="2000" b="1" kern="1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Times New Roman"/>
              </a:rPr>
              <a:t>掌握关键能力</a:t>
            </a:r>
            <a:r>
              <a:rPr lang="en-US" altLang="zh-CN" sz="2000" b="1" kern="100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Times New Roman"/>
              </a:rPr>
              <a:t>                       </a:t>
            </a:r>
            <a:r>
              <a:rPr lang="zh-CN" altLang="en-US" sz="2800" b="1" kern="100" dirty="0" smtClean="0">
                <a:solidFill>
                  <a:srgbClr val="FFFF00"/>
                </a:solidFill>
                <a:latin typeface="Times New Roman"/>
                <a:ea typeface="微软雅黑" pitchFamily="34" charset="-122"/>
                <a:cs typeface="Times New Roman"/>
              </a:rPr>
              <a:t>语</a:t>
            </a:r>
            <a:r>
              <a:rPr lang="zh-CN" altLang="en-US" sz="2800" b="1" kern="100" dirty="0">
                <a:solidFill>
                  <a:srgbClr val="FFFF00"/>
                </a:solidFill>
                <a:latin typeface="Times New Roman"/>
                <a:ea typeface="微软雅黑" pitchFamily="34" charset="-122"/>
                <a:cs typeface="Times New Roman"/>
              </a:rPr>
              <a:t>句补写：三大步与三小步</a:t>
            </a:r>
          </a:p>
        </p:txBody>
      </p:sp>
    </p:spTree>
    <p:extLst>
      <p:ext uri="{BB962C8B-B14F-4D97-AF65-F5344CB8AC3E}">
        <p14:creationId xmlns:p14="http://schemas.microsoft.com/office/powerpoint/2010/main" val="24386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12393" y="740669"/>
            <a:ext cx="11499437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要推导出所补写句子的内容，还是要依据上下文。这个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上下文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，首先指所补写句子的上句或下句，许多展开句的内容主要是依据它的上句或下句推导出来的。如上面第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处主要结合下句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用于写信的简则称为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书简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，尤其是句中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字的暗示，可知它应填的也类似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什么叫什么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的内容。对于总提句或总括句来说，它们固然要依据上下句，但有时需要更远的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上下句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。只有紧紧把握了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上下句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，才能确保写出来的句子在内容上扣得紧。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在考虑补写句子的内容时，一般情况下都要借助上下句的部分关键词语，不可全用自己的语言来写。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" y="117426"/>
            <a:ext cx="1630710" cy="555244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ysClr val="window" lastClr="FFFFFF"/>
                </a:solidFill>
                <a:latin typeface="微软雅黑"/>
                <a:ea typeface="微软雅黑"/>
                <a:cs typeface="Times New Roman" pitchFamily="18" charset="0"/>
              </a:rPr>
              <a:t>点拨关键</a:t>
            </a:r>
            <a:endParaRPr lang="zh-CN" altLang="en-US" sz="2400" b="1" kern="0" dirty="0">
              <a:solidFill>
                <a:sysClr val="window" lastClr="FFFFFF"/>
              </a:solidFill>
              <a:latin typeface="微软雅黑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62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0550" y="405458"/>
            <a:ext cx="11737304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第三步：依据上下文的语言形式，推导所补写句子的具体衔接词语及表达形式，做到形式上接得上。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在下面一段文字横线处补写恰当的语句，使整段文字语意完整连贯，内容贴切，逻辑严密。每处不超过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个字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96850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0550" y="226035"/>
            <a:ext cx="11737304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传统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社会中，诚信是做人之本，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，那么他就难以立身处世。在我国古代社会，诚信不仅是调节个人行为的道德规范，而且是为大多数人所尊奉、具有普遍意义的伦理道德。它要求个人对内立足于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，坚持自我本真和独立，不趋炎附势，不随波逐流；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信守自己的承诺，不出尔反尔，不人云亦云。诚信更应成为现代社会的基本规范，然而人们却也感受到了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当前市场经济环境下的某些无序和道德失范，已成为社会生活中的突出问题。因此，在社会主义市场经济体制建立和完善的过程中，特别需要诚信来维系，需要诚信的精神价值的支持。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" name="矩形 1"/>
          <p:cNvSpPr/>
          <p:nvPr/>
        </p:nvSpPr>
        <p:spPr>
          <a:xfrm>
            <a:off x="6527254" y="298043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一个人一旦没有了诚信</a:t>
            </a:r>
            <a:endParaRPr lang="zh-CN" altLang="en-US" sz="28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4566" y="2871167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对外恪守于</a:t>
            </a:r>
            <a:r>
              <a:rPr lang="en-US" altLang="zh-CN" sz="2800" dirty="0">
                <a:solidFill>
                  <a:srgbClr val="C00000"/>
                </a:solidFill>
                <a:latin typeface="+mj-ea"/>
                <a:ea typeface="+mj-ea"/>
              </a:rPr>
              <a:t>“</a:t>
            </a:r>
            <a:r>
              <a:rPr lang="zh-CN" altLang="zh-CN" sz="28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信</a:t>
            </a:r>
            <a:r>
              <a:rPr lang="en-US" altLang="zh-CN" sz="2800" dirty="0">
                <a:solidFill>
                  <a:srgbClr val="C00000"/>
                </a:solidFill>
                <a:latin typeface="+mj-ea"/>
                <a:ea typeface="+mj-ea"/>
              </a:rPr>
              <a:t>”</a:t>
            </a:r>
            <a:endParaRPr lang="zh-CN" altLang="en-US" sz="28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4557" y="4114467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自己的周遭生活诚信缺失</a:t>
            </a:r>
          </a:p>
        </p:txBody>
      </p:sp>
    </p:spTree>
    <p:extLst>
      <p:ext uri="{BB962C8B-B14F-4D97-AF65-F5344CB8AC3E}">
        <p14:creationId xmlns:p14="http://schemas.microsoft.com/office/powerpoint/2010/main" val="344221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12393" y="693490"/>
            <a:ext cx="11499437" cy="60836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725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推知所补写句子的语言表达形式主要依据的是上下文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主要指上下句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的语言形式。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725"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上下句的语言形式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具体指：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语序要一致，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关联词语要搭配，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问句与答句相照应，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指代词要衔接，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句式前后要一致，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⑥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与前后句的词语要搭配。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725"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在语段中，常常会出现内容上总分或分总的照应；关键词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即使、不仅、之所以、不是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分别与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也、而且、是因为、而是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照应；代词指代对象出现在前，代词指代句出现在后，二者之间也有照应的暗示。抓住了这些暗示信息，所补写句子的句序、句式甚至用词大致也可确定下来。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" y="117426"/>
            <a:ext cx="1630710" cy="555244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ysClr val="window" lastClr="FFFFFF"/>
                </a:solidFill>
                <a:latin typeface="微软雅黑"/>
                <a:ea typeface="微软雅黑"/>
                <a:cs typeface="Times New Roman" pitchFamily="18" charset="0"/>
              </a:rPr>
              <a:t>点拨关键</a:t>
            </a:r>
            <a:endParaRPr lang="zh-CN" altLang="en-US" sz="2400" b="1" kern="0" dirty="0">
              <a:solidFill>
                <a:sysClr val="window" lastClr="FFFFFF"/>
              </a:solidFill>
              <a:latin typeface="微软雅黑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69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62558" y="117426"/>
            <a:ext cx="11521280" cy="66869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在语段中，常常会有相同的句式重复出现。根据已出现的句式可以推知空缺处的句式，采用仿写句式法即可作答。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例如上面第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题。第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处后面有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那么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一词，表明是假设关系，故所填句子应含有表假设的关联词。第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处前面是分号，表明所填句子在结构上应与前面句子保持一致，故应用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一词。第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处要填的是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感受到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的宾语，故所填句子应与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感受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相搭配，不能使用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行为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现象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风气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现状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等词语。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不少考生做此类题目，问题不是出在内容的连贯上，而是语言形式上，缺少必要的衔接词。解决这一问题的唯一办法就是好好研究上下文的语言形式。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47464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62558" y="522904"/>
            <a:ext cx="11499437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第三步：检查验证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代入检验，以求连贯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句补写题所填句子，无论是内容还是形式，都只能来自语段，绝对不能脱离语段。根据这个原则，必须要对拟写好的句子作全面细致的检查验证，看是否自然巧妙、准确和谐；是否做到了内容贴切、语意连贯、逻辑严密；是否兼顾了事理的逻辑性、风格的趋同性、文体色彩的一致性。如语段是议论性的，就要表达得周密严谨；是说明性的，就要表达得简明清晰；是文艺性的，就要表达得典雅而富有诗意。总之，必须要代入原文读一读，做到发现问题及时补救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2905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1" t="10771" r="2342" b="7248"/>
          <a:stretch/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3" name="组合 12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组合 19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" name="矩形 16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4218741" y="3812513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3122969" y="4316939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0550" y="226035"/>
            <a:ext cx="11737304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第一步：阅读语段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确定中心，理清脉络</a:t>
            </a:r>
            <a:endParaRPr lang="zh-CN" altLang="zh-CN" sz="280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阅读下面的语段，完成题目。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15963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惊蛰是农历二十四节气之一，其含义是春雷始鸣，惊醒蛰伏在地下冬眠的昆虫。实际上，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，大地回春、天气变暖才是使它们结束冬眠、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惊而出走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的原因。惊蛰雷鸣最引人注意。现代气象科学表明，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，是因为大地湿度渐高，促使近地面热气上升；或北上的湿热空气势力较强，活动频繁。从我国各地自然物候进程看，由于我国南北跨度大，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惊蛰始雷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的说法仅与沿长江流域的气候规律相吻合。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48346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0550" y="189434"/>
            <a:ext cx="11737304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该语段的中心是什么？其内部有着怎样的层次思路？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25" name="TextBox 24">
            <a:hlinkClick r:id="rId2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5" name="矩形 4"/>
          <p:cNvSpPr/>
          <p:nvPr/>
        </p:nvSpPr>
        <p:spPr>
          <a:xfrm>
            <a:off x="190550" y="837506"/>
            <a:ext cx="11737304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语段中心：惊蛰雷鸣。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层次思路：语段共五句，一、二两句解释惊蛰雷鸣不是昆虫结束冬眠、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惊而出走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的原因；三、四两句解释惊蛰雷鸣的原因；第五句解释惊蛰雷鸣的地域差异。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550" y="3385680"/>
            <a:ext cx="11737304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在上面一段文字横线处补写恰当的语句，使整段文字语意完整连贯，内容贴切，逻辑严密。每处不超过</a:t>
            </a:r>
            <a:r>
              <a:rPr lang="en-US" altLang="zh-CN" sz="2800" kern="100" dirty="0">
                <a:latin typeface="Times New Roman"/>
                <a:ea typeface="华文细黑"/>
              </a:rPr>
              <a:t>15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个字。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550" y="4646833"/>
            <a:ext cx="11737304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示例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昆虫是听不到雷声的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惊蛰前后之所以会有雷声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春雷始鸣的时间迟早不一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73189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uiExpand="1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34566" y="11752"/>
            <a:ext cx="11305255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语段的中心话题是惊蛰雷鸣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处之前的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实际上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是对首句春雷惊醒冬眠的昆虫的说法表达转折之意，结合空缺处后文解释真正原因的内容，不难推断此处应填写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昆虫并不是被雷声惊醒的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一类意思的语句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处，前文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惊蛰雷鸣最引人注意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提示空缺处说明的对象是关于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惊蛰雷声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的，再结合后面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是因为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句子的内容，可推断此处应填写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惊蛰前后之所以会有雷声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一类意思的内容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solidFill>
                <a:srgbClr val="002060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第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处，根据空缺处前后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南北跨度大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”“‘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惊蛰始雷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的说法仅与沿长江流域的气候规律相吻合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的内容，可推断此处应填写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春雷始鸣的时间迟早不一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一类意思的语句。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0883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75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8542" y="189434"/>
            <a:ext cx="11737304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阅读下面的语段，完成题目。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全球气候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在整个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世纪确实一直在变暖，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？对此，众说纷纭。有些科学家认为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世纪气候变暖是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小冰期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气温回升的延续，是自然演变的结果，跟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温室效应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无关。但有些人反对这个观点，他们认为，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，而人类是造成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温室效应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的罪魁祸首。气象系统是十分复杂的，无论地球变暖是否因为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温室效应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，我们都应该加以关注。相信终有一天我们会弄明白地球变暖的来龙去脉，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4015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0550" y="252319"/>
            <a:ext cx="11737304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该语段的中心是什么？其内部有着怎样的层次思路？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" name="矩形 4"/>
          <p:cNvSpPr/>
          <p:nvPr/>
        </p:nvSpPr>
        <p:spPr>
          <a:xfrm>
            <a:off x="190550" y="900391"/>
            <a:ext cx="11737304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语段中心：全球气候变暖是否与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温室效应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有关。</a:t>
            </a:r>
            <a:endParaRPr lang="zh-CN" altLang="zh-CN" sz="280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层次思路：语段共六句。第一句先提出话题。二、三、四句介绍了两种相反的观点：先说否定观点，后说肯定观点。五、六两句提出希望：我们应关注地球变暖并相信终有一天会弄明白地球变暖的来龙去脉。</a:t>
            </a:r>
            <a:endParaRPr lang="zh-CN" altLang="zh-CN" sz="28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550" y="3492679"/>
            <a:ext cx="11737304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在上面一段文字横线处补写恰当的语句，使整段文字语意完整连贯，内容贴切，逻辑严密。每处不超过</a:t>
            </a:r>
            <a:r>
              <a:rPr lang="en-US" altLang="zh-CN" sz="2800" kern="100" dirty="0">
                <a:latin typeface="Times New Roman"/>
                <a:ea typeface="华文细黑"/>
              </a:rPr>
              <a:t>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个字。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550" y="4760929"/>
            <a:ext cx="11737304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示例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但气候变暖是不是因为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温室效应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呢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全球气候变暖是因为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温室效应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从而改善环境，造福人类</a:t>
            </a:r>
            <a:endParaRPr lang="zh-CN" altLang="zh-CN" sz="280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8957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34566" y="1125538"/>
            <a:ext cx="11499437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句补写题虽说考查的主要是语言表达连贯的能力，但首先是阅读能力。做题时，首先要阅读语段，把握语段的中心和脉络。应该说，语段的中心好把握，关键是弄清其脉络。脉络是作者思路的轨迹，分文脉和语脉，文脉指上下文内在的意义联系，不一定有语言标志；语脉是表达同一话题前后呼应、上下契合的词语线索，有明显的语言标志。理清了脉络，才能清楚语句之间的意义联系和语段内部语言之间的布局，从而为准确答题奠定良好的基础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1" y="447414"/>
            <a:ext cx="1630710" cy="555244"/>
          </a:xfrm>
          <a:prstGeom prst="rect">
            <a:avLst/>
          </a:prstGeom>
          <a:solidFill>
            <a:srgbClr val="00B0F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 smtClean="0">
                <a:solidFill>
                  <a:sysClr val="window" lastClr="FFFFFF"/>
                </a:solidFill>
                <a:latin typeface="微软雅黑"/>
                <a:ea typeface="微软雅黑"/>
                <a:cs typeface="Times New Roman" pitchFamily="18" charset="0"/>
              </a:rPr>
              <a:t>点拨关键</a:t>
            </a:r>
            <a:endParaRPr lang="zh-CN" altLang="en-US" sz="2400" b="1" kern="0" dirty="0">
              <a:solidFill>
                <a:sysClr val="window" lastClr="FFFFFF"/>
              </a:solidFill>
              <a:latin typeface="微软雅黑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484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2558" y="405458"/>
            <a:ext cx="11521280" cy="468052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第二步：推导句子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明位置，看联系，抓暗示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推导要补写的句子是做题的核心，它也分为三步：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第一步：依据所填句子的位置及其他暗示，推导所补写句子的类型和特点。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语句补写题要补写的句子总共有三句，尽管这三句在具体题型中千差万别，但是从它们在语段中的功能、地位看，无非三种类型：总提句、展开句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含过渡句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、总结句。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7889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8432</TotalTime>
  <Words>2845</Words>
  <Application>Microsoft Office PowerPoint</Application>
  <PresentationFormat>自定义</PresentationFormat>
  <Paragraphs>122</Paragraphs>
  <Slides>26</Slides>
  <Notes>13</Notes>
  <HiddenSlides>5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1354</cp:revision>
  <dcterms:modified xsi:type="dcterms:W3CDTF">2018-03-14T08:14:40Z</dcterms:modified>
</cp:coreProperties>
</file>