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2"/>
  </p:handoutMasterIdLst>
  <p:sldIdLst>
    <p:sldId id="323" r:id="rId3"/>
    <p:sldId id="523" r:id="rId5"/>
    <p:sldId id="1012" r:id="rId6"/>
    <p:sldId id="1003" r:id="rId7"/>
    <p:sldId id="1087" r:id="rId8"/>
    <p:sldId id="634" r:id="rId9"/>
    <p:sldId id="1001" r:id="rId10"/>
    <p:sldId id="1077" r:id="rId11"/>
    <p:sldId id="748" r:id="rId12"/>
    <p:sldId id="586" r:id="rId13"/>
    <p:sldId id="996" r:id="rId14"/>
    <p:sldId id="1088" r:id="rId15"/>
    <p:sldId id="1089" r:id="rId16"/>
    <p:sldId id="991" r:id="rId17"/>
    <p:sldId id="1093" r:id="rId18"/>
    <p:sldId id="1095" r:id="rId19"/>
    <p:sldId id="928" r:id="rId20"/>
    <p:sldId id="1094" r:id="rId21"/>
    <p:sldId id="1081" r:id="rId22"/>
    <p:sldId id="1048" r:id="rId23"/>
    <p:sldId id="1096" r:id="rId24"/>
    <p:sldId id="1100" r:id="rId25"/>
    <p:sldId id="1099" r:id="rId26"/>
    <p:sldId id="1049" r:id="rId27"/>
    <p:sldId id="1101" r:id="rId28"/>
    <p:sldId id="1014" r:id="rId29"/>
    <p:sldId id="1063" r:id="rId30"/>
    <p:sldId id="1064" r:id="rId31"/>
    <p:sldId id="1102" r:id="rId32"/>
    <p:sldId id="1067" r:id="rId33"/>
    <p:sldId id="1103" r:id="rId34"/>
    <p:sldId id="1076" r:id="rId35"/>
    <p:sldId id="936" r:id="rId36"/>
    <p:sldId id="937" r:id="rId37"/>
    <p:sldId id="938" r:id="rId38"/>
    <p:sldId id="939" r:id="rId39"/>
    <p:sldId id="940" r:id="rId40"/>
    <p:sldId id="1024" r:id="rId41"/>
  </p:sldIdLst>
  <p:sldSz cx="9144000" cy="5143500" type="screen16x9"/>
  <p:notesSz cx="6858000" cy="9144000"/>
  <p:embeddedFontLst>
    <p:embeddedFont>
      <p:font typeface="黑体" pitchFamily="49" charset="-122"/>
      <p:regular r:id="rId46"/>
    </p:embeddedFont>
    <p:embeddedFont>
      <p:font typeface="楷体" pitchFamily="49" charset="-122"/>
      <p:regular r:id="rId47"/>
    </p:embeddedFont>
    <p:embeddedFont>
      <p:font typeface="幼圆" pitchFamily="49" charset="-122"/>
      <p:regular r:id="rId48"/>
    </p:embeddedFont>
    <p:embeddedFont>
      <p:font typeface="华文楷体" pitchFamily="2" charset="-122"/>
      <p:regular r:id="rId49"/>
    </p:embeddedFont>
    <p:embeddedFont>
      <p:font typeface="汉语拼音" pitchFamily="34" charset="0"/>
      <p:regular r:id="rId50"/>
    </p:embeddedFont>
    <p:embeddedFont>
      <p:font typeface="Times New Roman" charset="0"/>
      <p:regular r:id="rId51"/>
      <p:bold r:id="rId52"/>
    </p:embeddedFont>
    <p:embeddedFont>
      <p:font typeface="微软雅黑" charset="-122"/>
      <p:regular r:id="rId53"/>
      <p:bold r:id="rId5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0066FF"/>
    <a:srgbClr val="FF0000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font" Target="fonts/font9.fntdata"/><Relationship Id="rId53" Type="http://schemas.openxmlformats.org/officeDocument/2006/relationships/font" Target="fonts/font8.fntdata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2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乡村四月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25"/>
          <a:srcRect l="1064"/>
          <a:stretch>
            <a:fillRect/>
          </a:stretch>
        </p:blipFill>
        <p:spPr bwMode="auto">
          <a:xfrm>
            <a:off x="1" y="4071948"/>
            <a:ext cx="9164283" cy="1071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img.shu163.com/uploadfiles/wallpaper/2010/6/2010080406113157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0"/>
          <a:stretch>
            <a:fillRect/>
          </a:stretch>
        </p:blipFill>
        <p:spPr bwMode="auto">
          <a:xfrm>
            <a:off x="6484" y="30759"/>
            <a:ext cx="9138476" cy="511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8.zol.com.cn/bbs/upload/22880/22879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0" y="0"/>
            <a:ext cx="914592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ic23.photophoto.cn/20120414/0034034533885878_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9" b="6793"/>
          <a:stretch>
            <a:fillRect/>
          </a:stretch>
        </p:blipFill>
        <p:spPr bwMode="auto">
          <a:xfrm>
            <a:off x="-1920" y="30759"/>
            <a:ext cx="914496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g8.zol.com.cn/bbs/upload/20374/2037318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4" b="2384"/>
          <a:stretch>
            <a:fillRect/>
          </a:stretch>
        </p:blipFill>
        <p:spPr bwMode="auto">
          <a:xfrm>
            <a:off x="0" y="30758"/>
            <a:ext cx="914496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2432" y="123478"/>
            <a:ext cx="8223968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看这些乡村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风景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，你们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有什么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感受？多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美的乡村风光啊！今天我们就随同诗人翁卷一起走进田园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走进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乡村四月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》,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感悟农家生活吧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!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插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chā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成一个横。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3968" y="2283716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插秧：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00860" y="2931790"/>
            <a:ext cx="379953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指把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稻秧栽到稻田里。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pic8.photophoto.cn/20080828/0006019012501533_b.jpg"/>
          <p:cNvPicPr>
            <a:picLocks noChangeAspect="1" noChangeArrowheads="1"/>
          </p:cNvPicPr>
          <p:nvPr/>
        </p:nvPicPr>
        <p:blipFill>
          <a:blip r:embed="rId1"/>
          <a:srcRect b="195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929190" y="214296"/>
            <a:ext cx="642069" cy="81147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嫌</a:t>
            </a:r>
            <a:endParaRPr lang="zh-CN" altLang="en-US" sz="33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6116" y="500048"/>
            <a:ext cx="642069" cy="811474"/>
          </a:xfrm>
          <a:prstGeom prst="ellipse">
            <a:avLst/>
          </a:prstGeom>
          <a:solidFill>
            <a:srgbClr val="FFFF00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33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47298"/>
            <a:ext cx="642069" cy="811474"/>
          </a:xfrm>
          <a:prstGeom prst="ellipse">
            <a:avLst/>
          </a:prstGeom>
          <a:solidFill>
            <a:srgbClr val="FF0000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规</a:t>
            </a:r>
            <a:endParaRPr lang="zh-CN" altLang="en-US" sz="33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3174" y="1214428"/>
            <a:ext cx="714379" cy="811474"/>
          </a:xfrm>
          <a:prstGeom prst="ellipse">
            <a:avLst/>
          </a:prstGeom>
          <a:solidFill>
            <a:srgbClr val="00B050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桑</a:t>
            </a:r>
            <a:endParaRPr lang="zh-CN" altLang="en-US" sz="33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3570" y="928676"/>
            <a:ext cx="642069" cy="811474"/>
          </a:xfrm>
          <a:prstGeom prst="ellipse">
            <a:avLst/>
          </a:prstGeom>
          <a:solidFill>
            <a:srgbClr val="FF00FF"/>
          </a:solidFill>
        </p:spPr>
        <p:txBody>
          <a:bodyPr wrap="square" lIns="68573" tIns="34286" rIns="68573" bIns="34286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遍</a:t>
            </a:r>
            <a:endParaRPr lang="zh-CN" altLang="en-US" sz="33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0" y="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跳绳游戏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2216" y="64190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83768" y="760752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757900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55576" y="1563638"/>
            <a:ext cx="3146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山原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：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山陵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和原野。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1478" y="2972586"/>
            <a:ext cx="3146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才了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：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刚刚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结束。</a:t>
            </a:r>
            <a:endParaRPr lang="zh-CN" altLang="en-US" sz="2200" b="1" dirty="0"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pic>
        <p:nvPicPr>
          <p:cNvPr id="3074" name="Picture 2" descr="http://imgsrc.baidu.com/imgad/pic/item/1e30e924b899a901d75c190f16950a7b0208f59a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816" y="1275606"/>
            <a:ext cx="5010320" cy="300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730120" y="1519610"/>
            <a:ext cx="319390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指稻田里的水色映着天光。川，平地。</a:t>
            </a: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874043" y="934835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白满川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874043" y="2783937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子规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400896"/>
            <a:ext cx="249911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鸟名，杜鹃鸟。</a:t>
            </a: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067944" y="1680651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50804" y="3184872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http://imgsrc.baidu.com/image/c0%3Dshijue1%2C0%2C0%2C294%2C40/sign=a8f03c9cb8b7d0a26fc40cdea3861c7c/0df431adcbef76094ef2c9b124dda3cc7cd99e26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1"/>
          <a:stretch>
            <a:fillRect/>
          </a:stretch>
        </p:blipFill>
        <p:spPr bwMode="auto">
          <a:xfrm>
            <a:off x="5148064" y="2783937"/>
            <a:ext cx="2819888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hfx.wenming.cn/xzdt/201806/W02018060735536557667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71549"/>
            <a:ext cx="2819888" cy="1813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1969131" y="813393"/>
            <a:ext cx="31939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种桑养蚕。</a:t>
            </a: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755576" y="813393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蚕桑</a:t>
            </a:r>
            <a:r>
              <a:rPr lang="en-US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 descr="http://www.qdn.gov.cn/ztzl/qdndfp/fpcs/201807/W02018070654936106495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63638"/>
            <a:ext cx="3708706" cy="2590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jingxi.gov.cn/uploadfile/2015/0417/201504170346531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65548"/>
            <a:ext cx="3744416" cy="2590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21350" y="1275606"/>
            <a:ext cx="8213805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乡村四月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作者是宋代诗人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________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，描绘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是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_________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地方）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、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___________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（季节）的景色。</a:t>
            </a:r>
            <a:endParaRPr lang="zh-CN" altLang="en-US" sz="32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1760" y="2079672"/>
            <a:ext cx="20393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0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江南农村 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228184" y="2079672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kern="0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初夏时节</a:t>
            </a:r>
            <a:endParaRPr lang="zh-CN" altLang="en-US" sz="3200" b="1" kern="0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0156" y="1275606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翁卷</a:t>
            </a:r>
            <a:endParaRPr lang="zh-CN" altLang="en-US" sz="3200" b="1" kern="0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51519" y="915566"/>
            <a:ext cx="8213805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古诗，你的眼前有怎样的情景、画面呢？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3528" y="1941984"/>
            <a:ext cx="4248471" cy="1991302"/>
          </a:xfrm>
          <a:prstGeom prst="round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kern="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乡村四月，乡间充满生机，呈现一派繁荣的景象，农民在田间紧张、繁忙的劳动。</a:t>
            </a:r>
            <a:endParaRPr lang="zh-CN" altLang="en-US" sz="2800" kern="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 descr="http://img855.ph.126.net/8yS0Sv_f3MdSonFhgDWCZQ==/64007409704159561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564" y="1779662"/>
            <a:ext cx="3721926" cy="246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35808" y="1419622"/>
            <a:ext cx="6768752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乡村四月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初读，读准字音，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读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好节奏。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再读，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字词，理解诗意。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多读，展开想象，描绘画面。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08520" y="339502"/>
            <a:ext cx="9361040" cy="4896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6"/>
          <p:cNvSpPr txBox="1"/>
          <p:nvPr/>
        </p:nvSpPr>
        <p:spPr>
          <a:xfrm>
            <a:off x="118616" y="987574"/>
            <a:ext cx="8701856" cy="208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乡村四月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南宋  翁卷</a:t>
            </a:r>
            <a:endParaRPr lang="en-US" altLang="zh-CN" sz="2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绿遍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山原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白满川，子规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声里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雨如烟。</a:t>
            </a:r>
            <a:endParaRPr lang="en-US" altLang="zh-CN" sz="2400" b="1" spc="1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乡村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四月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闲人少，才了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蚕桑</a:t>
            </a:r>
            <a:r>
              <a:rPr lang="en-US" altLang="zh-CN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 spc="1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又插田。 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3299" y="1275606"/>
            <a:ext cx="75671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绿遍山原白满川，子规声里雨如烟。</a:t>
            </a:r>
            <a:endParaRPr lang="zh-CN" altLang="en-US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02" y="381286"/>
            <a:ext cx="1984310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520598" y="508207"/>
            <a:ext cx="145911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理解诗意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27" name="云形标注 26"/>
          <p:cNvSpPr/>
          <p:nvPr/>
        </p:nvSpPr>
        <p:spPr bwMode="auto">
          <a:xfrm>
            <a:off x="1475656" y="2420610"/>
            <a:ext cx="6388474" cy="1440160"/>
          </a:xfrm>
          <a:prstGeom prst="cloudCallout">
            <a:avLst>
              <a:gd name="adj1" fmla="val -15975"/>
              <a:gd name="adj2" fmla="val -7877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59412" y="2787774"/>
            <a:ext cx="5480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说一说：诗中都描写了哪些景物？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4051027"/>
            <a:ext cx="5702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绿遍山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原，白满川，子规，雨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如烟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 build="p"/>
      <p:bldP spid="27" grpId="0" animBg="1"/>
      <p:bldP spid="29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48"/>
          <p:cNvSpPr txBox="1"/>
          <p:nvPr/>
        </p:nvSpPr>
        <p:spPr>
          <a:xfrm>
            <a:off x="2803576" y="1374552"/>
            <a:ext cx="4006386" cy="90024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乡村四月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605" y="123190"/>
            <a:ext cx="2771140" cy="306070"/>
            <a:chOff x="23" y="194"/>
            <a:chExt cx="4364" cy="482"/>
          </a:xfrm>
        </p:grpSpPr>
        <p:sp>
          <p:nvSpPr>
            <p:cNvPr id="9" name="矩形 8"/>
            <p:cNvSpPr/>
            <p:nvPr/>
          </p:nvSpPr>
          <p:spPr>
            <a:xfrm flipH="1">
              <a:off x="23" y="251"/>
              <a:ext cx="4365" cy="397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5" y="194"/>
              <a:ext cx="3928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/>
                <a:t>吉林版    语文    三年级    下册</a:t>
              </a:r>
              <a:endParaRPr lang="zh-CN" altLang="en-US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5727614" y="231924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【宋】翁卷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6.sinaimg.cn/mw690/002QPgQvzy6RKsLeA8585&amp;69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534"/>
            <a:ext cx="9144000" cy="45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9"/>
          <p:cNvSpPr txBox="1"/>
          <p:nvPr/>
        </p:nvSpPr>
        <p:spPr>
          <a:xfrm>
            <a:off x="0" y="594916"/>
            <a:ext cx="2952328" cy="944940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绿遍山原</a:t>
            </a:r>
            <a:endParaRPr lang="zh-CN" altLang="en-US" sz="51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51wendang.com/pic/8451197587a86d0428a031d2/7-810-jpg_6-1080-0-0-108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4"/>
          <a:stretch>
            <a:fillRect/>
          </a:stretch>
        </p:blipFill>
        <p:spPr bwMode="auto">
          <a:xfrm>
            <a:off x="0" y="483518"/>
            <a:ext cx="9144000" cy="465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9"/>
          <p:cNvSpPr txBox="1"/>
          <p:nvPr/>
        </p:nvSpPr>
        <p:spPr>
          <a:xfrm>
            <a:off x="5580112" y="627534"/>
            <a:ext cx="2880320" cy="944940"/>
          </a:xfrm>
          <a:prstGeom prst="round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noFill/>
                  <a:prstDash val="solid"/>
                </a:ln>
                <a:solidFill>
                  <a:srgbClr val="0000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白满川</a:t>
            </a:r>
            <a:endParaRPr lang="zh-CN" altLang="en-US" sz="5100" dirty="0">
              <a:ln w="10160">
                <a:noFill/>
                <a:prstDash val="solid"/>
              </a:ln>
              <a:solidFill>
                <a:srgbClr val="0000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68415" y="335325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杜鹃鸟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921477" y="345154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子规</a:t>
            </a:r>
            <a:endParaRPr lang="zh-CN" altLang="en-US" sz="2400" dirty="0"/>
          </a:p>
        </p:txBody>
      </p:sp>
      <p:pic>
        <p:nvPicPr>
          <p:cNvPr id="3074" name="Picture 2" descr="http://www.yzqww.com/uploadfile/2017/0615/20170615041233715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" r="10660"/>
          <a:stretch>
            <a:fillRect/>
          </a:stretch>
        </p:blipFill>
        <p:spPr bwMode="auto">
          <a:xfrm>
            <a:off x="18032" y="1104746"/>
            <a:ext cx="2607108" cy="2084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src.baidu.com/image/c0%3Dshijue1%2C0%2C0%2C294%2C40/sign=15c2a4eefd36afc31a013726db7081b1/78310a55b319ebc4a1c89fb78826cffc1e17166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8" b="6954"/>
          <a:stretch>
            <a:fillRect/>
          </a:stretch>
        </p:blipFill>
        <p:spPr bwMode="auto">
          <a:xfrm>
            <a:off x="2719858" y="1104746"/>
            <a:ext cx="3742800" cy="2604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src.baidu.com/image/c0%3Dshijue1%2C0%2C0%2C294%2C40/sign=765dcb4e2f2dd42a4b0409e86b5231c0/2934349b033b5bb5689dbed93cd3d539b600bc4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525" y="1104746"/>
            <a:ext cx="2555776" cy="208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n.sinaimg.cn/front/254/w640h414/20181023/EDuV-hmuuiyw531409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510"/>
            <a:ext cx="9144000" cy="473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9"/>
          <p:cNvSpPr txBox="1"/>
          <p:nvPr/>
        </p:nvSpPr>
        <p:spPr>
          <a:xfrm>
            <a:off x="2195736" y="771550"/>
            <a:ext cx="5112568" cy="9449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子规声里雨如烟</a:t>
            </a:r>
            <a:endParaRPr lang="zh-CN" altLang="en-US" sz="5100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92300" y="1597411"/>
            <a:ext cx="4176464" cy="25314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山陵和原野草木茂盛，一片葱茏，稻田里的水色与天光相辉映，只听见杜鹃鸟不停地在蒙蒙细雨中叫着。</a:t>
            </a:r>
            <a:endParaRPr lang="zh-CN" altLang="en-US" sz="3200" dirty="0">
              <a:solidFill>
                <a:srgbClr val="0066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699542"/>
            <a:ext cx="748883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第一句诗的意思是：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2" name="Picture 2" descr="http://img3.doubanio.com/view/note/l/public/p5078290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22185"/>
            <a:ext cx="4176464" cy="388191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720" y="2571750"/>
            <a:ext cx="3783573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乡村四月闲人少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才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了蚕桑又插田。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20598" y="508207"/>
            <a:ext cx="145911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理解诗意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461352" y="874187"/>
            <a:ext cx="6840537" cy="12818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第一句写乡村景美，第二句写人，乡村的人又怎样呢？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71550"/>
            <a:ext cx="1379984" cy="1379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 build="p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" r="3022" b="34294"/>
          <a:stretch>
            <a:fillRect/>
          </a:stretch>
        </p:blipFill>
        <p:spPr bwMode="auto">
          <a:xfrm>
            <a:off x="12700" y="843559"/>
            <a:ext cx="9144000" cy="429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339752" y="458838"/>
            <a:ext cx="41456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乡村四月闲人少</a:t>
            </a:r>
            <a:endParaRPr lang="zh-CN" altLang="en-US" sz="4400" b="1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3" y="771550"/>
            <a:ext cx="4722851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9"/>
          <p:cNvSpPr txBox="1"/>
          <p:nvPr/>
        </p:nvSpPr>
        <p:spPr>
          <a:xfrm>
            <a:off x="251520" y="928941"/>
            <a:ext cx="2520280" cy="757654"/>
          </a:xfrm>
          <a:prstGeom prst="roundRect">
            <a:avLst/>
          </a:prstGeom>
          <a:solidFill>
            <a:schemeClr val="accent3">
              <a:lumMod val="75000"/>
            </a:schemeClr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采了</a:t>
            </a:r>
            <a:r>
              <a:rPr lang="zh-CN" altLang="en-US" sz="4000" dirty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蚕桑</a:t>
            </a:r>
            <a:endParaRPr lang="zh-CN" altLang="en-US" sz="4000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2" name="Picture 4" descr="http://imgsrc.baidu.com/imgad/pic/item/3812b31bb051f81943860d70d1b44aed2e73e76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264" y="857970"/>
            <a:ext cx="4283968" cy="3299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9"/>
          <p:cNvSpPr txBox="1"/>
          <p:nvPr/>
        </p:nvSpPr>
        <p:spPr>
          <a:xfrm>
            <a:off x="4856212" y="3334749"/>
            <a:ext cx="2249016" cy="757654"/>
          </a:xfrm>
          <a:prstGeom prst="roundRect">
            <a:avLst/>
          </a:prstGeom>
          <a:solidFill>
            <a:schemeClr val="accent3">
              <a:lumMod val="75000"/>
            </a:schemeClr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又插田</a:t>
            </a:r>
            <a:endParaRPr lang="zh-CN" altLang="en-US" sz="4000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3" name="Picture 11" descr="http://news.cqzaixian.com/d/image/20180625/YjTxwkXpCdc8rMEZ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80233"/>
            <a:ext cx="3034691" cy="209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pavo.elongstatic.com/trip600/000dQBP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0" r="4771" b="12916"/>
          <a:stretch>
            <a:fillRect/>
          </a:stretch>
        </p:blipFill>
        <p:spPr bwMode="auto">
          <a:xfrm>
            <a:off x="2413152" y="549104"/>
            <a:ext cx="3384649" cy="212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19962" y="843558"/>
            <a:ext cx="860921" cy="504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采桑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19962" y="3393173"/>
            <a:ext cx="977286" cy="504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收茧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19962" y="2543302"/>
            <a:ext cx="977286" cy="504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上山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19962" y="1693430"/>
            <a:ext cx="1080119" cy="504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给桑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AutoShape 4" descr="http://img4.imgtn.bdimg.com/it/u=3286517579,208874473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AutoShape 6" descr="http://img4.imgtn.bdimg.com/it/u=3286517579,2088744737&amp;fm=214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AutoShape 8" descr="http://img4.imgtn.bdimg.com/it/u=3286517579,2088744737&amp;fm=214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205" name="Picture 13" descr="http://bbs.deqing.org/attachments/dvbbs/2006-6/2006625193818534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52"/>
          <a:stretch>
            <a:fillRect/>
          </a:stretch>
        </p:blipFill>
        <p:spPr bwMode="auto">
          <a:xfrm>
            <a:off x="2436957" y="2787774"/>
            <a:ext cx="3360844" cy="235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http://imgsrc.baidu.com/imgad/pic/item/3c6d55fbb2fb43161bd1f9432ba4462309f7d3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87774"/>
            <a:ext cx="3034691" cy="223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下箭头 11"/>
          <p:cNvSpPr/>
          <p:nvPr/>
        </p:nvSpPr>
        <p:spPr>
          <a:xfrm>
            <a:off x="1058396" y="1348556"/>
            <a:ext cx="304800" cy="344873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1076918" y="3115766"/>
            <a:ext cx="304800" cy="344873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下箭头 18"/>
          <p:cNvSpPr/>
          <p:nvPr/>
        </p:nvSpPr>
        <p:spPr>
          <a:xfrm>
            <a:off x="1058396" y="2219424"/>
            <a:ext cx="304800" cy="344873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2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Administrator\AppData\Roaming\Tencent\Users\462845046\QQ\WinTemp\RichOle\8)T_DD51%KO%AM7OV[1S@$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597" y="745964"/>
            <a:ext cx="4333875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681336" y="1707654"/>
            <a:ext cx="4176464" cy="2039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四月到了，农民都开始忙农活，没有人闲着，刚结束了蚕桑的事又要插秧了</a:t>
            </a:r>
            <a:r>
              <a:rPr lang="zh-CN" altLang="en-US" sz="3200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solidFill>
                <a:srgbClr val="0066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699542"/>
            <a:ext cx="748883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第二句诗的意思是：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067222"/>
            <a:ext cx="597666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楷体" pitchFamily="49" charset="-122"/>
                <a:ea typeface="楷体" pitchFamily="49" charset="-122"/>
              </a:rPr>
              <a:t>翁卷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温州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乐清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今属浙江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人。南宋诗人，与赵师秀、徐照、徐玑合称“永嘉四灵”。他的诗大多讲求技巧，诗风清苦。主要作品：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永嘉诗人祠堂丛刻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乡村四月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等。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  <a:p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作者简介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6" name="Picture 8" descr="C:\Documents and Settings\Administrator\桌面\人四语下状元大课堂\T71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05" y="1283635"/>
            <a:ext cx="1958535" cy="282960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467544" y="1347614"/>
            <a:ext cx="8352928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后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两句诗中的“才”和“又”说明了什么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？这首诗表达了作者什么思想感情？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638784" y="2499742"/>
            <a:ext cx="7992888" cy="17635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“才”和“又”说明农民的劳动的繁忙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紧张。表达了作者对劳动人民的同情之心与赞美之意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1227684" y="642553"/>
            <a:ext cx="152313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想一想：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7534"/>
            <a:ext cx="792088" cy="79208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92" y="1433984"/>
            <a:ext cx="778033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21" y="572473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29780" y="1650132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朗读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第一、二句时要读出田野里一片丰收的景象，朗读第三、四句时要读出人们忙碌的情景。</a:t>
            </a:r>
            <a:endParaRPr lang="zh-CN" altLang="en-US" sz="3200" dirty="0"/>
          </a:p>
        </p:txBody>
      </p:sp>
      <p:sp>
        <p:nvSpPr>
          <p:cNvPr id="17" name="文本框 10"/>
          <p:cNvSpPr txBox="1"/>
          <p:nvPr/>
        </p:nvSpPr>
        <p:spPr>
          <a:xfrm>
            <a:off x="1719660" y="674801"/>
            <a:ext cx="1700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朗读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指导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39" y="1275606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1187624" y="1641681"/>
            <a:ext cx="62802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背诵</a:t>
            </a:r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古诗也有一定的技巧。首先要理解意思，其次要抓住关键词语，拓展记忆，这样背诵起来就会熟练自如了。比如“山原”的特点是“绿”，雨的特点是“如烟”，还有“闲人少”、“桑蚕”以及“插田”等都是关键词语。</a:t>
            </a:r>
            <a:endParaRPr lang="zh-CN" altLang="en-US" sz="24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8" name="文本框 10"/>
          <p:cNvSpPr txBox="1"/>
          <p:nvPr/>
        </p:nvSpPr>
        <p:spPr>
          <a:xfrm>
            <a:off x="1817192" y="614679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背诵指导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558942" y="1193784"/>
            <a:ext cx="8333538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565263" y="2023262"/>
            <a:ext cx="2376487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乡村四月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8"/>
          <p:cNvSpPr txBox="1">
            <a:spLocks noChangeArrowheads="1"/>
          </p:cNvSpPr>
          <p:nvPr/>
        </p:nvSpPr>
        <p:spPr bwMode="auto">
          <a:xfrm>
            <a:off x="2155806" y="1500042"/>
            <a:ext cx="192882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写景（静）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9"/>
          <p:cNvSpPr txBox="1">
            <a:spLocks noChangeArrowheads="1"/>
          </p:cNvSpPr>
          <p:nvPr/>
        </p:nvSpPr>
        <p:spPr bwMode="auto">
          <a:xfrm>
            <a:off x="6233352" y="2964798"/>
            <a:ext cx="114300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人忙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20"/>
          <p:cNvSpPr txBox="1">
            <a:spLocks noChangeArrowheads="1"/>
          </p:cNvSpPr>
          <p:nvPr/>
        </p:nvSpPr>
        <p:spPr bwMode="auto">
          <a:xfrm>
            <a:off x="7304912" y="2075646"/>
            <a:ext cx="230346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欣赏美景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赞美劳动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026478" y="2750345"/>
            <a:ext cx="233830" cy="1059005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2035951" y="1643055"/>
            <a:ext cx="214314" cy="1666229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929058" y="1419622"/>
            <a:ext cx="142876" cy="937814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文本框 18"/>
          <p:cNvSpPr txBox="1">
            <a:spLocks noChangeArrowheads="1"/>
          </p:cNvSpPr>
          <p:nvPr/>
        </p:nvSpPr>
        <p:spPr bwMode="auto">
          <a:xfrm>
            <a:off x="4182273" y="1248663"/>
            <a:ext cx="108108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绿原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文本框 18"/>
          <p:cNvSpPr txBox="1">
            <a:spLocks noChangeArrowheads="1"/>
          </p:cNvSpPr>
          <p:nvPr/>
        </p:nvSpPr>
        <p:spPr bwMode="auto">
          <a:xfrm>
            <a:off x="5236397" y="1250732"/>
            <a:ext cx="108108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百川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文本框 18"/>
          <p:cNvSpPr txBox="1">
            <a:spLocks noChangeArrowheads="1"/>
          </p:cNvSpPr>
          <p:nvPr/>
        </p:nvSpPr>
        <p:spPr bwMode="auto">
          <a:xfrm>
            <a:off x="4084632" y="1917957"/>
            <a:ext cx="108108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子规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文本框 18"/>
          <p:cNvSpPr txBox="1">
            <a:spLocks noChangeArrowheads="1"/>
          </p:cNvSpPr>
          <p:nvPr/>
        </p:nvSpPr>
        <p:spPr bwMode="auto">
          <a:xfrm>
            <a:off x="5227640" y="1890631"/>
            <a:ext cx="108108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如烟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左大括号 35"/>
          <p:cNvSpPr/>
          <p:nvPr/>
        </p:nvSpPr>
        <p:spPr>
          <a:xfrm flipH="1">
            <a:off x="6111871" y="1407642"/>
            <a:ext cx="161149" cy="1009252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文本框 18"/>
          <p:cNvSpPr txBox="1">
            <a:spLocks noChangeArrowheads="1"/>
          </p:cNvSpPr>
          <p:nvPr/>
        </p:nvSpPr>
        <p:spPr bwMode="auto">
          <a:xfrm>
            <a:off x="6233342" y="1643056"/>
            <a:ext cx="10715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景美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文本框 18"/>
          <p:cNvSpPr txBox="1">
            <a:spLocks noChangeArrowheads="1"/>
          </p:cNvSpPr>
          <p:nvPr/>
        </p:nvSpPr>
        <p:spPr bwMode="auto">
          <a:xfrm>
            <a:off x="2071670" y="2786064"/>
            <a:ext cx="20002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写人（动）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3929058" y="2643188"/>
            <a:ext cx="142876" cy="1071570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文本框 18"/>
          <p:cNvSpPr txBox="1">
            <a:spLocks noChangeArrowheads="1"/>
          </p:cNvSpPr>
          <p:nvPr/>
        </p:nvSpPr>
        <p:spPr bwMode="auto">
          <a:xfrm>
            <a:off x="4227508" y="2552700"/>
            <a:ext cx="20717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村庄儿女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文本框 18"/>
          <p:cNvSpPr txBox="1">
            <a:spLocks noChangeArrowheads="1"/>
          </p:cNvSpPr>
          <p:nvPr/>
        </p:nvSpPr>
        <p:spPr bwMode="auto">
          <a:xfrm>
            <a:off x="4188607" y="3286130"/>
            <a:ext cx="20717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蚕桑插田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左大括号 41"/>
          <p:cNvSpPr/>
          <p:nvPr/>
        </p:nvSpPr>
        <p:spPr>
          <a:xfrm flipH="1">
            <a:off x="7143768" y="1779893"/>
            <a:ext cx="161144" cy="1844962"/>
          </a:xfrm>
          <a:prstGeom prst="leftBrace">
            <a:avLst>
              <a:gd name="adj1" fmla="val 123088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20" grpId="0"/>
      <p:bldP spid="21" grpId="0" animBg="1"/>
      <p:bldP spid="22" grpId="0" animBg="1"/>
      <p:bldP spid="23" grpId="0" animBg="1"/>
      <p:bldP spid="32" grpId="0"/>
      <p:bldP spid="33" grpId="0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83568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520" y="1059582"/>
            <a:ext cx="8572560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这首诗以白描手法写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____________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________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的景象，表达了诗人对乡村风光的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与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，也表现出对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________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、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的赞美之情。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36096" y="1131590"/>
            <a:ext cx="300039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江南农村初夏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560" y="1995686"/>
            <a:ext cx="142876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时节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584" y="2787774"/>
            <a:ext cx="142876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热爱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99792" y="2859782"/>
            <a:ext cx="142876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欣赏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60232" y="2859782"/>
            <a:ext cx="221457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劳动生活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536" y="3579862"/>
            <a:ext cx="228601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劳动人民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52600" y="1140892"/>
            <a:ext cx="2592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悯农（其二）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【唐】李绅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春种一粒粟，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秋收万颗子。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四海无闲田，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农夫犹饿死。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4708" y="57148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字词理解：</a:t>
            </a:r>
            <a:endParaRPr lang="zh-CN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悯：怜悯，这里有同情的意思。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粟：泛指谷类。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秋收：一作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秋成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。子：指粮食颗粒。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四海：指全国。闲田：没有耕种的田。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犹：仍然。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3596" y="270966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句子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意思：</a:t>
            </a:r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春天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播种下一粒种子，到了秋天就可以收获很多的粮食。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天下没有一块不被耕作的田，可仍然有种田的农夫饿死。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712736" y="1543128"/>
            <a:ext cx="7681440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《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乡村四月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》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以白描手法写了江南农村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_______ 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时节的景象。诗的前两句写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 ,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后两句重点写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 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。作者通过这首诗赞美了</a:t>
            </a:r>
            <a:r>
              <a:rPr lang="en-US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_________________________ 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27583" y="2283715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初夏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516216" y="2283716"/>
            <a:ext cx="86409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景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571387" y="2870414"/>
            <a:ext cx="834766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人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一、根据课文内容填空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043608" y="3522950"/>
            <a:ext cx="453650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辛勤劳作的劳动人民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6" grpId="0"/>
      <p:bldP spid="7" grpId="0"/>
      <p:bldP spid="8" grpId="0"/>
      <p:bldP spid="9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642924"/>
            <a:ext cx="8143932" cy="40703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 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二、选择合适的诗句填入句中。</a:t>
            </a:r>
            <a:endParaRPr lang="en-US" altLang="zh-CN" sz="3200" b="1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    乡村四月闲人少   斜风细雨不须归</a:t>
            </a:r>
            <a:endParaRPr lang="en-US" altLang="zh-CN" sz="3200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  1.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爷爷在蒙蒙细雨中悠然地钓着鱼，奶奶催他赶紧回家，爷爷笑道：“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_____________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”我乐在其中。</a:t>
            </a:r>
            <a:endParaRPr lang="en-US" altLang="zh-CN" sz="3200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  2.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江南水乡，人们正忙着插秧播种，连小孩都忙着学种瓜。“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_____________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”说的真是没错。</a:t>
            </a:r>
            <a:endParaRPr lang="zh-CN" altLang="en-US" sz="32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57818" y="2102461"/>
            <a:ext cx="3429024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斜风细雨不须归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714744" y="3674097"/>
            <a:ext cx="3429024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乡村四月闲人少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10" y="801718"/>
            <a:ext cx="7877065" cy="14311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三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、请说说“乡村四月闲人少</a:t>
            </a:r>
            <a:r>
              <a:rPr lang="en-US" altLang="zh-CN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才了蚕桑又插田”的景象</a:t>
            </a:r>
            <a:r>
              <a:rPr lang="en-US" altLang="zh-CN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你从中体会到了什么。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28596" y="2571750"/>
            <a:ext cx="7877065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体会到了农民的辛苦、勤劳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他们不误农时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辛勤劳作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值得赞扬。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443864" y="2069075"/>
            <a:ext cx="1286051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桑</a:t>
            </a:r>
            <a:endParaRPr kumimoji="1"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555776" y="1995686"/>
            <a:ext cx="1707745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400" u="sng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闲</a:t>
            </a:r>
            <a:endParaRPr lang="zh-CN" altLang="en-US" sz="5400" dirty="0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11760" y="1491630"/>
            <a:ext cx="1423787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dirty="0" err="1" smtClean="0">
                <a:latin typeface="黑体" pitchFamily="49" charset="-122"/>
                <a:ea typeface="黑体" pitchFamily="49" charset="-122"/>
              </a:rPr>
              <a:t>xi</a:t>
            </a:r>
            <a:r>
              <a:rPr lang="en-US" sz="4000" dirty="0" err="1" smtClean="0">
                <a:latin typeface="黑体" pitchFamily="49" charset="-122"/>
                <a:ea typeface="黑体" pitchFamily="49" charset="-122"/>
              </a:rPr>
              <a:t>án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72200" y="1563638"/>
            <a:ext cx="1475846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 dirty="0" err="1" smtClean="0">
                <a:latin typeface="黑体" pitchFamily="49" charset="-122"/>
                <a:ea typeface="黑体" pitchFamily="49" charset="-122"/>
              </a:rPr>
              <a:t>sāng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1995686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休</a:t>
            </a:r>
            <a:endParaRPr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43299" y="206138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5400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96136" y="2211710"/>
            <a:ext cx="72007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3600" dirty="0"/>
          </a:p>
        </p:txBody>
      </p:sp>
      <p:sp>
        <p:nvSpPr>
          <p:cNvPr id="30" name="矩形 29"/>
          <p:cNvSpPr/>
          <p:nvPr/>
        </p:nvSpPr>
        <p:spPr>
          <a:xfrm>
            <a:off x="1763688" y="2139702"/>
            <a:ext cx="864096" cy="698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1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539552" y="11315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58543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59921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4" grpId="0"/>
      <p:bldP spid="24" grpId="1"/>
      <p:bldP spid="44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了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943191" y="1560913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走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5275" y="1086583"/>
            <a:ext cx="5007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le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8740" y="1586720"/>
            <a:ext cx="3011081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才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桑蚕又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插田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9752" y="1131590"/>
            <a:ext cx="99898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liǎo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2696458"/>
            <a:ext cx="6158738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乡村四月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的作者是宋代翁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卷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卷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020272" y="2283718"/>
            <a:ext cx="1815809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b="1" dirty="0" err="1" smtClean="0">
                <a:latin typeface="黑体" pitchFamily="49" charset="-122"/>
                <a:ea typeface="黑体" pitchFamily="49" charset="-122"/>
              </a:rPr>
              <a:t>ju</a:t>
            </a:r>
            <a:r>
              <a:rPr lang="en-US" altLang="zh-CN" sz="2700" b="1" dirty="0" err="1">
                <a:latin typeface="黑体" pitchFamily="49" charset="-122"/>
                <a:ea typeface="黑体" pitchFamily="49" charset="-122"/>
              </a:rPr>
              <a:t>ǎ</a:t>
            </a:r>
            <a:r>
              <a:rPr lang="en-US" altLang="zh-CN" sz="2700" b="1" dirty="0" err="1" smtClean="0"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71673" y="3746424"/>
            <a:ext cx="5400357" cy="561692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  <a:sym typeface="+mn-ea"/>
              </a:rPr>
              <a:t>像是走进了连绵不断的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  <a:sym typeface="+mn-ea"/>
              </a:rPr>
              <a:t>画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卷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  <a:sym typeface="+mn-ea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16216" y="3291830"/>
            <a:ext cx="837409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 err="1" smtClean="0">
                <a:latin typeface="黑体" pitchFamily="49" charset="-122"/>
                <a:ea typeface="黑体" pitchFamily="49" charset="-122"/>
              </a:rPr>
              <a:t>j</a:t>
            </a:r>
            <a:r>
              <a:rPr lang="en-US" altLang="zh-CN" sz="2700" b="1" dirty="0" err="1" smtClean="0">
                <a:latin typeface="黑体" pitchFamily="49" charset="-122"/>
                <a:ea typeface="黑体" pitchFamily="49" charset="-122"/>
              </a:rPr>
              <a:t>uàn</a:t>
            </a:r>
            <a:endParaRPr lang="en-US" sz="27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540535" y="138245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闲</a:t>
            </a:r>
            <a:endParaRPr lang="en-US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836679" y="1382453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闹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132823" y="138245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抒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356959" y="138245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插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581095" y="1382453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桑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913433" y="297216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067944" y="3003798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规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5364088" y="293179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嫌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6588224" y="300379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遍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2841425" y="2971421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065561" y="2971421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5361705" y="2971421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6585841" y="2971421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581095" y="1382453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356959" y="1376917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060815" y="1376917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836679" y="1376917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540535" y="1381709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2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4" grpId="0"/>
      <p:bldP spid="12306" grpId="0"/>
      <p:bldP spid="12308" grpId="0"/>
      <p:bldP spid="123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008" y="1359213"/>
            <a:ext cx="2742463" cy="229265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444208" y="2283718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23531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绿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抒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683568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规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插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6516216" y="249974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闲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491454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嫌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7236296" y="249974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闹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372200" y="1851670"/>
            <a:ext cx="2160240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4283968" y="235572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桑</a:t>
            </a:r>
            <a:endParaRPr lang="en-US" altLang="zh-CN" sz="3600" b="1" dirty="0" err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8028384" y="249974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遍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63734" y="1275606"/>
            <a:ext cx="684076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门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木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闲   门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闹    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 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3733" y="2279725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77023" y="2380714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嫌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884708" y="3331729"/>
            <a:ext cx="6518969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形声字。篆书形体像一位跪着的女子，表示女人疑心很重；兼表声，兼有加倍之义，表示一旦被怀疑，怀疑会不断增加。本意是疑忌。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5" name="Picture 1" descr="C:\Users\Administrator\AppData\Roaming\Tencent\Users\462845046\QQ\WinTemp\RichOle\XDCU8RJTWRT$1HT$(HC]WV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863" y="2279725"/>
            <a:ext cx="838200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dministrator\AppData\Roaming\Tencent\Users\462845046\QQ\WinTemp\RichOle\SXYU$3@~~{~VEUEGM4X8T_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380714"/>
            <a:ext cx="2352675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桑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5235" y="1259942"/>
            <a:ext cx="207009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sānɡ</a:t>
            </a:r>
            <a:endParaRPr lang="en-US" altLang="zh-CN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：三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“又”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“木”  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  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坐。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80369" y="1409257"/>
            <a:ext cx="3780435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下面不要写成“禾”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4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1933</Words>
  <Application>WPS 演示</Application>
  <PresentationFormat>全屏显示(16:9)</PresentationFormat>
  <Paragraphs>338</Paragraphs>
  <Slides>38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 </vt:lpstr>
      <vt:lpstr>宋体 </vt:lpstr>
      <vt:lpstr>黑体</vt:lpstr>
      <vt:lpstr>楷体</vt:lpstr>
      <vt:lpstr>幼圆</vt:lpstr>
      <vt:lpstr>华文楷体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100</cp:revision>
  <dcterms:created xsi:type="dcterms:W3CDTF">2017-03-17T02:28:00Z</dcterms:created>
  <dcterms:modified xsi:type="dcterms:W3CDTF">2019-01-08T03:41:19Z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