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7" r:id="rId3"/>
    <p:sldId id="259" r:id="rId4"/>
    <p:sldId id="297" r:id="rId5"/>
    <p:sldId id="299" r:id="rId6"/>
    <p:sldId id="267" r:id="rId7"/>
    <p:sldId id="332" r:id="rId8"/>
    <p:sldId id="268" r:id="rId9"/>
    <p:sldId id="260" r:id="rId10"/>
    <p:sldId id="328" r:id="rId11"/>
    <p:sldId id="329" r:id="rId12"/>
    <p:sldId id="269" r:id="rId13"/>
    <p:sldId id="330" r:id="rId14"/>
    <p:sldId id="288" r:id="rId15"/>
    <p:sldId id="280" r:id="rId16"/>
    <p:sldId id="296" r:id="rId17"/>
    <p:sldId id="275" r:id="rId18"/>
    <p:sldId id="295" r:id="rId19"/>
    <p:sldId id="276" r:id="rId20"/>
    <p:sldId id="291" r:id="rId21"/>
    <p:sldId id="292" r:id="rId22"/>
    <p:sldId id="293" r:id="rId23"/>
    <p:sldId id="294" r:id="rId24"/>
    <p:sldId id="331" r:id="rId25"/>
    <p:sldId id="300" r:id="rId26"/>
    <p:sldId id="301" r:id="rId27"/>
    <p:sldId id="302" r:id="rId28"/>
    <p:sldId id="304" r:id="rId29"/>
    <p:sldId id="305" r:id="rId30"/>
    <p:sldId id="289" r:id="rId31"/>
    <p:sldId id="265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6F4FD"/>
    <a:srgbClr val="0000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-96" y="-438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9839325" y="169863"/>
            <a:ext cx="2159000" cy="1079500"/>
          </a:xfrm>
          <a:prstGeom prst="rect">
            <a:avLst/>
          </a:prstGeom>
          <a:solidFill>
            <a:srgbClr val="E6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BF1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5"/>
          <p:cNvSpPr txBox="1">
            <a:spLocks noChangeArrowheads="1"/>
          </p:cNvSpPr>
          <p:nvPr/>
        </p:nvSpPr>
        <p:spPr bwMode="auto">
          <a:xfrm>
            <a:off x="2019300" y="1652588"/>
            <a:ext cx="8334375" cy="336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40000"/>
              </a:lnSpc>
            </a:pP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    游戏可以锻炼我们各方面的能力，可以让我们进入自由自在的快乐天地，今天就让我们来做一做，写一写有趣的游戏。</a:t>
            </a:r>
            <a:endParaRPr lang="zh-CN" altLang="en-US" sz="3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51" name="组合 2"/>
          <p:cNvGrpSpPr/>
          <p:nvPr/>
        </p:nvGrpSpPr>
        <p:grpSpPr bwMode="auto">
          <a:xfrm>
            <a:off x="798513" y="360363"/>
            <a:ext cx="1768475" cy="646112"/>
            <a:chOff x="1695" y="568"/>
            <a:chExt cx="2784" cy="1016"/>
          </a:xfrm>
        </p:grpSpPr>
        <p:pic>
          <p:nvPicPr>
            <p:cNvPr id="2052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95" y="602"/>
              <a:ext cx="2784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3" name="文本框 2"/>
            <p:cNvSpPr txBox="1">
              <a:spLocks noChangeArrowheads="1"/>
            </p:cNvSpPr>
            <p:nvPr/>
          </p:nvSpPr>
          <p:spPr bwMode="auto">
            <a:xfrm>
              <a:off x="1695" y="568"/>
              <a:ext cx="2517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导 入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四语上课件 陈晓梦 6.6\语文园地六\图片\1342309b5nb170nnwq1b19.jpg1342309b5nb170nnwq1b19"/>
          <p:cNvPicPr>
            <a:picLocks noChangeAspect="1" noChangeArrowheads="1"/>
          </p:cNvPicPr>
          <p:nvPr/>
        </p:nvPicPr>
        <p:blipFill>
          <a:blip r:embed="rId1" cstate="print">
            <a:lum bright="-6000" contrast="24000"/>
          </a:blip>
          <a:srcRect/>
          <a:stretch>
            <a:fillRect/>
          </a:stretch>
        </p:blipFill>
        <p:spPr bwMode="auto">
          <a:xfrm>
            <a:off x="1249363" y="1397000"/>
            <a:ext cx="484822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2695575" y="4816475"/>
            <a:ext cx="19558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滚铁环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8" name="Picture 2" descr="D:\四语上课件 陈晓梦 6.6\语文园地六\图片\592496fbaee26_610.jpg592496fbaee26_610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6210300" y="1397000"/>
            <a:ext cx="47752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7085013" y="4816475"/>
            <a:ext cx="302736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老鹰捉小鸡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1504950" y="692150"/>
            <a:ext cx="2247900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新游戏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2951163" y="5043488"/>
            <a:ext cx="180022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撕名牌</a:t>
            </a:r>
            <a:endParaRPr lang="zh-CN" altLang="en-US" sz="6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7515225" y="5043488"/>
            <a:ext cx="211455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抢凳子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3" name="Picture 4" descr="D:\四语上课件 陈晓梦 6.6\语文园地六\图片\izb9.jpgizb9"/>
          <p:cNvPicPr>
            <a:picLocks noChangeAspect="1" noChangeArrowheads="1"/>
          </p:cNvPicPr>
          <p:nvPr/>
        </p:nvPicPr>
        <p:blipFill>
          <a:blip r:embed="rId1">
            <a:lum bright="30000" contrast="-12000"/>
          </a:blip>
          <a:srcRect/>
          <a:stretch>
            <a:fillRect/>
          </a:stretch>
        </p:blipFill>
        <p:spPr bwMode="auto">
          <a:xfrm>
            <a:off x="1504950" y="1622425"/>
            <a:ext cx="4692650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图片 8" descr="1432785183451042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40475" y="1622425"/>
            <a:ext cx="4465638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8" descr="D:\四语上课件 陈晓梦 6.6\语文园地六\图片\122620474.png122620474"/>
          <p:cNvPicPr>
            <a:picLocks noChangeAspect="1" noChangeArrowheads="1"/>
          </p:cNvPicPr>
          <p:nvPr/>
        </p:nvPicPr>
        <p:blipFill>
          <a:blip r:embed="rId1">
            <a:lum bright="18000" contrast="12000"/>
          </a:blip>
          <a:srcRect/>
          <a:stretch>
            <a:fillRect/>
          </a:stretch>
        </p:blipFill>
        <p:spPr bwMode="auto">
          <a:xfrm>
            <a:off x="6178550" y="1519238"/>
            <a:ext cx="4824413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2517775" y="4759325"/>
            <a:ext cx="2332038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吹乒乓球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426325" y="4759325"/>
            <a:ext cx="2330450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夹弹珠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7" name="图片 9" descr="15319684088933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9050" y="1519238"/>
            <a:ext cx="4789488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2082800" y="2087563"/>
            <a:ext cx="252571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4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矩形 4"/>
          <p:cNvSpPr>
            <a:spLocks noChangeArrowheads="1"/>
          </p:cNvSpPr>
          <p:nvPr/>
        </p:nvSpPr>
        <p:spPr bwMode="auto">
          <a:xfrm>
            <a:off x="2082800" y="2946400"/>
            <a:ext cx="7874000" cy="172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en-US" altLang="zh-CN" sz="3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在那个让你印象深刻的游戏中，你是怎么做的？有何感想？</a:t>
            </a:r>
            <a:endParaRPr lang="zh-CN" altLang="en-US" sz="3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0" name="组合 1"/>
          <p:cNvGrpSpPr/>
          <p:nvPr/>
        </p:nvGrpSpPr>
        <p:grpSpPr bwMode="auto">
          <a:xfrm>
            <a:off x="692150" y="481013"/>
            <a:ext cx="4162425" cy="644525"/>
            <a:chOff x="1180" y="683"/>
            <a:chExt cx="6555" cy="1016"/>
          </a:xfrm>
        </p:grpSpPr>
        <p:pic>
          <p:nvPicPr>
            <p:cNvPr id="14341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29" y="717"/>
              <a:ext cx="6307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2" name="文本框 2"/>
            <p:cNvSpPr txBox="1">
              <a:spLocks noChangeArrowheads="1"/>
            </p:cNvSpPr>
            <p:nvPr/>
          </p:nvSpPr>
          <p:spPr bwMode="auto">
            <a:xfrm>
              <a:off x="1180" y="683"/>
              <a:ext cx="5510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想细节，明主题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3406775" y="2600325"/>
            <a:ext cx="537845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赏析文章，体验情感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63" name="组合 1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15364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5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佳作欣赏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3"/>
          <p:cNvSpPr>
            <a:spLocks noChangeArrowheads="1"/>
          </p:cNvSpPr>
          <p:nvPr/>
        </p:nvSpPr>
        <p:spPr bwMode="auto">
          <a:xfrm>
            <a:off x="2381250" y="1474788"/>
            <a:ext cx="1690688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endParaRPr lang="zh-CN" altLang="en-US" sz="4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387" name="组合 1"/>
          <p:cNvGrpSpPr/>
          <p:nvPr/>
        </p:nvGrpSpPr>
        <p:grpSpPr bwMode="auto">
          <a:xfrm>
            <a:off x="692150" y="481013"/>
            <a:ext cx="4164013" cy="644525"/>
            <a:chOff x="1180" y="683"/>
            <a:chExt cx="6556" cy="1016"/>
          </a:xfrm>
        </p:grpSpPr>
        <p:pic>
          <p:nvPicPr>
            <p:cNvPr id="16389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29" y="717"/>
              <a:ext cx="6307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0" name="文本框 2"/>
            <p:cNvSpPr txBox="1">
              <a:spLocks noChangeArrowheads="1"/>
            </p:cNvSpPr>
            <p:nvPr/>
          </p:nvSpPr>
          <p:spPr bwMode="auto">
            <a:xfrm>
              <a:off x="1180" y="683"/>
              <a:ext cx="5510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带着问题读范文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388" name="矩形 5"/>
          <p:cNvSpPr>
            <a:spLocks noChangeArrowheads="1"/>
          </p:cNvSpPr>
          <p:nvPr/>
        </p:nvSpPr>
        <p:spPr bwMode="auto">
          <a:xfrm>
            <a:off x="2381250" y="2328863"/>
            <a:ext cx="7597775" cy="3429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Aft>
                <a:spcPts val="1000"/>
              </a:spcAf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例文写的玩什么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1000"/>
              </a:spcAf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文章是分几步来写玩的过程的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每一步写了什么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1000"/>
              </a:spcAf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找出在第三段中表示玩的动作的词。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1000"/>
              </a:spcAf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找出文中表示“真高兴”的句子。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"/>
          <p:cNvSpPr>
            <a:spLocks noChangeArrowheads="1"/>
          </p:cNvSpPr>
          <p:nvPr/>
        </p:nvSpPr>
        <p:spPr bwMode="auto">
          <a:xfrm>
            <a:off x="3802063" y="1243013"/>
            <a:ext cx="7670800" cy="364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一天下午，老师拿了三个漂流瓶和一些不同颜色的小纸片，同学们都好奇地睁大了眼睛，小声嘀咕着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干什么呀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1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噢，原来要做一个小游戏。规则是这样的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拿三张不同颜色的纸片，在每张纸片上分别写“谁”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干什么”“地点”。然后把不同颜色的纸片放入与其颜色相同的漂流瓶中。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30503" y="738502"/>
            <a:ext cx="3352166" cy="3749675"/>
          </a:xfrm>
          <a:prstGeom prst="roundRect">
            <a:avLst/>
          </a:prstGeom>
        </p:spPr>
      </p:pic>
      <p:sp>
        <p:nvSpPr>
          <p:cNvPr id="17412" name="矩形 2"/>
          <p:cNvSpPr>
            <a:spLocks noChangeArrowheads="1"/>
          </p:cNvSpPr>
          <p:nvPr/>
        </p:nvSpPr>
        <p:spPr bwMode="auto">
          <a:xfrm>
            <a:off x="1811338" y="4889500"/>
            <a:ext cx="9661525" cy="1614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大家立刻兴奋起来，纷纷抓起笔写了起来，一边写，一边偷偷地笑。等写好了，依次放入漂流瓶内。大家面面相觑，该怎么玩呀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?     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5795963" y="504825"/>
            <a:ext cx="3684587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玩得真高兴</a:t>
            </a:r>
            <a:endParaRPr lang="zh-CN" altLang="en-US" sz="4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4"/>
          <p:cNvSpPr>
            <a:spLocks noChangeArrowheads="1"/>
          </p:cNvSpPr>
          <p:nvPr/>
        </p:nvSpPr>
        <p:spPr bwMode="auto">
          <a:xfrm>
            <a:off x="1249363" y="815975"/>
            <a:ext cx="9950450" cy="5630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老师请了三位同学分别从三个瓶子里抽出一张纸。第一位同学一下子把手伸进一个瓶子里翻了一阵，然后慢慢地抽出一张，站在一旁看了一下，然后又望着第二位同学。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 只见第二位同学迫不及待地从另一个瓶子里小心翼翼地抽出一张，立刻和第一位同学凑在一起，两人对了对，脸上露出了灿烂的笑容。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 最后一位同学连蹦带跳地到了讲台前，把手伸进瓶子里，一会儿碰碰这个，一会儿摸摸那个，最后终于挑了一张。自己看了一下，又和另外两人凑在一起，笑得腰都直不起来了。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3"/>
          <p:cNvSpPr>
            <a:spLocks noChangeArrowheads="1"/>
          </p:cNvSpPr>
          <p:nvPr/>
        </p:nvSpPr>
        <p:spPr bwMode="auto">
          <a:xfrm>
            <a:off x="1438275" y="971550"/>
            <a:ext cx="9315450" cy="4914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4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接着三位同学按顺序一读，顿时，全班同学哄堂大笑，句子竟是“小丽在苏州乐园里做早操”。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4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同学老师都哈哈大笑，兴致更高了，大家一拥而上，争先恐后地去拿小纸片，三三两两地凑在一起，教室里立刻欢腾一片。我和同学对成的是“小明在宇宙游泳”啊，我笑得眼泪都流出来了。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4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漂流瓶飘出了笑声，笑声又在班级中传开了。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4"/>
          <p:cNvSpPr>
            <a:spLocks noChangeArrowheads="1"/>
          </p:cNvSpPr>
          <p:nvPr/>
        </p:nvSpPr>
        <p:spPr bwMode="auto">
          <a:xfrm>
            <a:off x="2298700" y="2273300"/>
            <a:ext cx="7594600" cy="172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3800" b="1">
                <a:latin typeface="黑体" panose="02010609060101010101" pitchFamily="49" charset="-122"/>
                <a:ea typeface="黑体" panose="02010609060101010101" pitchFamily="49" charset="-122"/>
              </a:rPr>
              <a:t>我们选好了写作材料，那么，怎样把文章写清楚、写具体呢</a:t>
            </a:r>
            <a:r>
              <a:rPr lang="en-US" altLang="zh-CN" sz="38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483" name="组合 1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20484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5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3003550" y="2222500"/>
            <a:ext cx="6303963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习作：记一次游戏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  <a:sym typeface="方正姚体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209925" y="3343275"/>
            <a:ext cx="58896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副标题 2"/>
          <p:cNvSpPr>
            <a:spLocks noGrp="1" noChangeArrowheads="1"/>
          </p:cNvSpPr>
          <p:nvPr/>
        </p:nvSpPr>
        <p:spPr bwMode="auto">
          <a:xfrm>
            <a:off x="6985000" y="3589338"/>
            <a:ext cx="2309813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四年级上册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07525" y="44450"/>
            <a:ext cx="2665413" cy="13684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3"/>
          <p:cNvSpPr>
            <a:spLocks noChangeArrowheads="1"/>
          </p:cNvSpPr>
          <p:nvPr/>
        </p:nvSpPr>
        <p:spPr bwMode="auto">
          <a:xfrm>
            <a:off x="1646238" y="2057400"/>
            <a:ext cx="8983662" cy="3930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常见的写作顺序是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介绍游戏的时间、地点、人物、规则等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游戏的准备情况(大家不同的态度和表现)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游戏过程(先写大家的表现情况，然后选择两、三个具有不同表现的人写)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游戏后的感受、收获、意义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7" name="组合 1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21509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0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508" name="矩形 5"/>
          <p:cNvSpPr>
            <a:spLocks noChangeArrowheads="1"/>
          </p:cNvSpPr>
          <p:nvPr/>
        </p:nvSpPr>
        <p:spPr bwMode="auto">
          <a:xfrm>
            <a:off x="1646238" y="1320800"/>
            <a:ext cx="447675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写清楚</a:t>
            </a:r>
            <a:endParaRPr lang="zh-CN" altLang="en-US" sz="4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3"/>
          <p:cNvSpPr>
            <a:spLocks noChangeArrowheads="1"/>
          </p:cNvSpPr>
          <p:nvPr/>
        </p:nvSpPr>
        <p:spPr bwMode="auto">
          <a:xfrm>
            <a:off x="1524000" y="1989138"/>
            <a:ext cx="9144000" cy="3879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要写出人物的动作、神情表现，还要写出人物高兴的样子或反映出人物愉快的心情。还要写出所见、所闻、所感，这样，才能使文章显得具体。但值得注意的是写具体并不是记“流水帐”，你可以把留给你印象最深刻的地方作为重点来写，而有的地方则可以一笔带过，这样有详有略，文章的重点突出，读起来才更有味道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1" name="组合 1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22533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532" name="矩形 5"/>
          <p:cNvSpPr>
            <a:spLocks noChangeArrowheads="1"/>
          </p:cNvSpPr>
          <p:nvPr/>
        </p:nvSpPr>
        <p:spPr bwMode="auto">
          <a:xfrm>
            <a:off x="1524000" y="1250950"/>
            <a:ext cx="2473325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写具体</a:t>
            </a:r>
            <a:endParaRPr lang="zh-CN" altLang="en-US" sz="4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"/>
          <p:cNvSpPr>
            <a:spLocks noChangeArrowheads="1"/>
          </p:cNvSpPr>
          <p:nvPr/>
        </p:nvSpPr>
        <p:spPr bwMode="auto">
          <a:xfrm>
            <a:off x="2590800" y="2330450"/>
            <a:ext cx="6829425" cy="2197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zh-CN" altLang="en-US" sz="3800" b="1">
                <a:latin typeface="黑体" panose="02010609060101010101" pitchFamily="49" charset="-122"/>
                <a:ea typeface="黑体" panose="02010609060101010101" pitchFamily="49" charset="-122"/>
              </a:rPr>
              <a:t>抓住人物的动作、神情、心理</a:t>
            </a:r>
            <a:endParaRPr lang="zh-CN" altLang="en-US" sz="3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3800" b="1">
                <a:latin typeface="黑体" panose="02010609060101010101" pitchFamily="49" charset="-122"/>
                <a:ea typeface="黑体" panose="02010609060101010101" pitchFamily="49" charset="-122"/>
              </a:rPr>
              <a:t>抓住所见、所闻、所感等</a:t>
            </a:r>
            <a:endParaRPr lang="zh-CN" altLang="en-US" sz="3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555" name="组合 1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23557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8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556" name="矩形 5"/>
          <p:cNvSpPr>
            <a:spLocks noChangeArrowheads="1"/>
          </p:cNvSpPr>
          <p:nvPr/>
        </p:nvSpPr>
        <p:spPr bwMode="auto">
          <a:xfrm>
            <a:off x="1479550" y="1660525"/>
            <a:ext cx="2778125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写具体：</a:t>
            </a:r>
            <a:endParaRPr lang="zh-CN" altLang="en-US" sz="4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3"/>
          <p:cNvSpPr txBox="1">
            <a:spLocks noChangeArrowheads="1"/>
          </p:cNvSpPr>
          <p:nvPr/>
        </p:nvSpPr>
        <p:spPr bwMode="auto">
          <a:xfrm>
            <a:off x="1652588" y="2951163"/>
            <a:ext cx="8820150" cy="3408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“哈哈！丢中了”是哪里如此热闹？当然是今天活动课的操场上呀！为什么这么热闹？以为内我们正在玩丢沙包游戏。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星期六的上午，我在作文培训班里参加了一个有趣的串句子游戏。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周末，一群孩子们在大楼下撕名牌，我也在其中。这还真是一场激烈的比赛啊！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TextBox 7"/>
          <p:cNvSpPr txBox="1">
            <a:spLocks noChangeArrowheads="1"/>
          </p:cNvSpPr>
          <p:nvPr/>
        </p:nvSpPr>
        <p:spPr bwMode="auto">
          <a:xfrm>
            <a:off x="1652588" y="1216025"/>
            <a:ext cx="8821737" cy="1628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开头：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可以交代游戏的名称及规则，做到语言简洁明了，便于读者理解。还可以描写一个精彩的游戏片段，先声夺人，然后自然的进入游戏。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80" name="组合 2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24581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2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素材宝库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3584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3"/>
          <p:cNvSpPr txBox="1">
            <a:spLocks noChangeArrowheads="1"/>
          </p:cNvSpPr>
          <p:nvPr/>
        </p:nvSpPr>
        <p:spPr bwMode="auto">
          <a:xfrm>
            <a:off x="1460500" y="3975100"/>
            <a:ext cx="9415463" cy="1714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捉迷藏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的游戏时，要突出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捉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，对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怎样捉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怎样藏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进行具体描写，突出重点，体现这个游戏的有趣之处。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TextBox 7"/>
          <p:cNvSpPr txBox="1">
            <a:spLocks noChangeArrowheads="1"/>
          </p:cNvSpPr>
          <p:nvPr/>
        </p:nvSpPr>
        <p:spPr bwMode="auto">
          <a:xfrm>
            <a:off x="1460500" y="1414463"/>
            <a:ext cx="9415463" cy="2292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中间：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将游戏的过程写清楚，重点把游戏中印象深刻的部分写具体。可以整体写一写游戏的氛围，具体抓住其中几个重要的参加人员的表现，抓住人物的动作、语言、神态等进行具体的描写，突出游戏的趣味性。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604" name="组合 2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25605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6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素材宝库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3"/>
          <p:cNvSpPr txBox="1">
            <a:spLocks noChangeArrowheads="1"/>
          </p:cNvSpPr>
          <p:nvPr/>
        </p:nvSpPr>
        <p:spPr bwMode="auto">
          <a:xfrm>
            <a:off x="1690688" y="3840163"/>
            <a:ext cx="8955087" cy="1862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这真是一次有趣的游戏！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今天的游戏，我虽然输了，但我记住了：失败乃成功之母。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TextBox 7"/>
          <p:cNvSpPr txBox="1">
            <a:spLocks noChangeArrowheads="1"/>
          </p:cNvSpPr>
          <p:nvPr/>
        </p:nvSpPr>
        <p:spPr bwMode="auto">
          <a:xfrm>
            <a:off x="1690688" y="1309688"/>
            <a:ext cx="186055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结尾：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1690688" y="2016125"/>
            <a:ext cx="89535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写出游戏结束后的内心感受。可以写自己玩游戏后的心情和体会，也可以总结出自己明白的道理，还可以写出自己对下次游戏的期待。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29" name="组合 6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26630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1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素材宝库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8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过程 7"/>
          <p:cNvSpPr/>
          <p:nvPr/>
        </p:nvSpPr>
        <p:spPr>
          <a:xfrm>
            <a:off x="2354263" y="2444750"/>
            <a:ext cx="7483475" cy="25939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27651" name="矩形 3"/>
          <p:cNvSpPr>
            <a:spLocks noChangeArrowheads="1"/>
          </p:cNvSpPr>
          <p:nvPr/>
        </p:nvSpPr>
        <p:spPr bwMode="auto">
          <a:xfrm>
            <a:off x="2405063" y="2478088"/>
            <a:ext cx="7381875" cy="2528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很快，王华脸上的笑容收敛了，雷勇也不符之前的淡定，他们的脸涨得通红，眼睛也蹬得圆圆的，我们也跟着紧张起来。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TextBox 11"/>
          <p:cNvSpPr txBox="1">
            <a:spLocks noChangeArrowheads="1"/>
          </p:cNvSpPr>
          <p:nvPr/>
        </p:nvSpPr>
        <p:spPr bwMode="auto">
          <a:xfrm>
            <a:off x="2354263" y="1590675"/>
            <a:ext cx="13684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653" name="组合 2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27654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5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素材宝库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过程 7"/>
          <p:cNvSpPr/>
          <p:nvPr/>
        </p:nvSpPr>
        <p:spPr>
          <a:xfrm>
            <a:off x="1884363" y="2470150"/>
            <a:ext cx="8424862" cy="248443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28675" name="矩形 3"/>
          <p:cNvSpPr>
            <a:spLocks noChangeArrowheads="1"/>
          </p:cNvSpPr>
          <p:nvPr/>
        </p:nvSpPr>
        <p:spPr bwMode="auto">
          <a:xfrm>
            <a:off x="2019300" y="2586038"/>
            <a:ext cx="8153400" cy="2252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这时，场外也沸腾起来了，有的吧双手搭在嘴边大声呐喊，有的急得直跺脚，有的竟然也跟着咬牙使劲</a:t>
            </a: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676" name="组合 2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28678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9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素材宝库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677" name="TextBox 11"/>
          <p:cNvSpPr txBox="1">
            <a:spLocks noChangeArrowheads="1"/>
          </p:cNvSpPr>
          <p:nvPr/>
        </p:nvSpPr>
        <p:spPr bwMode="auto">
          <a:xfrm>
            <a:off x="1884363" y="1628775"/>
            <a:ext cx="1366837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过程 7"/>
          <p:cNvSpPr/>
          <p:nvPr/>
        </p:nvSpPr>
        <p:spPr>
          <a:xfrm>
            <a:off x="4630738" y="1914525"/>
            <a:ext cx="6523037" cy="352901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29699" name="矩形 3"/>
          <p:cNvSpPr>
            <a:spLocks noChangeArrowheads="1"/>
          </p:cNvSpPr>
          <p:nvPr/>
        </p:nvSpPr>
        <p:spPr bwMode="auto">
          <a:xfrm>
            <a:off x="4727575" y="1935163"/>
            <a:ext cx="6329363" cy="3489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这是，我突然发现卡纸上贴过的地方与没贴过的地方手感不一样。哈哈，这下我知道该贴哪儿啦！经过 仔细对比后，我将</a:t>
            </a:r>
            <a:r>
              <a:rPr lang="en-US" altLang="zh-CN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鼻子</a:t>
            </a:r>
            <a:r>
              <a:rPr lang="en-US" altLang="zh-CN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郑重地贴了上去。</a:t>
            </a:r>
            <a:endParaRPr lang="zh-CN" altLang="en-US" sz="3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00" name="图片 2" descr="182-1P42114330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7988" y="1914525"/>
            <a:ext cx="4094162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11"/>
          <p:cNvSpPr txBox="1">
            <a:spLocks noChangeArrowheads="1"/>
          </p:cNvSpPr>
          <p:nvPr/>
        </p:nvSpPr>
        <p:spPr bwMode="auto">
          <a:xfrm>
            <a:off x="4630738" y="1060450"/>
            <a:ext cx="1366837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702" name="组合 8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29703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4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素材宝库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1738313" y="2362200"/>
            <a:ext cx="8869362" cy="245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6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＿＿＿（有趣）的游戏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2.“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丢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出来的快乐（丢沙包游戏）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失败乃成功之母／团结力量大／坚持就是胜利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1738313" y="1422400"/>
            <a:ext cx="3105150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参考题目：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5" descr="http://img4.imgtn.bdimg.com/it/u=1828229,1988073581&amp;fm=27&amp;gp=0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099" name="AutoShape 7" descr="http://img4.imgtn.bdimg.com/it/u=1828229,1988073581&amp;fm=27&amp;gp=0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100" name="AutoShape 9" descr="http://img4.imgtn.bdimg.com/it/u=1828229,1988073581&amp;fm=27&amp;gp=0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101" name="AutoShape 11" descr="http://img4.imgtn.bdimg.com/it/u=1828229,1988073581&amp;fm=27&amp;gp=0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102" name="AutoShape 14" descr="http://img4.imgtn.bdimg.com/it/u=3019530429,4144923271&amp;fm=214&amp;gp=0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103" name="AutoShape 16" descr="http://img4.imgtn.bdimg.com/it/u=3019530429,4144923271&amp;fm=214&amp;gp=0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104" name="AutoShape 18" descr="http://img4.imgtn.bdimg.com/it/u=713428494,1587315386&amp;fm=214&amp;gp=0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105" name="AutoShape 20" descr="http://img4.imgtn.bdimg.com/it/u=713428494,1587315386&amp;fm=214&amp;gp=0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106" name="TextBox 15"/>
          <p:cNvSpPr txBox="1">
            <a:spLocks noChangeArrowheads="1"/>
          </p:cNvSpPr>
          <p:nvPr/>
        </p:nvSpPr>
        <p:spPr bwMode="auto">
          <a:xfrm>
            <a:off x="1625600" y="1296988"/>
            <a:ext cx="9085263" cy="4570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写清楚游戏是怎么玩的。（介绍游戏规则）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写游戏过程，把印象深刻的部分作为重点来写。（详写印象深刻的情景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写游戏场面。（既要关注整个场面，也要注意典型同学的表现，写他们的神态、动作、语言。）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写游戏体会。（如应遵守规则，伙伴间要团结协作，遇事要勇敢果断，坚持到底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07" name="组合 1"/>
          <p:cNvGrpSpPr/>
          <p:nvPr/>
        </p:nvGrpSpPr>
        <p:grpSpPr bwMode="auto">
          <a:xfrm>
            <a:off x="798513" y="360363"/>
            <a:ext cx="1768475" cy="646112"/>
            <a:chOff x="1695" y="568"/>
            <a:chExt cx="2784" cy="1016"/>
          </a:xfrm>
        </p:grpSpPr>
        <p:pic>
          <p:nvPicPr>
            <p:cNvPr id="4108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95" y="602"/>
              <a:ext cx="2784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9" name="文本框 2"/>
            <p:cNvSpPr txBox="1">
              <a:spLocks noChangeArrowheads="1"/>
            </p:cNvSpPr>
            <p:nvPr/>
          </p:nvSpPr>
          <p:spPr bwMode="auto">
            <a:xfrm>
              <a:off x="1695" y="568"/>
              <a:ext cx="2517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审 题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1520825" y="1749425"/>
            <a:ext cx="9940925" cy="429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开头：</a:t>
            </a: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</a:rPr>
              <a:t>交代时间、地点、人物、游戏规则（略写）</a:t>
            </a:r>
            <a:endParaRPr lang="en-US" altLang="zh-CN" sz="3500" b="1"/>
          </a:p>
          <a:p>
            <a:pPr eaLnBrk="1" hangingPunct="1">
              <a:lnSpc>
                <a:spcPct val="130000"/>
              </a:lnSpc>
            </a:pPr>
            <a:r>
              <a:rPr lang="zh-CN" altLang="en-US" sz="3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活动过程：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游戏前</a:t>
            </a: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</a:rPr>
              <a:t>（略写）</a:t>
            </a:r>
            <a:endParaRPr lang="en-US" altLang="zh-CN" sz="3500" b="1"/>
          </a:p>
          <a:p>
            <a:pPr eaLnBrk="1" hangingPunct="1">
              <a:lnSpc>
                <a:spcPct val="130000"/>
              </a:lnSpc>
            </a:pPr>
            <a:r>
              <a:rPr lang="en-US" altLang="zh-CN" sz="3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游戏中</a:t>
            </a: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</a:rPr>
              <a:t>（详写）</a:t>
            </a:r>
            <a:endParaRPr lang="en-US" altLang="zh-CN" sz="3500" b="1"/>
          </a:p>
          <a:p>
            <a:pPr eaLnBrk="1" hangingPunct="1">
              <a:lnSpc>
                <a:spcPct val="130000"/>
              </a:lnSpc>
            </a:pPr>
            <a:r>
              <a:rPr lang="en-US" altLang="zh-CN" sz="3500" b="1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</a:rPr>
              <a:t>（语言、动作、神态、心理活动）</a:t>
            </a:r>
            <a:endParaRPr lang="en-US" altLang="zh-CN" sz="3500" b="1"/>
          </a:p>
          <a:p>
            <a:pPr eaLnBrk="1" hangingPunct="1">
              <a:lnSpc>
                <a:spcPct val="130000"/>
              </a:lnSpc>
            </a:pPr>
            <a:r>
              <a:rPr lang="en-US" altLang="zh-CN" sz="3500" b="1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游戏后</a:t>
            </a: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</a:rPr>
              <a:t>（结果）（略写</a:t>
            </a:r>
            <a:r>
              <a:rPr lang="zh-CN" altLang="en-US" sz="3500" b="1"/>
              <a:t>）</a:t>
            </a:r>
            <a:endParaRPr lang="en-US" altLang="zh-CN" sz="3500" b="1"/>
          </a:p>
          <a:p>
            <a:pPr eaLnBrk="1" hangingPunct="1">
              <a:lnSpc>
                <a:spcPct val="130000"/>
              </a:lnSpc>
            </a:pPr>
            <a:r>
              <a:rPr lang="zh-CN" altLang="en-US" sz="3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结尾：</a:t>
            </a: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</a:rPr>
              <a:t>心情／体会／感受</a:t>
            </a:r>
            <a:r>
              <a:rPr lang="en-US" altLang="zh-CN" sz="3500" b="1"/>
              <a:t>              </a:t>
            </a:r>
            <a:endParaRPr lang="zh-CN" altLang="en-US" sz="3500" b="1"/>
          </a:p>
        </p:txBody>
      </p:sp>
      <p:grpSp>
        <p:nvGrpSpPr>
          <p:cNvPr id="31747" name="组合 8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31750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1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小试牛刀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3798888" y="965200"/>
            <a:ext cx="4195762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200" b="1">
                <a:latin typeface="黑体" panose="02010609060101010101" pitchFamily="49" charset="-122"/>
                <a:ea typeface="黑体" panose="02010609060101010101" pitchFamily="49" charset="-122"/>
              </a:rPr>
              <a:t>写好一次游戏</a:t>
            </a:r>
            <a:endParaRPr lang="zh-CN" altLang="en-US" sz="4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479800" y="2947988"/>
            <a:ext cx="315913" cy="2271712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"/>
          <p:cNvSpPr>
            <a:spLocks noChangeArrowheads="1"/>
          </p:cNvSpPr>
          <p:nvPr/>
        </p:nvSpPr>
        <p:spPr bwMode="auto">
          <a:xfrm>
            <a:off x="1739900" y="2497138"/>
            <a:ext cx="8780463" cy="1714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游戏前，你作过哪些准备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b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戏中，你做了些什么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印象比较深的是什么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活动结束后，你有什么想法和感受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/>
          </a:p>
        </p:txBody>
      </p:sp>
      <p:grpSp>
        <p:nvGrpSpPr>
          <p:cNvPr id="5123" name="组合 1"/>
          <p:cNvGrpSpPr/>
          <p:nvPr/>
        </p:nvGrpSpPr>
        <p:grpSpPr bwMode="auto">
          <a:xfrm>
            <a:off x="798513" y="360363"/>
            <a:ext cx="1768475" cy="646112"/>
            <a:chOff x="1695" y="568"/>
            <a:chExt cx="2784" cy="1016"/>
          </a:xfrm>
        </p:grpSpPr>
        <p:pic>
          <p:nvPicPr>
            <p:cNvPr id="5126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95" y="602"/>
              <a:ext cx="2784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文本框 2"/>
            <p:cNvSpPr txBox="1">
              <a:spLocks noChangeArrowheads="1"/>
            </p:cNvSpPr>
            <p:nvPr/>
          </p:nvSpPr>
          <p:spPr bwMode="auto">
            <a:xfrm>
              <a:off x="1695" y="568"/>
              <a:ext cx="2517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审 题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24" name="矩形 2"/>
          <p:cNvSpPr>
            <a:spLocks noChangeArrowheads="1"/>
          </p:cNvSpPr>
          <p:nvPr/>
        </p:nvSpPr>
        <p:spPr bwMode="auto">
          <a:xfrm>
            <a:off x="1739900" y="1187450"/>
            <a:ext cx="8780463" cy="1309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选一次游戏写下来，和同学分享你的经历。写之前，想一想：</a:t>
            </a:r>
            <a:endParaRPr lang="zh-CN" altLang="en-US" sz="3600" b="1"/>
          </a:p>
        </p:txBody>
      </p:sp>
      <p:sp>
        <p:nvSpPr>
          <p:cNvPr id="16390" name="矩形 5"/>
          <p:cNvSpPr>
            <a:spLocks noChangeArrowheads="1"/>
          </p:cNvSpPr>
          <p:nvPr/>
        </p:nvSpPr>
        <p:spPr bwMode="auto">
          <a:xfrm>
            <a:off x="1739900" y="4349750"/>
            <a:ext cx="8780463" cy="198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根据这些问题，把活动写清楚，还可以写写自己当时的心情。写好后，给习作拟一个题目，最好能反映自己的感受。然后，自己读读，用修改符号改正其中的错别字和不通顺的句子，最后誊写清楚。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1908175" y="2473325"/>
            <a:ext cx="8394700" cy="2444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4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要写一次游戏。</a:t>
            </a:r>
            <a:endParaRPr lang="en-US" altLang="zh-CN" sz="3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4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要写清楚游戏过程，抒发感情。</a:t>
            </a:r>
            <a:endParaRPr lang="en-US" altLang="zh-CN" sz="3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40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习作题目最好能反映出作者当时的心情。</a:t>
            </a:r>
            <a:endParaRPr lang="zh-CN" altLang="en-US" sz="3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47" name="组合 1"/>
          <p:cNvGrpSpPr/>
          <p:nvPr/>
        </p:nvGrpSpPr>
        <p:grpSpPr bwMode="auto">
          <a:xfrm>
            <a:off x="798513" y="360363"/>
            <a:ext cx="1768475" cy="646112"/>
            <a:chOff x="1695" y="568"/>
            <a:chExt cx="2784" cy="1016"/>
          </a:xfrm>
        </p:grpSpPr>
        <p:pic>
          <p:nvPicPr>
            <p:cNvPr id="6149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95" y="602"/>
              <a:ext cx="2784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0" name="文本框 2"/>
            <p:cNvSpPr txBox="1">
              <a:spLocks noChangeArrowheads="1"/>
            </p:cNvSpPr>
            <p:nvPr/>
          </p:nvSpPr>
          <p:spPr bwMode="auto">
            <a:xfrm>
              <a:off x="1695" y="568"/>
              <a:ext cx="2517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审 题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1908175" y="1641475"/>
            <a:ext cx="2884488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习作要求：</a:t>
            </a:r>
            <a:endParaRPr lang="zh-CN" altLang="en-US" sz="4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914400" y="1609725"/>
            <a:ext cx="10480675" cy="324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6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单人游戏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滚铁环、搭积木、手工制作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双人游戏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象棋、围棋、扳手腕、踢毽子、你比我猜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多人游戏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跳皮筋、捉迷藏、老鹰捉小鸡、丢沙包、跳长绳、两人三足跑：一二三木头人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1" name="组合 1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7172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精选素材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1928813" y="2552700"/>
            <a:ext cx="8964612" cy="175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选材</a:t>
            </a:r>
            <a:r>
              <a:rPr lang="en-US" altLang="zh-CN" sz="36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3600" b="1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你玩过哪些游戏，印象最深刻的是哪个？为什么？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195" name="组合 1"/>
          <p:cNvGrpSpPr/>
          <p:nvPr/>
        </p:nvGrpSpPr>
        <p:grpSpPr bwMode="auto">
          <a:xfrm>
            <a:off x="681038" y="442913"/>
            <a:ext cx="2503487" cy="644525"/>
            <a:chOff x="1414" y="608"/>
            <a:chExt cx="3942" cy="1016"/>
          </a:xfrm>
        </p:grpSpPr>
        <p:pic>
          <p:nvPicPr>
            <p:cNvPr id="8196" name="图片 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" y="642"/>
              <a:ext cx="3942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7" name="文本框 2"/>
            <p:cNvSpPr txBox="1">
              <a:spLocks noChangeArrowheads="1"/>
            </p:cNvSpPr>
            <p:nvPr/>
          </p:nvSpPr>
          <p:spPr bwMode="auto">
            <a:xfrm>
              <a:off x="1414" y="608"/>
              <a:ext cx="339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筛素材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四语上课件 陈晓梦 6.6\语文园地六\图片\t01b2c130956e82a551.jpgt01b2c130956e82a55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1413" y="1590675"/>
            <a:ext cx="4954587" cy="354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1141413" y="565150"/>
            <a:ext cx="223202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传统游戏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2716213" y="5133975"/>
            <a:ext cx="1804987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跳房子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1" name="Picture 2" descr="D:\四语上课件 陈晓梦 6.6\语文园地六\图片\t0171b2ec3e1cf6c02a.jpgt0171b2ec3e1cf6c0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8238" y="1590675"/>
            <a:ext cx="4979987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Box 4"/>
          <p:cNvSpPr txBox="1">
            <a:spLocks noChangeArrowheads="1"/>
          </p:cNvSpPr>
          <p:nvPr/>
        </p:nvSpPr>
        <p:spPr bwMode="auto">
          <a:xfrm>
            <a:off x="8064500" y="5132388"/>
            <a:ext cx="1287463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跳绳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四语上课件 陈晓梦 6.6\语文园地六\图片\20161011061252.jpg20161011061252"/>
          <p:cNvPicPr>
            <a:picLocks noChangeAspect="1" noChangeArrowheads="1"/>
          </p:cNvPicPr>
          <p:nvPr/>
        </p:nvPicPr>
        <p:blipFill>
          <a:blip r:embed="rId1" cstate="print">
            <a:lum contrast="12000"/>
          </a:blip>
          <a:srcRect/>
          <a:stretch>
            <a:fillRect/>
          </a:stretch>
        </p:blipFill>
        <p:spPr bwMode="auto">
          <a:xfrm>
            <a:off x="1319213" y="1463675"/>
            <a:ext cx="4722812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2703513" y="4883150"/>
            <a:ext cx="19542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丢沙包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4" name="Picture 2" descr="D:\四语上课件 陈晓梦 6.6\语文园地六\图片\FhcmndwacfrIe-wWNVv2EKn7DyKd_mb.jpgFhcmndwacfrIe-wWNVv2EKn7DyKd_mb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6130925" y="1463675"/>
            <a:ext cx="4906963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7704138" y="4883150"/>
            <a:ext cx="187325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抬轿子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2487</Words>
  <Application>WPS 演示</Application>
  <PresentationFormat>自定义</PresentationFormat>
  <Paragraphs>186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楷体</vt:lpstr>
      <vt:lpstr>黑体</vt:lpstr>
      <vt:lpstr>方正姚体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Administrator</cp:lastModifiedBy>
  <cp:revision>91</cp:revision>
  <dcterms:created xsi:type="dcterms:W3CDTF">2019-06-19T01:07:00Z</dcterms:created>
  <dcterms:modified xsi:type="dcterms:W3CDTF">2022-01-01T07:54:25Z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