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68" r:id="rId6"/>
    <p:sldId id="469" r:id="rId7"/>
    <p:sldId id="470" r:id="rId8"/>
    <p:sldId id="439" r:id="rId9"/>
    <p:sldId id="461" r:id="rId10"/>
    <p:sldId id="460" r:id="rId11"/>
    <p:sldId id="456" r:id="rId12"/>
    <p:sldId id="457" r:id="rId13"/>
    <p:sldId id="453" r:id="rId14"/>
    <p:sldId id="484" r:id="rId15"/>
    <p:sldId id="485" r:id="rId16"/>
    <p:sldId id="486" r:id="rId17"/>
    <p:sldId id="487" r:id="rId18"/>
    <p:sldId id="458" r:id="rId19"/>
    <p:sldId id="459" r:id="rId20"/>
    <p:sldId id="479" r:id="rId21"/>
    <p:sldId id="482" r:id="rId22"/>
    <p:sldId id="483" r:id="rId23"/>
    <p:sldId id="462" r:id="rId24"/>
    <p:sldId id="465" r:id="rId25"/>
    <p:sldId id="466" r:id="rId26"/>
    <p:sldId id="467" r:id="rId27"/>
    <p:sldId id="464" r:id="rId28"/>
    <p:sldId id="37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6.png"/><Relationship Id="rId7" Type="http://schemas.openxmlformats.org/officeDocument/2006/relationships/image" Target="../media/image10.emf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7.png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5.emf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hdphoto1.wdp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hdphoto1.wdp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语文园地四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66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631390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：阁楼  高阁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空中楼阁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85510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二声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88450"/>
            <a:ext cx="12287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阁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731402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：佳节  佳音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传为佳话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6940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77668"/>
            <a:ext cx="1306204" cy="1200329"/>
            <a:chOff x="4655076" y="1519496"/>
            <a:chExt cx="1306487" cy="1199789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组词：盲人  盲目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盲人摸象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二声。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9" name="TextBox 71"/>
          <p:cNvSpPr txBox="1">
            <a:spLocks noChangeArrowheads="1"/>
          </p:cNvSpPr>
          <p:nvPr/>
        </p:nvSpPr>
        <p:spPr bwMode="auto">
          <a:xfrm>
            <a:off x="6135688" y="4698901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：唐朝 唐代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0" name="TextBox 72"/>
          <p:cNvSpPr txBox="1">
            <a:spLocks noChangeArrowheads="1"/>
          </p:cNvSpPr>
          <p:nvPr/>
        </p:nvSpPr>
        <p:spPr bwMode="auto">
          <a:xfrm>
            <a:off x="6000760" y="3890866"/>
            <a:ext cx="2995612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二声。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56" name="组合 92"/>
          <p:cNvGrpSpPr/>
          <p:nvPr/>
        </p:nvGrpSpPr>
        <p:grpSpPr bwMode="auto">
          <a:xfrm>
            <a:off x="4799012" y="4099777"/>
            <a:ext cx="1311604" cy="1198880"/>
            <a:chOff x="3418472" y="1204770"/>
            <a:chExt cx="1311219" cy="1199334"/>
          </a:xfrm>
        </p:grpSpPr>
        <p:grpSp>
          <p:nvGrpSpPr>
            <p:cNvPr id="5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0" name="直接连接符 59"/>
              <p:cNvCxnSpPr>
                <a:stCxn id="59" idx="1"/>
                <a:endCxn id="5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0"/>
                <a:endCxn id="5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23"/>
            <p:cNvSpPr txBox="1">
              <a:spLocks noChangeArrowheads="1"/>
            </p:cNvSpPr>
            <p:nvPr/>
          </p:nvSpPr>
          <p:spPr bwMode="auto">
            <a:xfrm>
              <a:off x="3501749" y="1204770"/>
              <a:ext cx="1227942" cy="1199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唐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盲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1255" y="3284984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mánɡ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88024" y="3388171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tánɡ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9592" y="1268760"/>
            <a:ext cx="6976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ɡé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98509" y="1413842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jiā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1259434"/>
            <a:ext cx="85762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读词语，根据加点字的意思读准字音。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1844824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假期  假装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假扮  假日   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65558" y="235512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89694" y="235512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41822" y="233306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16016" y="235512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1600" y="2542838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几乎  几百  茶几  窗明几净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65558" y="305314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389277" y="305314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331242" y="305314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71600" y="3191386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中毒 中奖  中间  猜中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65558" y="372327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195736" y="372327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347864" y="372327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60032" y="3745344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71600" y="3882678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处罚 处分 到处    处理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65558" y="439298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39752" y="439298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469814" y="439298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644008" y="441504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1379" y="5318883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6083921" y="1916197"/>
            <a:ext cx="3024336" cy="3402051"/>
          </a:xfrm>
          <a:prstGeom prst="cloudCallout">
            <a:avLst>
              <a:gd name="adj1" fmla="val -116632"/>
              <a:gd name="adj2" fmla="val 56413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加点字  属于多音字，我们可以通过查字典的方法先理解字的意思，再去读。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01847" y="30975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 bldLvl="0" animBg="1"/>
      <p:bldP spid="20" grpId="0" bldLvl="0" animBg="1"/>
      <p:bldP spid="21" grpId="0"/>
      <p:bldP spid="22" grpId="0" animBg="1"/>
      <p:bldP spid="23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1600488"/>
            <a:ext cx="519124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假期  假日  假扮  假装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98500" y="2564904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照规定或经请求批准暂时离开工作或学习场所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病假、暑假。读成：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jià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237566" y="21107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39752" y="2104544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1601" y="1124744"/>
            <a:ext cx="1800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519756" y="2139102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21942" y="213285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1043608" y="4293096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不真实的，不是本来的，与“真”相对：假山、假话。读成：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jiǎ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75856" y="1124744"/>
            <a:ext cx="1800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1600488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几乎  几百  茶几  窗明几净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11560" y="2348880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将近，差一点儿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jī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237566" y="21107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98326" y="2110894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1601" y="1124744"/>
            <a:ext cx="6480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902080" y="21107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899592" y="3717032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小或矮的桌子：茶几、窗明几净。读成：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jī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05455" y="1124585"/>
            <a:ext cx="313309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jī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1115616" y="5157192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表示不定的数目：几本书、几百人。读成：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61310" y="2153335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951" y="1124744"/>
            <a:ext cx="648071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altLang="zh-CN" sz="3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37" grpId="0" animBg="1"/>
      <p:bldP spid="38" grpId="0" bldLvl="0" animBg="1"/>
      <p:bldP spid="39" grpId="0"/>
      <p:bldP spid="41" grpId="0" bldLvl="0" animBg="1"/>
      <p:bldP spid="42" grpId="0" animBg="1"/>
      <p:bldP spid="17" grpId="0"/>
      <p:bldP spid="19" grpId="0" animBg="1"/>
      <p:bldP spid="3" grpId="0" bldLvl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1600488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中毒  中奖   中间   猜中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98500" y="2420888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受到，遭受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中毒、中计。读成：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zhònɡ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237566" y="21107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39752" y="2104544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1600" y="1124744"/>
            <a:ext cx="547260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zhònɡ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zhōnɡ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685838" y="2139102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414030" y="213285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1043608" y="3789040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恰好合上：中选、中意。读成：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zhònɡ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1477" y="1124309"/>
            <a:ext cx="547260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zhònɡ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sz="3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zhònɡ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1196008" y="5157192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和四方、上下或两端距离同等的地位：中心、中原。读成：</a:t>
            </a:r>
            <a:r>
              <a:rPr lang="en-US" altLang="zh-CN" sz="32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zhōnɡ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17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1600488"/>
            <a:ext cx="5191247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处罚  处分  到处  处理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98500" y="2564904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处置、办理、处罚。读成：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237566" y="211079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339752" y="2104544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1550" y="1124585"/>
            <a:ext cx="9950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chǔ     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519756" y="2139102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21942" y="2132856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1043608" y="4293096"/>
            <a:ext cx="7344816" cy="1224136"/>
          </a:xfrm>
          <a:prstGeom prst="flowChartAlternateProcess">
            <a:avLst/>
          </a:prstGeom>
          <a:noFill/>
          <a:ln w="254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地方。读成：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chù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51720" y="1124744"/>
            <a:ext cx="32403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chǔ    chù  chǔ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0873" y="1272987"/>
            <a:ext cx="850361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下面的成语有什么特点？你还能说出类似的成语吗？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608" y="3068960"/>
            <a:ext cx="799083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百发百中    四面八方    七上八下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百战百胜    四通八达    七嘴八舌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百依百顺    四平八稳    七手八脚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052736"/>
            <a:ext cx="837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读句子，说说你有什么发现。照样子写一写，注意标点符号的用法。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220" y="2060848"/>
            <a:ext cx="8504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鸟儿问女孩儿：“小姑娘，请告诉我，你知道火柴在哪儿吗？”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895327"/>
            <a:ext cx="8143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“救命啊！救命啊！”红头拼命叫了起来。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4527" y="3390091"/>
            <a:ext cx="814389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“哎呀，”狐狸说道，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原来是这样！你这是给我设了一个圈套啊！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39551" y="4293096"/>
            <a:ext cx="6667027" cy="2090242"/>
          </a:xfrm>
          <a:prstGeom prst="cloudCallout">
            <a:avLst>
              <a:gd name="adj1" fmla="val 57900"/>
              <a:gd name="adj2" fmla="val 10440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这三句话属于语言描写，三句话的提示语位置不同，根据其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位置，标点符号的运用也不同。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94773" y="4508315"/>
            <a:ext cx="937989" cy="1533105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203848" y="1985065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275856" y="1556792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71800" y="1700808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625" y="1484784"/>
            <a:ext cx="81438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鸟儿问女孩儿：“小姑娘，请告诉我，你知道火柴在哪儿吗？”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23529" y="2636912"/>
            <a:ext cx="7071801" cy="3404508"/>
          </a:xfrm>
          <a:prstGeom prst="cloudCallout">
            <a:avLst>
              <a:gd name="adj1" fmla="val 49752"/>
              <a:gd name="adj2" fmla="val 20899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提示语在前，要说的话在后：只要在“说话人说”的后面加上冒号，然后用引号将他说的话引起来就可以了。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64324" y="4475242"/>
            <a:ext cx="937989" cy="1533105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539552" y="1992615"/>
            <a:ext cx="2232248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18" grpId="0" animBg="1"/>
      <p:bldP spid="9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380788" y="1746975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95936" y="1628800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1560" y="1628800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551" y="1556792"/>
            <a:ext cx="81438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“救命啊！救命啊！”红头拼命叫了起来。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07359" y="2852936"/>
            <a:ext cx="6396889" cy="3188484"/>
          </a:xfrm>
          <a:prstGeom prst="cloudCallout">
            <a:avLst>
              <a:gd name="adj1" fmla="val 60224"/>
              <a:gd name="adj2" fmla="val 24074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提示语在后面，说的话在前面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要说的话用双引号引起来，“说话人说”的后面直接用句号。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94773" y="4508315"/>
            <a:ext cx="937989" cy="1533105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4351076" y="2085639"/>
            <a:ext cx="3044254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18" grpId="0" animBg="1"/>
      <p:bldP spid="9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6" y="1089910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312312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一边读，一边预测后面的内容，可以帮助我们更好地理解课文的意思。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8500" y="2348880"/>
            <a:ext cx="7508837" cy="2736304"/>
            <a:chOff x="698500" y="2276872"/>
            <a:chExt cx="7508837" cy="2736304"/>
          </a:xfrm>
        </p:grpSpPr>
        <p:sp>
          <p:nvSpPr>
            <p:cNvPr id="5" name="圆角矩形标注 4"/>
            <p:cNvSpPr/>
            <p:nvPr/>
          </p:nvSpPr>
          <p:spPr>
            <a:xfrm>
              <a:off x="698500" y="2276872"/>
              <a:ext cx="7508837" cy="2736304"/>
            </a:xfrm>
            <a:prstGeom prst="wedgeRoundRectCallout">
              <a:avLst>
                <a:gd name="adj1" fmla="val -2567"/>
                <a:gd name="adj2" fmla="val 77266"/>
                <a:gd name="adj3" fmla="val 16667"/>
              </a:avLst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7584" y="2376170"/>
              <a:ext cx="7329957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读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总也倒不了的老屋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一课时，我一边读，一边想着：老屋虽然快倒了，但是他为了帮助小猫躲避暴风雨，又坚持站了一个晚上，它那么善良肯定还会为了帮助其他小动物而继续坚持不倒，后边果然如我预测的一样，我更加深刻地感悟到了老屋善良、关爱他人的美好品质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8024" y="5211721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148064" y="2060848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92080" y="1628800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43808" y="1628800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03648" y="1628800"/>
            <a:ext cx="288032" cy="29180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1556792"/>
            <a:ext cx="81438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“哎呀，”狐狸说道，“原来是这样！你这是给我设了一个圈套啊！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07359" y="2924944"/>
            <a:ext cx="6799220" cy="3116476"/>
          </a:xfrm>
          <a:prstGeom prst="cloudCallout">
            <a:avLst>
              <a:gd name="adj1" fmla="val 52561"/>
              <a:gd name="adj2" fmla="val 25098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提示语在中间：说话人的话仍然是用引号引起来，“说话人说”的后面要用逗号。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94773" y="4508315"/>
            <a:ext cx="937989" cy="1533105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275856" y="2060848"/>
            <a:ext cx="1522127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  <p:bldP spid="28" grpId="0" animBg="1"/>
      <p:bldP spid="18" grpId="0" animBg="1"/>
      <p:bldP spid="9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人心齐，泰山移。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9345" y="4923165"/>
            <a:ext cx="765100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解读：只要人们心向一处，共同努力，就能发挥出移动高山的巨大力量，克服任何困难。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84758"/>
            <a:ext cx="5282072" cy="2810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二人同心，其利断金。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9345" y="4784943"/>
            <a:ext cx="765100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解读：利：锋利；断：砍断，折断。两个人同心合意，其锋利程度能把金属切开。这里用的是比喻。比喻只要两个人一条心，就能发挥很大的力量。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60768"/>
            <a:ext cx="3752850" cy="292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三个臭皮匠，赛过诸葛亮。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9345" y="4784943"/>
            <a:ext cx="765100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解读：三个才能平庸的人，若能同心协力集思广益，也能提出比诸葛亮还周到的计策。出自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，比喻人多智慧多。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347" y="1916832"/>
            <a:ext cx="6266284" cy="2743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一个篱笆三个桩，一个好汉三个帮。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9345" y="4924325"/>
            <a:ext cx="765100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解读：一个人的能力是很单薄的，但是如果有大家的帮忙就能办得更好。所以我们要团结一致。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597" y="1935629"/>
            <a:ext cx="4225454" cy="2849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形标注 22"/>
          <p:cNvSpPr/>
          <p:nvPr/>
        </p:nvSpPr>
        <p:spPr>
          <a:xfrm>
            <a:off x="575261" y="1017171"/>
            <a:ext cx="7776864" cy="3308300"/>
          </a:xfrm>
          <a:prstGeom prst="wedgeEllipseCallout">
            <a:avLst>
              <a:gd name="adj1" fmla="val 34257"/>
              <a:gd name="adj2" fmla="val 71342"/>
            </a:avLst>
          </a:prstGeom>
          <a:solidFill>
            <a:srgbClr val="08CD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142975" y="1726937"/>
            <a:ext cx="7000899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这四句俗语都表达了“团结就是力量”的主题，希望同学们在生活和学习中也能发挥这种精神，团结互助，互相友爱！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8059" y="4333646"/>
            <a:ext cx="1113416" cy="1819834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9" y="1029796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96752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为了预测得更准确，我读书更仔细了，注意到了更多的细节。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427" y="2420888"/>
            <a:ext cx="6215335" cy="3620532"/>
            <a:chOff x="2317427" y="2420888"/>
            <a:chExt cx="6215335" cy="3620532"/>
          </a:xfrm>
        </p:grpSpPr>
        <p:sp>
          <p:nvSpPr>
            <p:cNvPr id="3" name="单圆角矩形 2"/>
            <p:cNvSpPr/>
            <p:nvPr/>
          </p:nvSpPr>
          <p:spPr>
            <a:xfrm>
              <a:off x="2317427" y="2420888"/>
              <a:ext cx="6215335" cy="3620532"/>
            </a:xfrm>
            <a:prstGeom prst="snipRoundRect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27784" y="2584063"/>
              <a:ext cx="5529757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读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胡萝卜先生的长胡子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一课时，我注意到了小男孩扯了扯胡萝卜先生的长胡子，他确定够牢固之后，才剪了一段用来放风筝的细节，这个细节说明胡萝卜先生的胡子又长又牢固，我预测到后文中会针对胡萝卜先生的胡子的特点出现更多的用途，如可以用来做晾衣绳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1949" y="3789040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" y="119675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95824" y="1384320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我在读书馆里找书看时，会先看标题，猜猜书的大致内容，再决定要不要看这本书。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6341" y="2501220"/>
            <a:ext cx="7698186" cy="3024336"/>
            <a:chOff x="656341" y="2089304"/>
            <a:chExt cx="7698186" cy="3024336"/>
          </a:xfrm>
        </p:grpSpPr>
        <p:sp>
          <p:nvSpPr>
            <p:cNvPr id="3" name="椭圆 2"/>
            <p:cNvSpPr/>
            <p:nvPr/>
          </p:nvSpPr>
          <p:spPr>
            <a:xfrm>
              <a:off x="656341" y="2089304"/>
              <a:ext cx="7698186" cy="3024336"/>
            </a:xfrm>
            <a:prstGeom prst="ellipse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43608" y="2672333"/>
              <a:ext cx="6768752" cy="1691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我去图书馆里找书看时，看到了一本标题为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小故事，大智慧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的书，看标题我猜测这本书是通过一个个小故事讲启迪智慧的道理，我觉得这本书很好，就读了这本书。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7398" y="474159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427" y="3793267"/>
            <a:ext cx="3213001" cy="24281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96752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查找资料时，也可以用预测的方法判断资料是否有用。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51" y="1844823"/>
            <a:ext cx="7617990" cy="1820963"/>
            <a:chOff x="539551" y="1844823"/>
            <a:chExt cx="7617990" cy="1820963"/>
          </a:xfrm>
        </p:grpSpPr>
        <p:sp>
          <p:nvSpPr>
            <p:cNvPr id="5" name="流程图: 资料带 4"/>
            <p:cNvSpPr/>
            <p:nvPr/>
          </p:nvSpPr>
          <p:spPr>
            <a:xfrm>
              <a:off x="539551" y="1844823"/>
              <a:ext cx="7617989" cy="1820963"/>
            </a:xfrm>
            <a:prstGeom prst="flowChartPunchedTape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7584" y="2132856"/>
              <a:ext cx="7329957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有一次我需要查找有关“月亮”的资料，我预测到“嫦娥奔月”的故事，“月球小知识”等资料都是有用的。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643" y="4163669"/>
            <a:ext cx="2668123" cy="185144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74" y="4163669"/>
            <a:ext cx="1614708" cy="1691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3303" y="980728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你认识下面这些加点的字吗？查字典认一认。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8" y="1706144"/>
            <a:ext cx="790311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字典  基础  阁楼  佳节  盲人  唐朝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65558" y="2259348"/>
            <a:ext cx="5511804" cy="116934"/>
            <a:chOff x="1165558" y="2259348"/>
            <a:chExt cx="5511804" cy="116934"/>
          </a:xfrm>
        </p:grpSpPr>
        <p:sp>
          <p:nvSpPr>
            <p:cNvPr id="3" name="椭圆 2"/>
            <p:cNvSpPr/>
            <p:nvPr/>
          </p:nvSpPr>
          <p:spPr>
            <a:xfrm>
              <a:off x="1165558" y="2282208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885638" y="2282208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39752" y="2260142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093725" y="2259348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200927" y="2259348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82411" y="2282208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583288" y="2259507"/>
              <a:ext cx="94074" cy="9407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1311636" y="3076505"/>
            <a:ext cx="7508836" cy="2800767"/>
          </a:xfrm>
          <a:prstGeom prst="rect">
            <a:avLst/>
          </a:prstGeom>
          <a:noFill/>
          <a:ln w="254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部首查字法儿歌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确定部首数几画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，部首目录里面查。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翻到检字表页码，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再数剩下有几画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检字表里找到字，看看正文几页码。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正文当中查到字，知音解意笑哈哈。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2070" y="263691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4760" y="1263424"/>
            <a:ext cx="8215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查一查：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8" y="2852936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字典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65558" y="342900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19672" y="2875002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八   除去部首有几画：六画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3622958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基础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05518" y="4199022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634756" y="3645024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土   除去部首有几画：八画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7597" y="4365104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基础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158687" y="494116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612801" y="4387170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石   除去部首有几画：五画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0" b="97600" l="1200" r="92200">
                        <a14:foregroundMark x1="18400" y1="12800" x2="20200" y2="84600"/>
                        <a14:foregroundMark x1="34000" y1="38600" x2="73600" y2="30800"/>
                        <a14:foregroundMark x1="42400" y1="60200" x2="65800" y2="55800"/>
                        <a14:foregroundMark x1="31200" y1="33600" x2="32600" y2="45600"/>
                        <a14:foregroundMark x1="34000" y1="46200" x2="74400" y2="36600"/>
                        <a14:foregroundMark x1="74800" y1="36000" x2="73800" y2="25000"/>
                        <a14:foregroundMark x1="73800" y1="25000" x2="30000" y2="33400"/>
                        <a14:foregroundMark x1="33600" y1="42000" x2="69800" y2="35200"/>
                        <a14:foregroundMark x1="33600" y1="35600" x2="61400" y2="31000"/>
                        <a14:foregroundMark x1="46000" y1="39000" x2="62600" y2="34800"/>
                        <a14:foregroundMark x1="18800" y1="8600" x2="74800" y2="62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8064" y="1008409"/>
            <a:ext cx="1639454" cy="1639454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 animBg="1"/>
      <p:bldP spid="29" grpId="0"/>
      <p:bldP spid="33" grpId="0"/>
      <p:bldP spid="34" grpId="0" animBg="1"/>
      <p:bldP spid="35" grpId="0"/>
      <p:bldP spid="36" grpId="0"/>
      <p:bldP spid="37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4760" y="1263424"/>
            <a:ext cx="8215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查一查：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8" y="2852936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阁楼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55576" y="3429000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19672" y="2875002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门   除去部首有几画：六画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3622958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佳节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05518" y="4199022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634756" y="3645024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亻   除去部首有几画：六画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7597" y="4365104"/>
            <a:ext cx="790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盲人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33510" y="494116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612801" y="4387170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目   除去部首有几画：三画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9552" y="5135126"/>
            <a:ext cx="790311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55576" y="5661248"/>
            <a:ext cx="94074" cy="940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634756" y="5157192"/>
            <a:ext cx="821578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 广   除去部首有几画：七画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0" b="97600" l="1200" r="92200">
                        <a14:foregroundMark x1="18400" y1="12800" x2="20200" y2="84600"/>
                        <a14:foregroundMark x1="34000" y1="38600" x2="73600" y2="30800"/>
                        <a14:foregroundMark x1="42400" y1="60200" x2="65800" y2="55800"/>
                        <a14:foregroundMark x1="31200" y1="33600" x2="32600" y2="45600"/>
                        <a14:foregroundMark x1="34000" y1="46200" x2="74400" y2="36600"/>
                        <a14:foregroundMark x1="74800" y1="36000" x2="73800" y2="25000"/>
                        <a14:foregroundMark x1="73800" y1="25000" x2="30000" y2="33400"/>
                        <a14:foregroundMark x1="33600" y1="42000" x2="69800" y2="35200"/>
                        <a14:foregroundMark x1="33600" y1="35600" x2="61400" y2="31000"/>
                        <a14:foregroundMark x1="46000" y1="39000" x2="62600" y2="34800"/>
                        <a14:foregroundMark x1="18800" y1="8600" x2="74800" y2="62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8064" y="1008409"/>
            <a:ext cx="1639454" cy="1639454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 animBg="1"/>
      <p:bldP spid="29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052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55576" y="1268760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diǎn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570510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：字典  词典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数典忘祖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79422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27570"/>
            <a:ext cx="12287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典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8509" y="1371947"/>
            <a:ext cx="6976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err="1"/>
              <a:t>jī</a:t>
            </a:r>
            <a:endParaRPr lang="en-US" altLang="zh-CN" dirty="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670522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：基础  基本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基石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0852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16788"/>
            <a:ext cx="1306204" cy="1200329"/>
            <a:chOff x="4655076" y="1519496"/>
            <a:chExt cx="1306487" cy="1199789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97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55576" y="3296821"/>
            <a:ext cx="9541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err="1"/>
              <a:t>chǔ</a:t>
            </a:r>
            <a:endParaRPr lang="en-US" altLang="zh-CN" dirty="0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组词：基础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三声。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础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2460</Words>
  <Application>WPS 演示</Application>
  <PresentationFormat>全屏显示(4:3)</PresentationFormat>
  <Paragraphs>285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1204</cp:revision>
  <dcterms:created xsi:type="dcterms:W3CDTF">2017-05-17T10:13:00Z</dcterms:created>
  <dcterms:modified xsi:type="dcterms:W3CDTF">2018-06-28T05:07:51Z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