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8"/>
  </p:handoutMasterIdLst>
  <p:sldIdLst>
    <p:sldId id="256" r:id="rId3"/>
    <p:sldId id="269" r:id="rId4"/>
    <p:sldId id="317" r:id="rId5"/>
    <p:sldId id="318" r:id="rId6"/>
    <p:sldId id="319" r:id="rId8"/>
    <p:sldId id="261" r:id="rId9"/>
    <p:sldId id="323" r:id="rId10"/>
    <p:sldId id="314" r:id="rId11"/>
    <p:sldId id="324" r:id="rId12"/>
    <p:sldId id="315" r:id="rId13"/>
    <p:sldId id="322" r:id="rId14"/>
    <p:sldId id="316" r:id="rId15"/>
    <p:sldId id="325" r:id="rId16"/>
    <p:sldId id="327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itchFamily="49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itchFamily="49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itchFamily="49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itchFamily="49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FF"/>
    <a:srgbClr val="000000"/>
    <a:srgbClr val="008000"/>
    <a:srgbClr val="0000FF"/>
    <a:srgbClr val="66FF33"/>
    <a:srgbClr val="FF66FF"/>
    <a:srgbClr val="0066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8E654-2C92-4C3D-AE5D-697D985CEC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AE6CD5-2B16-4737-9544-5345FDC8B25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E6CD5-2B16-4737-9544-5345FDC8B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37C438-AD07-40E8-9C28-47DF0496B276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7E7C95-326A-4C84-A1A8-872ABB648AB6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78BDB8-5208-4965-9018-D3CC9563748F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7B40C-92B0-43AE-BE47-7037C35F555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9B2234-60EB-4375-B724-27BD37725578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DC577-C6D2-4DB0-8194-3A4262A8BA8C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29D586-E380-468B-84DD-C15818B737DF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2A692-9EAC-40AC-9883-7E8F5CFFF7A1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07CBF-807E-41E1-B2D9-53AF6624D0B0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026F8-30D2-43A2-A5A5-8D2E013B2238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538A62-2A00-4AC6-B9D4-A6B8C06A023C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solidFill>
                  <a:schemeClr val="tx1"/>
                </a:solidFill>
                <a:effectLst/>
                <a:ea typeface="+mn-ea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solidFill>
                  <a:schemeClr val="tx1"/>
                </a:solidFill>
                <a:effectLst/>
                <a:ea typeface="+mn-ea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effectLst/>
                <a:ea typeface="+mn-ea"/>
              </a:defRPr>
            </a:lvl1pPr>
          </a:lstStyle>
          <a:p>
            <a:fld id="{0D44094E-CEAC-4AD5-B211-077858CFF31A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slide" Target="slide12.xml"/><Relationship Id="rId1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2.xml"/><Relationship Id="rId1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hyperlink" Target="&#21016;&#32676;&#12298;&#35910;&#33626;&#12299;.ppt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3989814_211901015423_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152610" y="2286030"/>
            <a:ext cx="5181464" cy="341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WordArt 6"/>
          <p:cNvSpPr>
            <a:spLocks noChangeArrowheads="1" noChangeShapeType="1" noTextEdit="1"/>
          </p:cNvSpPr>
          <p:nvPr/>
        </p:nvSpPr>
        <p:spPr bwMode="auto">
          <a:xfrm>
            <a:off x="1152610" y="762070"/>
            <a:ext cx="6695904" cy="10667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000000">
                      <a:alpha val="71001"/>
                    </a:srgbClr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康海报体W12(P)" pitchFamily="82" charset="-122"/>
                <a:ea typeface="华康海报体W12(P)" pitchFamily="82" charset="-122"/>
              </a:rPr>
              <a:t>一个豆荚里的五粒豆</a:t>
            </a:r>
            <a:endParaRPr lang="zh-CN" altLang="en-US" sz="3600" kern="10" dirty="0">
              <a:ln w="12700">
                <a:solidFill>
                  <a:srgbClr val="000000">
                    <a:alpha val="71001"/>
                  </a:srgbClr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康海报体W12(P)" pitchFamily="82" charset="-122"/>
              <a:ea typeface="华康海报体W12(P)" pitchFamily="8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685800" y="1600200"/>
            <a:ext cx="6324600" cy="131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66FF"/>
                </a:solidFill>
                <a:effectLst/>
                <a:ea typeface="宋体" panose="02010600030101010101" pitchFamily="2" charset="-122"/>
              </a:rPr>
              <a:t>      </a:t>
            </a:r>
            <a:r>
              <a:rPr lang="zh-CN" altLang="en-US" sz="2600">
                <a:solidFill>
                  <a:srgbClr val="990099"/>
                </a:solidFill>
                <a:effectLst/>
                <a:ea typeface="宋体" panose="02010600030101010101" pitchFamily="2" charset="-122"/>
              </a:rPr>
              <a:t>不过她仔细用一根小棍子把豌豆苗支起来，好使它不被风吹断，因为它使她的女儿对生命产生了愉快的想象。</a:t>
            </a:r>
            <a:endParaRPr lang="zh-CN" altLang="en-US" sz="2600">
              <a:solidFill>
                <a:srgbClr val="990099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2286000" y="1600200"/>
            <a:ext cx="8477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990099"/>
                </a:solidFill>
                <a:effectLst/>
                <a:ea typeface="宋体" panose="02010600030101010101" pitchFamily="2" charset="-122"/>
              </a:rPr>
              <a:t>仔细</a:t>
            </a:r>
            <a:endParaRPr lang="zh-CN" altLang="en-US" sz="2600">
              <a:solidFill>
                <a:srgbClr val="990099"/>
              </a:solidFill>
              <a:effectLst/>
              <a:ea typeface="宋体" panose="02010600030101010101" pitchFamily="2" charset="-122"/>
            </a:endParaRPr>
          </a:p>
        </p:txBody>
      </p:sp>
      <p:pic>
        <p:nvPicPr>
          <p:cNvPr id="23562" name="Picture 10" descr="mzl_xdlnlbev_480x480-7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191000" y="3105150"/>
            <a:ext cx="48006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1"/>
                  </p:tgtEl>
                </p:cond>
              </p:nextCondLst>
            </p:seq>
          </p:childTnLst>
        </p:cTn>
      </p:par>
    </p:tnLst>
    <p:bldLst>
      <p:bldP spid="235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Line 2"/>
          <p:cNvSpPr>
            <a:spLocks noChangeShapeType="1"/>
          </p:cNvSpPr>
          <p:nvPr/>
        </p:nvSpPr>
        <p:spPr bwMode="auto">
          <a:xfrm flipV="1">
            <a:off x="763588" y="2057400"/>
            <a:ext cx="807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19" name="Line 3"/>
          <p:cNvSpPr>
            <a:spLocks noChangeShapeType="1"/>
          </p:cNvSpPr>
          <p:nvPr/>
        </p:nvSpPr>
        <p:spPr bwMode="auto">
          <a:xfrm>
            <a:off x="685800" y="1066800"/>
            <a:ext cx="1588" cy="4976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0" name="Line 4"/>
          <p:cNvSpPr>
            <a:spLocks noChangeShapeType="1"/>
          </p:cNvSpPr>
          <p:nvPr/>
        </p:nvSpPr>
        <p:spPr bwMode="auto">
          <a:xfrm>
            <a:off x="685800" y="1066800"/>
            <a:ext cx="8153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1" name="Line 5"/>
          <p:cNvSpPr>
            <a:spLocks noChangeShapeType="1"/>
          </p:cNvSpPr>
          <p:nvPr/>
        </p:nvSpPr>
        <p:spPr bwMode="auto">
          <a:xfrm flipH="1">
            <a:off x="8820150" y="1143000"/>
            <a:ext cx="19050" cy="4879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2" name="Line 6"/>
          <p:cNvSpPr>
            <a:spLocks noChangeShapeType="1"/>
          </p:cNvSpPr>
          <p:nvPr/>
        </p:nvSpPr>
        <p:spPr bwMode="auto">
          <a:xfrm flipV="1">
            <a:off x="687388" y="2971800"/>
            <a:ext cx="815181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3" name="Line 7"/>
          <p:cNvSpPr>
            <a:spLocks noChangeShapeType="1"/>
          </p:cNvSpPr>
          <p:nvPr/>
        </p:nvSpPr>
        <p:spPr bwMode="auto">
          <a:xfrm flipV="1">
            <a:off x="685800" y="3941763"/>
            <a:ext cx="8139113" cy="20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4" name="Line 8"/>
          <p:cNvSpPr>
            <a:spLocks noChangeShapeType="1"/>
          </p:cNvSpPr>
          <p:nvPr/>
        </p:nvSpPr>
        <p:spPr bwMode="auto">
          <a:xfrm flipV="1">
            <a:off x="685800" y="5029200"/>
            <a:ext cx="815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5" name="Line 9"/>
          <p:cNvSpPr>
            <a:spLocks noChangeShapeType="1"/>
          </p:cNvSpPr>
          <p:nvPr/>
        </p:nvSpPr>
        <p:spPr bwMode="auto">
          <a:xfrm>
            <a:off x="685800" y="6019800"/>
            <a:ext cx="8142288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6" name="Line 10"/>
          <p:cNvSpPr>
            <a:spLocks noChangeShapeType="1"/>
          </p:cNvSpPr>
          <p:nvPr/>
        </p:nvSpPr>
        <p:spPr bwMode="auto">
          <a:xfrm flipH="1">
            <a:off x="4876800" y="1143000"/>
            <a:ext cx="1588" cy="487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838200" y="1412875"/>
            <a:ext cx="35290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1800" b="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      </a:t>
            </a:r>
            <a:r>
              <a:rPr lang="zh-CN" altLang="en-US" sz="3200" dirty="0">
                <a:solidFill>
                  <a:srgbClr val="009900"/>
                </a:solidFill>
                <a:effectLst/>
                <a:ea typeface="宋体" panose="02010600030101010101" pitchFamily="2" charset="-122"/>
              </a:rPr>
              <a:t>小豌豆怎样长大</a:t>
            </a:r>
            <a:endParaRPr lang="zh-CN" altLang="en-US" sz="3200" dirty="0">
              <a:solidFill>
                <a:srgbClr val="009900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5391150" y="1412875"/>
            <a:ext cx="33718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effectLst/>
                <a:ea typeface="宋体" panose="02010600030101010101" pitchFamily="2" charset="-122"/>
              </a:rPr>
              <a:t>小姑娘怎样长好</a:t>
            </a:r>
            <a:endParaRPr lang="zh-CN" altLang="en-US" sz="3200">
              <a:solidFill>
                <a:schemeClr val="hlink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755650" y="2133600"/>
            <a:ext cx="425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小豌豆钻进一个长满了青苔和霉菌的裂缝里</a:t>
            </a:r>
            <a:endParaRPr lang="zh-CN" altLang="en-US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4953000" y="2349500"/>
            <a:ext cx="367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小姑娘身体非常虚弱</a:t>
            </a:r>
            <a:endParaRPr lang="zh-CN" altLang="en-US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4831" name="Text Box 15"/>
          <p:cNvSpPr txBox="1">
            <a:spLocks noChangeArrowheads="1"/>
          </p:cNvSpPr>
          <p:nvPr/>
        </p:nvSpPr>
        <p:spPr bwMode="auto">
          <a:xfrm>
            <a:off x="1173163" y="3200400"/>
            <a:ext cx="3017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小豌豆长出了小叶子</a:t>
            </a:r>
            <a:endParaRPr lang="zh-CN" altLang="en-US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5518150" y="3276600"/>
            <a:ext cx="2635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FF006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小姑娘心里真高兴</a:t>
            </a:r>
            <a:endParaRPr lang="zh-CN" altLang="en-US">
              <a:solidFill>
                <a:srgbClr val="FF0066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1171575" y="4267200"/>
            <a:ext cx="2941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FF"/>
                </a:solidFill>
                <a:effectLst/>
                <a:ea typeface="黑体" panose="02010609060101010101" pitchFamily="49" charset="-122"/>
              </a:rPr>
              <a:t>小豌豆攀着线向上长</a:t>
            </a:r>
            <a:endParaRPr lang="zh-CN" altLang="en-US">
              <a:solidFill>
                <a:srgbClr val="0000FF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34834" name="Text Box 18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5181600" y="4114800"/>
            <a:ext cx="3962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FF"/>
                </a:solidFill>
                <a:effectLst/>
                <a:ea typeface="黑体" panose="02010609060101010101" pitchFamily="49" charset="-122"/>
              </a:rPr>
              <a:t>小姑娘说话时比以前愉快，第一次能坐一整个钟头</a:t>
            </a:r>
            <a:endParaRPr lang="zh-CN" altLang="en-US">
              <a:solidFill>
                <a:srgbClr val="0000FF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34835" name="Text Box 19"/>
          <p:cNvSpPr txBox="1">
            <a:spLocks noChangeArrowheads="1"/>
          </p:cNvSpPr>
          <p:nvPr/>
        </p:nvSpPr>
        <p:spPr bwMode="auto">
          <a:xfrm>
            <a:off x="990600" y="5105400"/>
            <a:ext cx="3810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008000"/>
                </a:solidFill>
                <a:effectLst/>
                <a:ea typeface="黑体" panose="02010609060101010101" pitchFamily="49" charset="-122"/>
              </a:rPr>
              <a:t>小豌豆开出一朵盛开、粉红色的小花</a:t>
            </a:r>
            <a:endParaRPr lang="zh-CN" altLang="en-US" dirty="0">
              <a:solidFill>
                <a:srgbClr val="008000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34836" name="Text Box 20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5029200" y="5105400"/>
            <a:ext cx="3429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8000"/>
                </a:solidFill>
                <a:effectLst/>
                <a:ea typeface="黑体" panose="02010609060101010101" pitchFamily="49" charset="-122"/>
              </a:rPr>
              <a:t>小姑娘脸上放出健康的光彩，眼睛发着亮光</a:t>
            </a:r>
            <a:endParaRPr lang="zh-CN" altLang="en-US">
              <a:solidFill>
                <a:srgbClr val="008000"/>
              </a:solidFill>
              <a:effectLst/>
              <a:ea typeface="黑体" panose="02010609060101010101" pitchFamily="49" charset="-122"/>
            </a:endParaRPr>
          </a:p>
        </p:txBody>
      </p:sp>
      <p:pic>
        <p:nvPicPr>
          <p:cNvPr id="34837" name="Picture 4" descr="复件 细读感悟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" y="304882"/>
            <a:ext cx="2317750" cy="596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5" grpId="0"/>
      <p:bldP spid="348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457200" y="1676400"/>
            <a:ext cx="80010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66FF"/>
                </a:solidFill>
                <a:effectLst/>
                <a:ea typeface="宋体" panose="02010600030101010101" pitchFamily="2" charset="-122"/>
              </a:rPr>
              <a:t>       </a:t>
            </a:r>
            <a:r>
              <a:rPr lang="zh-CN" altLang="en-US" sz="2600" dirty="0">
                <a:solidFill>
                  <a:srgbClr val="FF66FF"/>
                </a:solidFill>
                <a:effectLst/>
                <a:ea typeface="楷体_GB2312" pitchFamily="49" charset="-122"/>
              </a:rPr>
              <a:t>小姑娘低下头来，轻轻地吻了一下柔嫩的叶子。这一天简直像一个节日。</a:t>
            </a:r>
            <a:endParaRPr lang="en-US" altLang="zh-CN" sz="2600" dirty="0">
              <a:solidFill>
                <a:srgbClr val="990099"/>
              </a:solidFill>
              <a:effectLst/>
              <a:ea typeface="楷体_GB2312" pitchFamily="49" charset="-122"/>
            </a:endParaRP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2133600" y="167640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66FF"/>
                </a:solidFill>
                <a:effectLst/>
                <a:ea typeface="楷体_GB2312" pitchFamily="49" charset="-122"/>
              </a:rPr>
              <a:t>低</a:t>
            </a:r>
            <a:endParaRPr lang="zh-CN" altLang="en-US" sz="2600">
              <a:solidFill>
                <a:srgbClr val="FF66FF"/>
              </a:solidFill>
              <a:effectLst/>
              <a:ea typeface="楷体_GB2312" pitchFamily="49" charset="-122"/>
            </a:endParaRP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4800600" y="1676400"/>
            <a:ext cx="4381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600">
                <a:solidFill>
                  <a:srgbClr val="FF66FF"/>
                </a:solidFill>
                <a:effectLst/>
                <a:ea typeface="楷体_GB2312" pitchFamily="49" charset="-122"/>
              </a:rPr>
              <a:t>吻</a:t>
            </a:r>
            <a:endParaRPr lang="zh-CN" altLang="en-US" sz="2600">
              <a:solidFill>
                <a:srgbClr val="FF66FF"/>
              </a:solidFill>
              <a:effectLst/>
              <a:ea typeface="楷体_GB2312" pitchFamily="49" charset="-122"/>
            </a:endParaRPr>
          </a:p>
        </p:txBody>
      </p:sp>
      <p:pic>
        <p:nvPicPr>
          <p:cNvPr id="24587" name="Picture 11" descr="495582569_pic_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038600" y="2990850"/>
            <a:ext cx="4953000" cy="371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5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6"/>
                  </p:tgtEl>
                </p:cond>
              </p:nextCondLst>
            </p:seq>
          </p:childTnLst>
        </p:cTn>
      </p:par>
    </p:tnLst>
    <p:bldLst>
      <p:bldP spid="24585" grpId="0"/>
      <p:bldP spid="245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Line 2"/>
          <p:cNvSpPr>
            <a:spLocks noChangeShapeType="1"/>
          </p:cNvSpPr>
          <p:nvPr/>
        </p:nvSpPr>
        <p:spPr bwMode="auto">
          <a:xfrm flipV="1">
            <a:off x="763588" y="2057400"/>
            <a:ext cx="807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5" name="Line 3"/>
          <p:cNvSpPr>
            <a:spLocks noChangeShapeType="1"/>
          </p:cNvSpPr>
          <p:nvPr/>
        </p:nvSpPr>
        <p:spPr bwMode="auto">
          <a:xfrm>
            <a:off x="685800" y="1066800"/>
            <a:ext cx="1588" cy="4976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6" name="Line 4"/>
          <p:cNvSpPr>
            <a:spLocks noChangeShapeType="1"/>
          </p:cNvSpPr>
          <p:nvPr/>
        </p:nvSpPr>
        <p:spPr bwMode="auto">
          <a:xfrm>
            <a:off x="685800" y="1066800"/>
            <a:ext cx="8153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7" name="Line 5"/>
          <p:cNvSpPr>
            <a:spLocks noChangeShapeType="1"/>
          </p:cNvSpPr>
          <p:nvPr/>
        </p:nvSpPr>
        <p:spPr bwMode="auto">
          <a:xfrm flipH="1">
            <a:off x="8820150" y="1143000"/>
            <a:ext cx="19050" cy="4879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8" name="Line 6"/>
          <p:cNvSpPr>
            <a:spLocks noChangeShapeType="1"/>
          </p:cNvSpPr>
          <p:nvPr/>
        </p:nvSpPr>
        <p:spPr bwMode="auto">
          <a:xfrm flipV="1">
            <a:off x="687388" y="2971800"/>
            <a:ext cx="815181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9" name="Line 7"/>
          <p:cNvSpPr>
            <a:spLocks noChangeShapeType="1"/>
          </p:cNvSpPr>
          <p:nvPr/>
        </p:nvSpPr>
        <p:spPr bwMode="auto">
          <a:xfrm flipV="1">
            <a:off x="685800" y="3941763"/>
            <a:ext cx="8139113" cy="20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0" name="Line 8"/>
          <p:cNvSpPr>
            <a:spLocks noChangeShapeType="1"/>
          </p:cNvSpPr>
          <p:nvPr/>
        </p:nvSpPr>
        <p:spPr bwMode="auto">
          <a:xfrm flipV="1">
            <a:off x="685800" y="5029200"/>
            <a:ext cx="815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1" name="Line 9"/>
          <p:cNvSpPr>
            <a:spLocks noChangeShapeType="1"/>
          </p:cNvSpPr>
          <p:nvPr/>
        </p:nvSpPr>
        <p:spPr bwMode="auto">
          <a:xfrm>
            <a:off x="685800" y="6019800"/>
            <a:ext cx="8142288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2" name="Line 10"/>
          <p:cNvSpPr>
            <a:spLocks noChangeShapeType="1"/>
          </p:cNvSpPr>
          <p:nvPr/>
        </p:nvSpPr>
        <p:spPr bwMode="auto">
          <a:xfrm flipH="1">
            <a:off x="4876800" y="1143000"/>
            <a:ext cx="1588" cy="487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838200" y="1412875"/>
            <a:ext cx="35290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1800" b="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      </a:t>
            </a:r>
            <a:r>
              <a:rPr lang="zh-CN" altLang="en-US" sz="3200" dirty="0">
                <a:solidFill>
                  <a:srgbClr val="009900"/>
                </a:solidFill>
                <a:effectLst/>
                <a:ea typeface="宋体" panose="02010600030101010101" pitchFamily="2" charset="-122"/>
              </a:rPr>
              <a:t>小豌豆怎样长大</a:t>
            </a:r>
            <a:endParaRPr lang="zh-CN" altLang="en-US" sz="3200" dirty="0">
              <a:solidFill>
                <a:srgbClr val="009900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44044" name="Text Box 12"/>
          <p:cNvSpPr txBox="1">
            <a:spLocks noChangeArrowheads="1"/>
          </p:cNvSpPr>
          <p:nvPr/>
        </p:nvSpPr>
        <p:spPr bwMode="auto">
          <a:xfrm>
            <a:off x="5391150" y="1412875"/>
            <a:ext cx="33718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effectLst/>
                <a:ea typeface="宋体" panose="02010600030101010101" pitchFamily="2" charset="-122"/>
              </a:rPr>
              <a:t>小姑娘怎样长好</a:t>
            </a:r>
            <a:endParaRPr lang="zh-CN" altLang="en-US" sz="3200">
              <a:solidFill>
                <a:schemeClr val="hlink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44045" name="Rectangle 13"/>
          <p:cNvSpPr>
            <a:spLocks noChangeArrowheads="1"/>
          </p:cNvSpPr>
          <p:nvPr/>
        </p:nvSpPr>
        <p:spPr bwMode="auto">
          <a:xfrm>
            <a:off x="755650" y="2133600"/>
            <a:ext cx="425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小豌豆钻进一个长满了青苔和霉菌的裂缝里</a:t>
            </a:r>
            <a:endParaRPr lang="zh-CN" altLang="en-US" dirty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44046" name="Rectangle 14"/>
          <p:cNvSpPr>
            <a:spLocks noChangeArrowheads="1"/>
          </p:cNvSpPr>
          <p:nvPr/>
        </p:nvSpPr>
        <p:spPr bwMode="auto">
          <a:xfrm>
            <a:off x="4953000" y="2349500"/>
            <a:ext cx="367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小姑娘身体非常虚弱</a:t>
            </a:r>
            <a:endParaRPr lang="zh-CN" altLang="en-US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44047" name="Text Box 15"/>
          <p:cNvSpPr txBox="1">
            <a:spLocks noChangeArrowheads="1"/>
          </p:cNvSpPr>
          <p:nvPr/>
        </p:nvSpPr>
        <p:spPr bwMode="auto">
          <a:xfrm>
            <a:off x="1173163" y="3200400"/>
            <a:ext cx="3017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小豌豆长出了小叶子</a:t>
            </a:r>
            <a:endParaRPr lang="zh-CN" altLang="en-US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048" name="Text Box 16"/>
          <p:cNvSpPr txBox="1">
            <a:spLocks noChangeArrowheads="1"/>
          </p:cNvSpPr>
          <p:nvPr/>
        </p:nvSpPr>
        <p:spPr bwMode="auto">
          <a:xfrm>
            <a:off x="5518150" y="3276600"/>
            <a:ext cx="2635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FF006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小姑娘心里真高兴</a:t>
            </a:r>
            <a:endParaRPr lang="zh-CN" altLang="en-US">
              <a:solidFill>
                <a:srgbClr val="FF0066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049" name="Text Box 17"/>
          <p:cNvSpPr txBox="1">
            <a:spLocks noChangeArrowheads="1"/>
          </p:cNvSpPr>
          <p:nvPr/>
        </p:nvSpPr>
        <p:spPr bwMode="auto">
          <a:xfrm>
            <a:off x="1171575" y="4267200"/>
            <a:ext cx="2941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00FF"/>
                </a:solidFill>
                <a:effectLst/>
                <a:ea typeface="黑体" panose="02010609060101010101" pitchFamily="49" charset="-122"/>
              </a:rPr>
              <a:t>小豌豆攀着线向上长</a:t>
            </a:r>
            <a:endParaRPr lang="zh-CN" altLang="en-US" dirty="0">
              <a:solidFill>
                <a:srgbClr val="0000FF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44050" name="Text Box 18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5181600" y="4114800"/>
            <a:ext cx="3962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FF"/>
                </a:solidFill>
                <a:effectLst/>
                <a:ea typeface="黑体" panose="02010609060101010101" pitchFamily="49" charset="-122"/>
              </a:rPr>
              <a:t>小姑娘说话时比以前愉快，第一次能坐一整个钟头</a:t>
            </a:r>
            <a:endParaRPr lang="zh-CN" altLang="en-US">
              <a:solidFill>
                <a:srgbClr val="0000FF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44051" name="Text Box 19"/>
          <p:cNvSpPr txBox="1">
            <a:spLocks noChangeArrowheads="1"/>
          </p:cNvSpPr>
          <p:nvPr/>
        </p:nvSpPr>
        <p:spPr bwMode="auto">
          <a:xfrm>
            <a:off x="990600" y="5105400"/>
            <a:ext cx="3810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008000"/>
                </a:solidFill>
                <a:effectLst/>
                <a:ea typeface="黑体" panose="02010609060101010101" pitchFamily="49" charset="-122"/>
              </a:rPr>
              <a:t>小豌豆开出一朵盛开、粉红色的小花</a:t>
            </a:r>
            <a:endParaRPr lang="zh-CN" altLang="en-US" dirty="0">
              <a:solidFill>
                <a:srgbClr val="008000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44052" name="Text Box 20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5029200" y="5105400"/>
            <a:ext cx="3429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8000"/>
                </a:solidFill>
                <a:effectLst/>
                <a:ea typeface="黑体" panose="02010609060101010101" pitchFamily="49" charset="-122"/>
              </a:rPr>
              <a:t>小姑娘脸上放出健康的光彩，眼睛发着亮光</a:t>
            </a:r>
            <a:endParaRPr lang="zh-CN" altLang="en-US">
              <a:solidFill>
                <a:srgbClr val="008000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44054" name="Text Box 22"/>
          <p:cNvSpPr txBox="1">
            <a:spLocks noChangeArrowheads="1"/>
          </p:cNvSpPr>
          <p:nvPr/>
        </p:nvSpPr>
        <p:spPr bwMode="auto">
          <a:xfrm>
            <a:off x="838200" y="62484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  <a:ea typeface="楷体_GB2312" pitchFamily="49" charset="-122"/>
            </a:endParaRPr>
          </a:p>
        </p:txBody>
      </p:sp>
      <p:sp>
        <p:nvSpPr>
          <p:cNvPr id="44055" name="WordArt 23"/>
          <p:cNvSpPr>
            <a:spLocks noChangeArrowheads="1" noChangeShapeType="1" noTextEdit="1"/>
          </p:cNvSpPr>
          <p:nvPr/>
        </p:nvSpPr>
        <p:spPr bwMode="auto">
          <a:xfrm>
            <a:off x="533400" y="228600"/>
            <a:ext cx="2133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3366FF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归纳总结</a:t>
            </a:r>
            <a:endParaRPr lang="zh-CN" altLang="en-US" sz="3600" kern="10" dirty="0">
              <a:ln w="12700">
                <a:solidFill>
                  <a:srgbClr val="3366FF"/>
                </a:solidFill>
                <a:rou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286000"/>
            <a:ext cx="7162800" cy="10668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600" b="1" dirty="0">
                <a:solidFill>
                  <a:srgbClr val="FF3300"/>
                </a:solidFill>
                <a:ea typeface="华文中宋" pitchFamily="2" charset="-122"/>
              </a:rPr>
              <a:t>他虽平凡，却创造出非凡的成</a:t>
            </a:r>
            <a:r>
              <a:rPr lang="zh-CN" altLang="en-US" sz="3600" b="1" dirty="0" smtClean="0">
                <a:solidFill>
                  <a:srgbClr val="FF3300"/>
                </a:solidFill>
                <a:ea typeface="华文中宋" pitchFamily="2" charset="-122"/>
              </a:rPr>
              <a:t>就！</a:t>
            </a:r>
            <a:endParaRPr lang="zh-CN" altLang="en-US" sz="3600" b="1" dirty="0">
              <a:solidFill>
                <a:srgbClr val="FF3300"/>
              </a:solidFill>
              <a:ea typeface="华文中宋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6"/>
          <p:cNvSpPr>
            <a:spLocks noChangeArrowheads="1"/>
          </p:cNvSpPr>
          <p:nvPr/>
        </p:nvSpPr>
        <p:spPr bwMode="auto">
          <a:xfrm>
            <a:off x="457200" y="1219200"/>
            <a:ext cx="4191000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dirty="0">
                <a:solidFill>
                  <a:srgbClr val="00CC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4000" dirty="0">
              <a:solidFill>
                <a:srgbClr val="00CC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2" name="Text Box 7"/>
          <p:cNvSpPr txBox="1">
            <a:spLocks noChangeArrowheads="1"/>
          </p:cNvSpPr>
          <p:nvPr/>
        </p:nvSpPr>
        <p:spPr bwMode="auto">
          <a:xfrm>
            <a:off x="228600" y="2819400"/>
            <a:ext cx="75438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effectLst/>
              </a:rPr>
              <a:t>       五粒豌豆即将分开时，豌豆们各自的打算，用原文归纳他们的愿望。</a:t>
            </a:r>
            <a:endParaRPr lang="zh-CN" altLang="en-US" sz="3600" dirty="0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81000"/>
            <a:ext cx="2667000" cy="868363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00CCFF"/>
                </a:solidFill>
                <a:ea typeface="华文中宋" pitchFamily="2" charset="-122"/>
              </a:rPr>
              <a:t>第一粒豆</a:t>
            </a:r>
            <a:endParaRPr lang="zh-CN" altLang="en-US" sz="3600" b="1" dirty="0">
              <a:solidFill>
                <a:srgbClr val="00CCFF"/>
              </a:solidFill>
              <a:ea typeface="华文中宋" pitchFamily="2" charset="-122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153400" cy="12954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/>
              <a:t>          “</a:t>
            </a:r>
            <a:r>
              <a:rPr lang="zh-CN" altLang="en-US" sz="2800" b="1" dirty="0">
                <a:solidFill>
                  <a:srgbClr val="FF0000"/>
                </a:solidFill>
              </a:rPr>
              <a:t>如今我要飞到广阔的世界里去了！如果你能捉住我，那么就请你来吧！</a:t>
            </a:r>
            <a:r>
              <a:rPr lang="zh-CN" altLang="en-US" sz="2800" b="1" dirty="0"/>
              <a:t>”第一说着，就飞走了。</a:t>
            </a:r>
            <a:endParaRPr lang="en-US" altLang="zh-CN" sz="2800" b="1" dirty="0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066800" y="3505200"/>
            <a:ext cx="2286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219200" y="2514600"/>
            <a:ext cx="213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CCFF"/>
                </a:solidFill>
                <a:effectLst/>
                <a:ea typeface="楷体_GB2312" pitchFamily="49" charset="-122"/>
              </a:rPr>
              <a:t>第二粒豆</a:t>
            </a:r>
            <a:endParaRPr lang="zh-CN" altLang="en-US" sz="3600" dirty="0">
              <a:solidFill>
                <a:srgbClr val="00CCFF"/>
              </a:solidFill>
              <a:effectLst/>
              <a:ea typeface="楷体_GB2312" pitchFamily="49" charset="-122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1447800" y="3276600"/>
            <a:ext cx="1981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838200" y="3200400"/>
            <a:ext cx="80772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     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effectLst/>
                <a:ea typeface="宋体" panose="02010600030101010101" pitchFamily="2" charset="-122"/>
              </a:rPr>
              <a:t>我将直接飞进太阳里去，这才像一粒真正的豌豆呢！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于是它也飞走了。</a:t>
            </a:r>
            <a:endParaRPr lang="zh-CN" altLang="en-US" sz="2800" dirty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1066800" y="4800600"/>
            <a:ext cx="4876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66FF"/>
                </a:solidFill>
                <a:effectLst/>
              </a:rPr>
              <a:t>自高自大 </a:t>
            </a:r>
            <a:endParaRPr lang="zh-CN" altLang="en-US" sz="2800">
              <a:solidFill>
                <a:srgbClr val="FF66FF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  <p:bldP spid="25606" grpId="0"/>
      <p:bldP spid="256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81000"/>
            <a:ext cx="2667000" cy="868363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00CCFF"/>
                </a:solidFill>
                <a:ea typeface="华文中宋" pitchFamily="2" charset="-122"/>
              </a:rPr>
              <a:t>第三、四粒豆</a:t>
            </a:r>
            <a:endParaRPr lang="zh-CN" altLang="en-US" sz="3200" b="1" dirty="0">
              <a:solidFill>
                <a:srgbClr val="00CCFF"/>
              </a:solidFill>
              <a:ea typeface="华文中宋" pitchFamily="2" charset="-122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153400" cy="12954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 dirty="0"/>
              <a:t>          “</a:t>
            </a:r>
            <a:r>
              <a:rPr lang="zh-CN" altLang="en-US" b="1" dirty="0">
                <a:solidFill>
                  <a:srgbClr val="FF0000"/>
                </a:solidFill>
              </a:rPr>
              <a:t>我们到了什么地方，就在什么地方睡大觉。</a:t>
            </a:r>
            <a:r>
              <a:rPr lang="zh-CN" altLang="en-US" b="1" dirty="0"/>
              <a:t>”其余的两粒说着，也飞走了。</a:t>
            </a:r>
            <a:endParaRPr lang="en-US" altLang="zh-CN" b="1" dirty="0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066800" y="3505200"/>
            <a:ext cx="2286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1447800" y="3276600"/>
            <a:ext cx="1981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1447800" y="4953000"/>
            <a:ext cx="4876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66FF"/>
                </a:solidFill>
                <a:effectLst/>
              </a:rPr>
              <a:t>满足现状</a:t>
            </a:r>
            <a:endParaRPr lang="zh-CN" altLang="en-US" sz="2800">
              <a:solidFill>
                <a:srgbClr val="FF66FF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build="p"/>
      <p:bldP spid="286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81000"/>
            <a:ext cx="2667000" cy="868363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00CCFF"/>
                </a:solidFill>
                <a:ea typeface="华文中宋" pitchFamily="2" charset="-122"/>
              </a:rPr>
              <a:t>第五粒豆</a:t>
            </a:r>
            <a:endParaRPr lang="zh-CN" altLang="en-US" sz="3600" b="1" dirty="0">
              <a:solidFill>
                <a:srgbClr val="00CCFF"/>
              </a:solidFill>
              <a:ea typeface="华文中宋" pitchFamily="2" charset="-122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153400" cy="10668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 dirty="0"/>
              <a:t>          “</a:t>
            </a:r>
            <a:r>
              <a:rPr lang="zh-CN" altLang="en-US" b="1" dirty="0">
                <a:solidFill>
                  <a:srgbClr val="FF0000"/>
                </a:solidFill>
              </a:rPr>
              <a:t>该怎么办就怎么办！</a:t>
            </a:r>
            <a:r>
              <a:rPr lang="zh-CN" altLang="en-US" b="1" dirty="0"/>
              <a:t>”最后一粒说。</a:t>
            </a:r>
            <a:endParaRPr lang="zh-CN" altLang="en-US" b="1" dirty="0"/>
          </a:p>
          <a:p>
            <a:pPr>
              <a:buFontTx/>
              <a:buNone/>
            </a:pPr>
            <a:endParaRPr lang="en-US" altLang="zh-CN" b="1" dirty="0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066800" y="3505200"/>
            <a:ext cx="2286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1447800" y="3276600"/>
            <a:ext cx="1981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1905000" y="4495800"/>
            <a:ext cx="4876800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66FF"/>
                </a:solidFill>
                <a:effectLst/>
              </a:rPr>
              <a:t>随遇而安</a:t>
            </a:r>
            <a:endParaRPr lang="zh-CN" altLang="en-US" sz="2800">
              <a:solidFill>
                <a:srgbClr val="FF66FF"/>
              </a:solidFill>
              <a:effectLst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66FF"/>
                </a:solidFill>
                <a:effectLst/>
              </a:rPr>
              <a:t>喜欢过平静的生活</a:t>
            </a:r>
            <a:endParaRPr lang="zh-CN" altLang="en-US" sz="2800">
              <a:solidFill>
                <a:srgbClr val="FF66FF"/>
              </a:solidFill>
              <a:effectLst/>
            </a:endParaRP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1524000" y="2819400"/>
            <a:ext cx="6096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effectLst/>
                <a:ea typeface="宋体" panose="02010600030101010101" pitchFamily="2" charset="-122"/>
              </a:rPr>
              <a:t>该怎么办就怎么办！</a:t>
            </a:r>
            <a:r>
              <a:rPr lang="zh-CN" altLang="en-US" sz="280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它说。</a:t>
            </a:r>
            <a:endParaRPr lang="zh-CN" altLang="en-US" sz="3200" dirty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build="p"/>
      <p:bldP spid="29704" grpId="0"/>
      <p:bldP spid="2970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838200" y="2209800"/>
            <a:ext cx="7315200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000" dirty="0" smtClean="0">
                <a:solidFill>
                  <a:srgbClr val="FF006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sz="3000" dirty="0">
                <a:solidFill>
                  <a:srgbClr val="FF006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000" dirty="0">
                <a:solidFill>
                  <a:srgbClr val="FF006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那粒最小的豌豆生长过程怎样的？画出相关语句</a:t>
            </a:r>
            <a:endParaRPr lang="en-US" altLang="zh-CN" sz="3000" dirty="0">
              <a:solidFill>
                <a:srgbClr val="FF0066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3000" dirty="0">
                <a:solidFill>
                  <a:srgbClr val="FF006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000" dirty="0">
                <a:solidFill>
                  <a:srgbClr val="FF006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小豌豆的成长给生病的小姑娘带来了什么？</a:t>
            </a:r>
            <a:endParaRPr lang="zh-CN" altLang="en-US" sz="2800" dirty="0">
              <a:solidFill>
                <a:srgbClr val="FF0066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828731" y="1066862"/>
            <a:ext cx="4572000" cy="7016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3399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再读课文，思考</a:t>
            </a:r>
            <a:r>
              <a:rPr lang="en-US" sz="4000" dirty="0">
                <a:solidFill>
                  <a:srgbClr val="3399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zh-CN" altLang="en-US" sz="4000" dirty="0">
              <a:solidFill>
                <a:srgbClr val="339933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Line 2"/>
          <p:cNvSpPr>
            <a:spLocks noChangeShapeType="1"/>
          </p:cNvSpPr>
          <p:nvPr/>
        </p:nvSpPr>
        <p:spPr bwMode="auto">
          <a:xfrm flipV="1">
            <a:off x="763588" y="2057400"/>
            <a:ext cx="807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3" name="Line 3"/>
          <p:cNvSpPr>
            <a:spLocks noChangeShapeType="1"/>
          </p:cNvSpPr>
          <p:nvPr/>
        </p:nvSpPr>
        <p:spPr bwMode="auto">
          <a:xfrm>
            <a:off x="685800" y="1066800"/>
            <a:ext cx="1588" cy="4976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4" name="Line 4"/>
          <p:cNvSpPr>
            <a:spLocks noChangeShapeType="1"/>
          </p:cNvSpPr>
          <p:nvPr/>
        </p:nvSpPr>
        <p:spPr bwMode="auto">
          <a:xfrm>
            <a:off x="685800" y="1066800"/>
            <a:ext cx="8153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5" name="Line 5"/>
          <p:cNvSpPr>
            <a:spLocks noChangeShapeType="1"/>
          </p:cNvSpPr>
          <p:nvPr/>
        </p:nvSpPr>
        <p:spPr bwMode="auto">
          <a:xfrm flipH="1">
            <a:off x="8820150" y="1143000"/>
            <a:ext cx="19050" cy="4879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6" name="Line 6"/>
          <p:cNvSpPr>
            <a:spLocks noChangeShapeType="1"/>
          </p:cNvSpPr>
          <p:nvPr/>
        </p:nvSpPr>
        <p:spPr bwMode="auto">
          <a:xfrm flipV="1">
            <a:off x="687388" y="2971800"/>
            <a:ext cx="815181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7" name="Line 7"/>
          <p:cNvSpPr>
            <a:spLocks noChangeShapeType="1"/>
          </p:cNvSpPr>
          <p:nvPr/>
        </p:nvSpPr>
        <p:spPr bwMode="auto">
          <a:xfrm flipV="1">
            <a:off x="685800" y="3941763"/>
            <a:ext cx="8139113" cy="20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8" name="Line 8"/>
          <p:cNvSpPr>
            <a:spLocks noChangeShapeType="1"/>
          </p:cNvSpPr>
          <p:nvPr/>
        </p:nvSpPr>
        <p:spPr bwMode="auto">
          <a:xfrm flipV="1">
            <a:off x="685800" y="5029200"/>
            <a:ext cx="815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9" name="Line 9"/>
          <p:cNvSpPr>
            <a:spLocks noChangeShapeType="1"/>
          </p:cNvSpPr>
          <p:nvPr/>
        </p:nvSpPr>
        <p:spPr bwMode="auto">
          <a:xfrm>
            <a:off x="685800" y="6019800"/>
            <a:ext cx="8142288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0" name="Line 10"/>
          <p:cNvSpPr>
            <a:spLocks noChangeShapeType="1"/>
          </p:cNvSpPr>
          <p:nvPr/>
        </p:nvSpPr>
        <p:spPr bwMode="auto">
          <a:xfrm flipH="1">
            <a:off x="4876800" y="1143000"/>
            <a:ext cx="1588" cy="487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838200" y="1412875"/>
            <a:ext cx="35290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1800" b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      </a:t>
            </a:r>
            <a:r>
              <a:rPr lang="zh-CN" altLang="en-US" sz="3200">
                <a:solidFill>
                  <a:srgbClr val="009900"/>
                </a:solidFill>
                <a:effectLst/>
                <a:ea typeface="宋体" panose="02010600030101010101" pitchFamily="2" charset="-122"/>
              </a:rPr>
              <a:t>小豌豆怎样长大</a:t>
            </a:r>
            <a:endParaRPr lang="zh-CN" altLang="en-US" sz="3200">
              <a:solidFill>
                <a:srgbClr val="009900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5391150" y="1412875"/>
            <a:ext cx="33718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effectLst/>
                <a:ea typeface="宋体" panose="02010600030101010101" pitchFamily="2" charset="-122"/>
              </a:rPr>
              <a:t>小姑娘怎样长好</a:t>
            </a:r>
            <a:endParaRPr lang="zh-CN" altLang="en-US" sz="3200">
              <a:solidFill>
                <a:schemeClr val="hlink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5853" name="Rectangle 13"/>
          <p:cNvSpPr>
            <a:spLocks noChangeArrowheads="1"/>
          </p:cNvSpPr>
          <p:nvPr/>
        </p:nvSpPr>
        <p:spPr bwMode="auto">
          <a:xfrm>
            <a:off x="755650" y="2133600"/>
            <a:ext cx="425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小豌豆钻进一个长满了青苔和霉菌的裂缝里</a:t>
            </a:r>
            <a:endParaRPr lang="zh-CN" altLang="en-US" dirty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4953000" y="2349500"/>
            <a:ext cx="367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小姑娘身体非常虚弱</a:t>
            </a:r>
            <a:endParaRPr lang="zh-CN" altLang="en-US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1173163" y="3200400"/>
            <a:ext cx="3017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小豌豆长出了小叶子</a:t>
            </a:r>
            <a:endParaRPr lang="zh-CN" altLang="en-US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5518150" y="3276600"/>
            <a:ext cx="2635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FF006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小姑娘心里真高兴</a:t>
            </a:r>
            <a:endParaRPr lang="en-US" altLang="zh-CN">
              <a:solidFill>
                <a:srgbClr val="FF0066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5861" name="Picture 4" descr="复件 细读感悟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200" y="152486"/>
            <a:ext cx="2317750" cy="749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5" grpId="1"/>
      <p:bldP spid="358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Text Box 5">
            <a:hlinkClick r:id="rId1" action="ppaction://hlinkpres?slideindex=1&amp;slidetitle="/>
          </p:cNvPr>
          <p:cNvSpPr txBox="1">
            <a:spLocks noChangeArrowheads="1"/>
          </p:cNvSpPr>
          <p:nvPr/>
        </p:nvSpPr>
        <p:spPr bwMode="auto">
          <a:xfrm>
            <a:off x="762000" y="1752600"/>
            <a:ext cx="6858000" cy="131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       </a:t>
            </a:r>
            <a:r>
              <a:rPr lang="zh-CN" altLang="en-US" sz="2600" dirty="0">
                <a:solidFill>
                  <a:srgbClr val="990099"/>
                </a:solidFill>
                <a:effectLst/>
                <a:latin typeface="楷体_GB2312" pitchFamily="49" charset="-122"/>
                <a:ea typeface="楷体_GB2312" pitchFamily="49" charset="-122"/>
              </a:rPr>
              <a:t>太阳今天把我身上照得怪温暖的。这粒豆子长得好极了，我也会好起来的；我一定会从床上爬起来，走到温暖的太阳光里去。</a:t>
            </a:r>
            <a:endParaRPr lang="zh-CN" altLang="en-US" sz="2600" dirty="0">
              <a:solidFill>
                <a:srgbClr val="990099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5715000" y="2178050"/>
            <a:ext cx="15049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990099"/>
                </a:solidFill>
                <a:effectLst/>
                <a:latin typeface="楷体_GB2312" pitchFamily="49" charset="-122"/>
                <a:ea typeface="楷体_GB2312" pitchFamily="49" charset="-122"/>
              </a:rPr>
              <a:t>我一定会</a:t>
            </a:r>
            <a:endParaRPr lang="zh-CN" altLang="en-US" sz="2600">
              <a:solidFill>
                <a:srgbClr val="990099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2541" name="Picture 13" descr="200_150_pps-0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3446463"/>
            <a:ext cx="4191000" cy="325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0"/>
                  </p:tgtEl>
                </p:cond>
              </p:nextCondLst>
            </p:seq>
          </p:childTnLst>
        </p:cTn>
      </p:par>
    </p:tnLst>
    <p:bldLst>
      <p:bldP spid="225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Line 2"/>
          <p:cNvSpPr>
            <a:spLocks noChangeShapeType="1"/>
          </p:cNvSpPr>
          <p:nvPr/>
        </p:nvSpPr>
        <p:spPr bwMode="auto">
          <a:xfrm flipV="1">
            <a:off x="763588" y="2057400"/>
            <a:ext cx="807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7" name="Line 3"/>
          <p:cNvSpPr>
            <a:spLocks noChangeShapeType="1"/>
          </p:cNvSpPr>
          <p:nvPr/>
        </p:nvSpPr>
        <p:spPr bwMode="auto">
          <a:xfrm>
            <a:off x="685800" y="1066800"/>
            <a:ext cx="1588" cy="4976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>
            <a:off x="685800" y="1066800"/>
            <a:ext cx="8153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9" name="Line 5"/>
          <p:cNvSpPr>
            <a:spLocks noChangeShapeType="1"/>
          </p:cNvSpPr>
          <p:nvPr/>
        </p:nvSpPr>
        <p:spPr bwMode="auto">
          <a:xfrm flipH="1">
            <a:off x="8820150" y="1143000"/>
            <a:ext cx="19050" cy="4879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0" name="Line 6"/>
          <p:cNvSpPr>
            <a:spLocks noChangeShapeType="1"/>
          </p:cNvSpPr>
          <p:nvPr/>
        </p:nvSpPr>
        <p:spPr bwMode="auto">
          <a:xfrm flipV="1">
            <a:off x="687388" y="2971800"/>
            <a:ext cx="815181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 flipV="1">
            <a:off x="685800" y="3941763"/>
            <a:ext cx="8139113" cy="20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2" name="Line 8"/>
          <p:cNvSpPr>
            <a:spLocks noChangeShapeType="1"/>
          </p:cNvSpPr>
          <p:nvPr/>
        </p:nvSpPr>
        <p:spPr bwMode="auto">
          <a:xfrm flipV="1">
            <a:off x="685800" y="5029200"/>
            <a:ext cx="815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3" name="Line 9"/>
          <p:cNvSpPr>
            <a:spLocks noChangeShapeType="1"/>
          </p:cNvSpPr>
          <p:nvPr/>
        </p:nvSpPr>
        <p:spPr bwMode="auto">
          <a:xfrm>
            <a:off x="685800" y="6019800"/>
            <a:ext cx="8142288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4" name="Line 10"/>
          <p:cNvSpPr>
            <a:spLocks noChangeShapeType="1"/>
          </p:cNvSpPr>
          <p:nvPr/>
        </p:nvSpPr>
        <p:spPr bwMode="auto">
          <a:xfrm flipH="1">
            <a:off x="4876800" y="1143000"/>
            <a:ext cx="1588" cy="487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838200" y="1412875"/>
            <a:ext cx="35290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1800" b="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      </a:t>
            </a:r>
            <a:r>
              <a:rPr lang="zh-CN" altLang="en-US" sz="3200" dirty="0">
                <a:solidFill>
                  <a:srgbClr val="009900"/>
                </a:solidFill>
                <a:effectLst/>
                <a:ea typeface="宋体" panose="02010600030101010101" pitchFamily="2" charset="-122"/>
              </a:rPr>
              <a:t>小豌豆怎样长大</a:t>
            </a:r>
            <a:endParaRPr lang="zh-CN" altLang="en-US" sz="3200" dirty="0">
              <a:solidFill>
                <a:srgbClr val="009900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5391150" y="1412875"/>
            <a:ext cx="33718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effectLst/>
                <a:ea typeface="宋体" panose="02010600030101010101" pitchFamily="2" charset="-122"/>
              </a:rPr>
              <a:t>小姑娘怎样长好</a:t>
            </a:r>
            <a:endParaRPr lang="zh-CN" altLang="en-US" sz="3200">
              <a:solidFill>
                <a:schemeClr val="hlink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6877" name="Rectangle 13"/>
          <p:cNvSpPr>
            <a:spLocks noChangeArrowheads="1"/>
          </p:cNvSpPr>
          <p:nvPr/>
        </p:nvSpPr>
        <p:spPr bwMode="auto">
          <a:xfrm>
            <a:off x="755650" y="2133600"/>
            <a:ext cx="425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小豌豆钻进一个长满了青苔和霉菌的裂缝里</a:t>
            </a:r>
            <a:endParaRPr lang="zh-CN" altLang="en-US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6878" name="Rectangle 14"/>
          <p:cNvSpPr>
            <a:spLocks noChangeArrowheads="1"/>
          </p:cNvSpPr>
          <p:nvPr/>
        </p:nvSpPr>
        <p:spPr bwMode="auto">
          <a:xfrm>
            <a:off x="4953000" y="2349500"/>
            <a:ext cx="367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小姑娘身体非常虚弱</a:t>
            </a:r>
            <a:endParaRPr lang="zh-CN" altLang="en-US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1173163" y="3200400"/>
            <a:ext cx="3017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小豌豆长出了小叶子</a:t>
            </a:r>
            <a:endParaRPr lang="zh-CN" altLang="en-US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5518150" y="3276600"/>
            <a:ext cx="2635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FF006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小姑娘心里真高兴</a:t>
            </a:r>
            <a:endParaRPr lang="zh-CN" altLang="en-US">
              <a:solidFill>
                <a:srgbClr val="FF0066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1171575" y="4267200"/>
            <a:ext cx="2941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FF"/>
                </a:solidFill>
                <a:effectLst/>
                <a:ea typeface="黑体" panose="02010609060101010101" pitchFamily="49" charset="-122"/>
              </a:rPr>
              <a:t>小豌豆攀着线向上长</a:t>
            </a:r>
            <a:endParaRPr lang="zh-CN" altLang="en-US">
              <a:solidFill>
                <a:srgbClr val="0000FF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36882" name="Text Box 18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5181600" y="4114800"/>
            <a:ext cx="3810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>
                <a:solidFill>
                  <a:srgbClr val="0000FF"/>
                </a:solidFill>
                <a:effectLst/>
                <a:ea typeface="黑体" panose="02010609060101010101" pitchFamily="49" charset="-122"/>
              </a:rPr>
              <a:t>小姑娘说话时比以前愉快，第一次能坐一整个钟头</a:t>
            </a:r>
            <a:endParaRPr lang="zh-CN" altLang="en-US" sz="2200">
              <a:solidFill>
                <a:srgbClr val="0000FF"/>
              </a:solidFill>
              <a:effectLst/>
              <a:ea typeface="黑体" panose="02010609060101010101" pitchFamily="49" charset="-122"/>
            </a:endParaRPr>
          </a:p>
        </p:txBody>
      </p:sp>
      <p:pic>
        <p:nvPicPr>
          <p:cNvPr id="36885" name="Picture 4" descr="复件 细读感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228684"/>
            <a:ext cx="2317750" cy="67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1" grpId="1"/>
      <p:bldP spid="36882" grpId="0"/>
    </p:bldLst>
  </p:timing>
</p:sld>
</file>

<file path=ppt/tags/tag1.xml><?xml version="1.0" encoding="utf-8"?>
<p:tagLst xmlns:p="http://schemas.openxmlformats.org/presentationml/2006/main">
  <p:tag name="TIMING" val="|1.9"/>
</p:tagLst>
</file>

<file path=ppt/theme/theme1.xml><?xml version="1.0" encoding="utf-8"?>
<a:theme xmlns:a="http://schemas.openxmlformats.org/drawingml/2006/main" name="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Arial" panose="020B0604020202020204" pitchFamily="34" charset="0"/>
            <a:ea typeface="幼圆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Arial" panose="020B0604020202020204" pitchFamily="34" charset="0"/>
            <a:ea typeface="幼圆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922</Words>
  <Application>WPS 演示</Application>
  <PresentationFormat>全屏显示(4:3)</PresentationFormat>
  <Paragraphs>123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幼圆</vt:lpstr>
      <vt:lpstr>华康海报体W12(P)</vt:lpstr>
      <vt:lpstr>黑体</vt:lpstr>
      <vt:lpstr>华文中宋</vt:lpstr>
      <vt:lpstr>楷体_GB2312</vt:lpstr>
      <vt:lpstr>微软雅黑</vt:lpstr>
      <vt:lpstr>Calibri</vt:lpstr>
      <vt:lpstr>新宋体</vt:lpstr>
      <vt:lpstr>1</vt:lpstr>
      <vt:lpstr>PowerPoint 演示文稿</vt:lpstr>
      <vt:lpstr>PowerPoint 演示文稿</vt:lpstr>
      <vt:lpstr>第一粒豆</vt:lpstr>
      <vt:lpstr>第三、四粒豆</vt:lpstr>
      <vt:lpstr>第五粒豆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2018-06-08T02:40:00Z</dcterms:created>
  <dcterms:modified xsi:type="dcterms:W3CDTF">2019-09-07T07:58:10Z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2052-10.1.0.6065</vt:lpwstr>
  </property>
</Properties>
</file>