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26" r:id="rId2"/>
    <p:sldId id="340" r:id="rId3"/>
    <p:sldId id="390" r:id="rId4"/>
    <p:sldId id="429" r:id="rId5"/>
    <p:sldId id="430" r:id="rId6"/>
    <p:sldId id="425" r:id="rId7"/>
    <p:sldId id="426" r:id="rId8"/>
    <p:sldId id="427" r:id="rId9"/>
    <p:sldId id="428" r:id="rId10"/>
    <p:sldId id="431" r:id="rId11"/>
    <p:sldId id="381" r:id="rId12"/>
    <p:sldId id="385" r:id="rId13"/>
    <p:sldId id="376" r:id="rId14"/>
    <p:sldId id="301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  <a:srgbClr val="339933"/>
    <a:srgbClr val="D1FD23"/>
    <a:srgbClr val="23FD28"/>
    <a:srgbClr val="CC00CC"/>
    <a:srgbClr val="003366"/>
    <a:srgbClr val="00CC00"/>
    <a:srgbClr val="FF99FF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12947151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3070" y="1852930"/>
            <a:ext cx="8238490" cy="43764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04975" y="953135"/>
            <a:ext cx="47682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   开国大典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081145" y="1443990"/>
            <a:ext cx="41313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毛主席亲自按动连通电动旗杆的电钮，新中国的国旗——五星红旗徐徐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上升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三十万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人一齐脱帽肃立，一齐抬起头，瞻仰这鲜红的国旗。五星红旗升起来了，表明中国人民从此站起来了。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450" y="2354580"/>
            <a:ext cx="3537585" cy="258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2000" y="1118870"/>
            <a:ext cx="1958340" cy="64721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400300" y="1662430"/>
            <a:ext cx="2909570" cy="2180590"/>
            <a:chOff x="1335" y="3172"/>
            <a:chExt cx="4582" cy="343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35" y="3172"/>
              <a:ext cx="4583" cy="3434"/>
            </a:xfrm>
            <a:prstGeom prst="ellipse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083" y="5554"/>
              <a:ext cx="308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红军爬雪山</a:t>
              </a:r>
              <a:endParaRPr lang="en-US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778500" y="1317625"/>
            <a:ext cx="2514600" cy="2047875"/>
            <a:chOff x="9100" y="2075"/>
            <a:chExt cx="3960" cy="3225"/>
          </a:xfrm>
        </p:grpSpPr>
        <p:sp>
          <p:nvSpPr>
            <p:cNvPr id="9" name="文本框 8"/>
            <p:cNvSpPr txBox="1"/>
            <p:nvPr/>
          </p:nvSpPr>
          <p:spPr>
            <a:xfrm>
              <a:off x="10262" y="4478"/>
              <a:ext cx="196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过草地</a:t>
              </a:r>
              <a:endParaRPr lang="en-US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00" y="2075"/>
              <a:ext cx="3960" cy="2376"/>
            </a:xfrm>
            <a:prstGeom prst="snip2Diag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5778500" y="3425825"/>
            <a:ext cx="1706880" cy="2731770"/>
            <a:chOff x="5558" y="5895"/>
            <a:chExt cx="2688" cy="4302"/>
          </a:xfrm>
        </p:grpSpPr>
        <p:sp>
          <p:nvSpPr>
            <p:cNvPr id="10" name="文本框 9"/>
            <p:cNvSpPr txBox="1"/>
            <p:nvPr/>
          </p:nvSpPr>
          <p:spPr>
            <a:xfrm>
              <a:off x="5918" y="9375"/>
              <a:ext cx="196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杨靖宇</a:t>
              </a:r>
              <a:endParaRPr lang="en-US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58" y="5895"/>
              <a:ext cx="2688" cy="3480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1041400" y="3578225"/>
            <a:ext cx="2128520" cy="2314575"/>
            <a:chOff x="9352" y="5554"/>
            <a:chExt cx="3352" cy="3645"/>
          </a:xfrm>
        </p:grpSpPr>
        <p:sp>
          <p:nvSpPr>
            <p:cNvPr id="11" name="文本框 10"/>
            <p:cNvSpPr txBox="1"/>
            <p:nvPr/>
          </p:nvSpPr>
          <p:spPr>
            <a:xfrm>
              <a:off x="9764" y="8377"/>
              <a:ext cx="196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刘胡兰</a:t>
              </a:r>
              <a:endParaRPr lang="en-US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/>
            <a:srcRect l="11389" t="-2433" r="3965" b="2433"/>
            <a:stretch>
              <a:fillRect/>
            </a:stretch>
          </p:blipFill>
          <p:spPr>
            <a:xfrm>
              <a:off x="9352" y="5554"/>
              <a:ext cx="3352" cy="3000"/>
            </a:xfrm>
            <a:prstGeom prst="roundRect">
              <a:avLst/>
            </a:prstGeom>
          </p:spPr>
        </p:pic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20.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68900" y="1003300"/>
            <a:ext cx="2969260" cy="19710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62000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02335" y="2623185"/>
            <a:ext cx="70993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两个半钟头的检阅，广场上不断地欢呼，不断地鼓掌，一个高潮接着一个高潮。群众差不多把嗓子都喊哑了，把手掌都拍麻了，还觉得不能够表达自己心里的欢喜和激动。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2000" y="1870710"/>
            <a:ext cx="37979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天安门广场上的灯笼火把全都点起来，一万支礼花陆续射入天空。天上五颜六色的火花结成彩，地上千千万万的灯火一片红。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2000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95190" y="1631950"/>
            <a:ext cx="3449955" cy="3806825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字词讲解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63015" y="2371725"/>
            <a:ext cx="650875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盏</a:t>
            </a:r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栏</a:t>
            </a:r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</a:t>
            </a:r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渠    </a:t>
            </a:r>
            <a:r>
              <a:rPr 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宣       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帜  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endParaRPr 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endParaRPr 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      </a:t>
            </a:r>
            <a:r>
              <a:rPr 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坦</a:t>
            </a:r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距    </a:t>
            </a:r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隆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射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0385" y="4186555"/>
            <a:ext cx="6332220" cy="1859280"/>
            <a:chOff x="851" y="6593"/>
            <a:chExt cx="9972" cy="2928"/>
          </a:xfrm>
        </p:grpSpPr>
        <p:pic>
          <p:nvPicPr>
            <p:cNvPr id="6" name="图片 5" descr="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1" y="6593"/>
              <a:ext cx="9971" cy="292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3152" y="7627"/>
              <a:ext cx="7671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sz="2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灯盏</a:t>
              </a:r>
              <a:r>
                <a:rPr lang="en-US" sz="2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</a:t>
              </a:r>
              <a:r>
                <a:rPr lang="zh-CN" sz="2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爆发     旗帜     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检阅</a:t>
              </a:r>
              <a:r>
                <a:rPr lang="zh-CN" sz="28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</a:t>
              </a:r>
              <a:endPara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r>
                <a:rPr lang="zh-CN" sz="2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制服     坦克     距离     汇集</a:t>
              </a:r>
              <a:endPara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65200" y="2004060"/>
            <a:ext cx="738251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方正舒体" panose="02010601030101010101" charset="-122"/>
                <a:ea typeface="方正舒体" panose="02010601030101010101" charset="-122"/>
              </a:rPr>
              <a:t> zhǎn    lán     huì 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方正舒体" panose="02010601030101010101" charset="-122"/>
                <a:ea typeface="方正舒体" panose="02010601030101010101" charset="-122"/>
              </a:rPr>
              <a:t>qú</a:t>
            </a:r>
            <a:r>
              <a:rPr lang="en-US" altLang="zh-CN" sz="2800" b="1" dirty="0" smtClean="0">
                <a:solidFill>
                  <a:srgbClr val="FF0000"/>
                </a:solidFill>
                <a:latin typeface="方正舒体" panose="02010601030101010101" charset="-122"/>
                <a:ea typeface="方正舒体" panose="02010601030101010101" charset="-122"/>
              </a:rPr>
              <a:t>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方正舒体" panose="02010601030101010101" charset="-122"/>
                <a:ea typeface="方正舒体" panose="02010601030101010101" charset="-122"/>
              </a:rPr>
              <a:t>xuān</a:t>
            </a:r>
            <a:r>
              <a:rPr lang="en-US" altLang="zh-CN" sz="2800" b="1" dirty="0" smtClean="0">
                <a:solidFill>
                  <a:srgbClr val="FF0000"/>
                </a:solidFill>
                <a:latin typeface="方正舒体" panose="02010601030101010101" charset="-122"/>
                <a:ea typeface="方正舒体" panose="02010601030101010101" charset="-122"/>
              </a:rPr>
              <a:t>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方正舒体" panose="02010601030101010101" charset="-122"/>
                <a:ea typeface="方正舒体" panose="02010601030101010101" charset="-122"/>
              </a:rPr>
              <a:t>zh</a:t>
            </a:r>
            <a:r>
              <a:rPr lang="zh-CN" altLang="en-US" sz="2800" b="1" dirty="0">
                <a:solidFill>
                  <a:srgbClr val="FF0000"/>
                </a:solidFill>
                <a:latin typeface="方正舒体" panose="02010601030101010101" charset="-122"/>
                <a:ea typeface="方正舒体" panose="02010601030101010101" charset="-122"/>
              </a:rPr>
              <a:t>ì     yuè 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方正舒体" panose="02010601030101010101" charset="-122"/>
                <a:ea typeface="方正舒体" panose="02010601030101010101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方正舒体" panose="02010601030101010101" charset="-122"/>
                <a:ea typeface="方正舒体" panose="02010601030101010101" charset="-122"/>
              </a:rPr>
              <a:t>     </a:t>
            </a:r>
            <a:endParaRPr lang="zh-CN" altLang="en-US" sz="2800" b="1" dirty="0">
              <a:solidFill>
                <a:srgbClr val="FF0000"/>
              </a:solidFill>
              <a:latin typeface="方正舒体" panose="02010601030101010101" charset="-122"/>
              <a:ea typeface="方正舒体" panose="02010601030101010101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方正舒体" panose="02010601030101010101" charset="-122"/>
              <a:ea typeface="方正舒体" panose="02010601030101010101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方正舒体" panose="02010601030101010101" charset="-122"/>
                <a:ea typeface="方正舒体" panose="02010601030101010101" charset="-122"/>
              </a:rPr>
              <a:t>  zh</a:t>
            </a:r>
            <a:r>
              <a:rPr lang="zh-CN" altLang="en-US" sz="2800" b="1" dirty="0">
                <a:solidFill>
                  <a:srgbClr val="FF0000"/>
                </a:solidFill>
                <a:latin typeface="方正舒体" panose="02010601030101010101" charset="-122"/>
                <a:ea typeface="方正舒体" panose="02010601030101010101" charset="-122"/>
              </a:rPr>
              <a:t>ì       tǎn      jù     lóng </a:t>
            </a:r>
            <a:r>
              <a:rPr lang="zh-CN" altLang="en-US" sz="2800" b="1" dirty="0" smtClean="0">
                <a:solidFill>
                  <a:srgbClr val="FF0000"/>
                </a:solidFill>
                <a:latin typeface="方正舒体" panose="02010601030101010101" charset="-122"/>
                <a:ea typeface="方正舒体" panose="02010601030101010101" charset="-122"/>
              </a:rPr>
              <a:t>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方正舒体" panose="02010601030101010101" charset="-122"/>
                <a:ea typeface="方正舒体" panose="02010601030101010101" charset="-122"/>
              </a:rPr>
              <a:t>shè</a:t>
            </a:r>
            <a:endParaRPr lang="zh-CN" altLang="en-US" sz="2800" b="1" dirty="0">
              <a:solidFill>
                <a:srgbClr val="FF0000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42290" y="2174875"/>
            <a:ext cx="5080000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800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快速浏览课文，想一想文中写了开国大典哪几个激动人心的场面，给每个场面拟一个小标题，并说明哪几个自然段是描写这一场面的。</a:t>
            </a:r>
            <a:endParaRPr lang="zh-CN" altLang="en-US" sz="2800">
              <a:solidFill>
                <a:schemeClr val="accent4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初读感知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72430" y="1898650"/>
            <a:ext cx="3460750" cy="3599180"/>
          </a:xfrm>
          <a:prstGeom prst="heptagon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初读感知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47395" y="1765300"/>
            <a:ext cx="8152130" cy="3225800"/>
            <a:chOff x="294" y="4046"/>
            <a:chExt cx="12838" cy="5080"/>
          </a:xfrm>
        </p:grpSpPr>
        <p:pic>
          <p:nvPicPr>
            <p:cNvPr id="2" name="图片 1" descr="3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4" y="4046"/>
              <a:ext cx="12839" cy="5080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1944" y="5330"/>
              <a:ext cx="9185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入场（1-4）——典礼（5-</a:t>
              </a:r>
              <a:r>
                <a:rPr lang="en-US"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</a:t>
              </a:r>
              <a:r>
                <a:rPr lang="zh-CN"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）——阅兵（11-13）——游行（14-15）</a:t>
              </a:r>
              <a:r>
                <a:rPr lang="en-US"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endParaRPr lang="en-US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3070" y="1852930"/>
            <a:ext cx="8238490" cy="43764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73015" y="2178050"/>
            <a:ext cx="35985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2685" y="1481455"/>
            <a:ext cx="6795770" cy="8778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13150" y="1903095"/>
            <a:ext cx="414782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默读课文，画出描写毛主席的言行和群众反应的语句，认真读一读，把自己的感受作简单批注。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l="26284" r="18721" b="-2418"/>
          <a:stretch>
            <a:fillRect/>
          </a:stretch>
        </p:blipFill>
        <p:spPr>
          <a:xfrm>
            <a:off x="596900" y="2499360"/>
            <a:ext cx="2592070" cy="3703320"/>
          </a:xfrm>
          <a:prstGeom prst="ellipse">
            <a:avLst/>
          </a:prstGeom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7395" y="1118870"/>
            <a:ext cx="1958340" cy="69481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623435" y="1118870"/>
            <a:ext cx="4250690" cy="4677847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下午三点整，会场上爆发出一阵排山倒海的掌声，中华人民共和国中央人民政府主席毛泽东出现在主席台上，跟群众见面了。三十万人的目光一齐投向主席台。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r="25366"/>
          <a:stretch>
            <a:fillRect/>
          </a:stretch>
        </p:blipFill>
        <p:spPr>
          <a:xfrm>
            <a:off x="161290" y="2129790"/>
            <a:ext cx="4258310" cy="366712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705735" y="1765300"/>
            <a:ext cx="59391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接着，毛泽东主席宣布：“中华人民共和国中央人民政府在今天成立了！”</a:t>
            </a:r>
          </a:p>
          <a:p>
            <a:pPr>
              <a:lnSpc>
                <a:spcPct val="150000"/>
              </a:lnSpc>
            </a:pPr>
            <a:r>
              <a:rPr 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    这庄严的宣告，这雄伟的声音，使全场三十万人一齐</a:t>
            </a: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欢呼</a:t>
            </a:r>
            <a:r>
              <a:rPr 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起来。这庄严的宣告，这雄伟的声音，经过无线电的广播，传到长城内外，传到大江南北，使全中国人民的心一齐</a:t>
            </a: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欢跃</a:t>
            </a:r>
            <a:r>
              <a:rPr 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起来。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445" y="3592195"/>
            <a:ext cx="1958340" cy="1328618"/>
          </a:xfrm>
          <a:prstGeom prst="wedgeRoundRectCallout">
            <a:avLst>
              <a:gd name="adj1" fmla="val 46542"/>
              <a:gd name="adj2" fmla="val -98904"/>
              <a:gd name="adj3" fmla="val 16667"/>
            </a:avLst>
          </a:prstGeom>
          <a:noFill/>
          <a:ln w="952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可以看出人们非常激动、兴奋。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96900" y="2609850"/>
            <a:ext cx="2982595" cy="2963931"/>
            <a:chOff x="1177" y="3445"/>
            <a:chExt cx="4697" cy="43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77" y="3445"/>
              <a:ext cx="4697" cy="3575"/>
            </a:xfrm>
            <a:prstGeom prst="ellipse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81" y="7020"/>
              <a:ext cx="3088" cy="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火烧圆明园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62425" y="1118870"/>
            <a:ext cx="4294505" cy="2451100"/>
            <a:chOff x="7171" y="1905"/>
            <a:chExt cx="6763" cy="386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78" y="1905"/>
              <a:ext cx="4896" cy="3096"/>
            </a:xfrm>
            <a:prstGeom prst="round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7171" y="5038"/>
              <a:ext cx="6763" cy="72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1937年</a:t>
              </a:r>
              <a:r>
                <a:rPr lang="zh-CN" sz="2400" dirty="0" smtClean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日</a:t>
              </a:r>
              <a:r>
                <a:rPr lang="zh-CN" altLang="en-US" sz="2400" dirty="0" smtClean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军</a:t>
              </a:r>
              <a:r>
                <a:rPr lang="zh-CN" sz="2400" dirty="0" smtClean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侵华</a:t>
              </a:r>
              <a:r>
                <a:rPr lang="zh-CN" sz="24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在南京大屠杀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91635" y="3817620"/>
            <a:ext cx="4220210" cy="2318385"/>
            <a:chOff x="7492" y="6273"/>
            <a:chExt cx="6646" cy="3651"/>
          </a:xfrm>
        </p:grpSpPr>
        <p:sp>
          <p:nvSpPr>
            <p:cNvPr id="100" name="文本框 99"/>
            <p:cNvSpPr txBox="1"/>
            <p:nvPr/>
          </p:nvSpPr>
          <p:spPr>
            <a:xfrm>
              <a:off x="7492" y="9102"/>
              <a:ext cx="664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旧中国苦难人民流离失所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48" y="6273"/>
              <a:ext cx="4969" cy="2829"/>
            </a:xfrm>
            <a:prstGeom prst="snip2Diag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7</TotalTime>
  <Words>676</Words>
  <Application>Microsoft Office PowerPoint</Application>
  <PresentationFormat>On-screen Show (4:3)</PresentationFormat>
  <Paragraphs>41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399</cp:revision>
  <dcterms:created xsi:type="dcterms:W3CDTF">2013-11-14T01:26:00Z</dcterms:created>
  <dcterms:modified xsi:type="dcterms:W3CDTF">2019-08-10T12:05:31Z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