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Default Extension="wdp" ContentType="image/vnd.ms-photo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523" r:id="rId2"/>
    <p:sldId id="601" r:id="rId3"/>
    <p:sldId id="540" r:id="rId4"/>
    <p:sldId id="602" r:id="rId5"/>
    <p:sldId id="603" r:id="rId6"/>
    <p:sldId id="621" r:id="rId7"/>
    <p:sldId id="618" r:id="rId8"/>
    <p:sldId id="622" r:id="rId9"/>
    <p:sldId id="623" r:id="rId10"/>
    <p:sldId id="625" r:id="rId11"/>
  </p:sldIdLst>
  <p:sldSz cx="9144000" cy="5143500" type="screen16x9"/>
  <p:notesSz cx="6858000" cy="9144000"/>
  <p:embeddedFontLst>
    <p:embeddedFont>
      <p:font typeface="黑体" pitchFamily="49" charset="-122"/>
      <p:regular r:id="rId14"/>
    </p:embeddedFont>
    <p:embeddedFont>
      <p:font typeface="微软雅黑" pitchFamily="34" charset="-122"/>
      <p:regular r:id="rId15"/>
      <p:bold r:id="rId16"/>
    </p:embeddedFont>
    <p:embeddedFont>
      <p:font typeface="楷体" pitchFamily="49" charset="-122"/>
      <p:regular r:id="rId17"/>
    </p:embeddedFont>
    <p:embeddedFont>
      <p:font typeface="Calibri" pitchFamily="34" charset="0"/>
      <p:regular r:id="rId18"/>
      <p:bold r:id="rId19"/>
      <p:italic r:id="rId20"/>
      <p:boldItalic r:id="rId21"/>
    </p:embeddedFont>
  </p:embeddedFont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0000FF"/>
    <a:srgbClr val="FF7C80"/>
    <a:srgbClr val="FF6600"/>
    <a:srgbClr val="FF5050"/>
    <a:srgbClr val="FF0066"/>
    <a:srgbClr val="FF3300"/>
    <a:srgbClr val="FF0000"/>
    <a:srgbClr val="FFFFFF"/>
    <a:srgbClr val="D60093"/>
    <a:srgbClr val="0066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245" autoAdjust="0"/>
    <p:restoredTop sz="94660"/>
  </p:normalViewPr>
  <p:slideViewPr>
    <p:cSldViewPr>
      <p:cViewPr>
        <p:scale>
          <a:sx n="75" d="100"/>
          <a:sy n="75" d="100"/>
        </p:scale>
        <p:origin x="-1356" y="-354"/>
      </p:cViewPr>
      <p:guideLst>
        <p:guide orient="horz" pos="2471"/>
        <p:guide pos="5159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65" d="100"/>
          <a:sy n="65" d="100"/>
        </p:scale>
        <p:origin x="-2502" y="-114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18" Type="http://schemas.openxmlformats.org/officeDocument/2006/relationships/font" Target="fonts/font5.fntdata"/><Relationship Id="rId3" Type="http://schemas.openxmlformats.org/officeDocument/2006/relationships/slide" Target="slides/slide2.xml"/><Relationship Id="rId21" Type="http://schemas.openxmlformats.org/officeDocument/2006/relationships/font" Target="fonts/font8.fntdata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font" Target="fonts/font4.fntdata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font" Target="fonts/font3.fntdata"/><Relationship Id="rId20" Type="http://schemas.openxmlformats.org/officeDocument/2006/relationships/font" Target="fonts/font7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font" Target="fonts/font2.fntdata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font" Target="fonts/font6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1.fntdata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0C8EF0-063C-4EC8-822D-D4BEE606CB45}" type="datetimeFigureOut">
              <a:rPr lang="zh-CN" altLang="en-US" smtClean="0"/>
              <a:pPr/>
              <a:t>2019/1/21 Monday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7F7337-2D4C-4836-9F96-E27918AAD3E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  <a:pPr/>
              <a:t>2019/1/21 Monday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C5514D-1C19-4227-9FDB-AE9C2557C608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  <a:pPr/>
              <a:t>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Tm="0"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2.png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9" name="Picture 3"/>
          <p:cNvPicPr>
            <a:picLocks noChangeAspect="1" noChangeArrowheads="1"/>
          </p:cNvPicPr>
          <p:nvPr userDrawn="1"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6935103" y="3511153"/>
            <a:ext cx="2208897" cy="16323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4822" name="Picture 6"/>
          <p:cNvPicPr>
            <a:picLocks noChangeAspect="1" noChangeArrowheads="1"/>
          </p:cNvPicPr>
          <p:nvPr userDrawn="1"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0" y="3955257"/>
            <a:ext cx="1746875" cy="11882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Relationship Id="rId4" Type="http://schemas.microsoft.com/office/2007/relationships/hdphoto" Target="../media/image7.wdp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4" Type="http://schemas.microsoft.com/office/2007/relationships/hdphoto" Target="../media/image7.wd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4" Type="http://schemas.microsoft.com/office/2007/relationships/hdphoto" Target="../media/image7.wdp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Relationship Id="rId4" Type="http://schemas.microsoft.com/office/2007/relationships/hdphoto" Target="../media/image7.wdp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Relationship Id="rId4" Type="http://schemas.microsoft.com/office/2007/relationships/hdphoto" Target="../media/image7.wdp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Relationship Id="rId4" Type="http://schemas.microsoft.com/office/2007/relationships/hdphoto" Target="../media/image7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2750094" y="3053957"/>
            <a:ext cx="3851054" cy="438582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24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苏教版</a:t>
            </a:r>
            <a:r>
              <a:rPr lang="zh-CN" altLang="en-US" sz="2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小学</a:t>
            </a:r>
            <a:r>
              <a:rPr lang="zh-CN" altLang="en-US" sz="24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语文三年级下册</a:t>
            </a:r>
            <a:endParaRPr lang="zh-CN" altLang="en-US" sz="2400" b="1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等腰三角形 2"/>
          <p:cNvSpPr/>
          <p:nvPr/>
        </p:nvSpPr>
        <p:spPr>
          <a:xfrm rot="10800000">
            <a:off x="-4490" y="0"/>
            <a:ext cx="9144000" cy="2949791"/>
          </a:xfrm>
          <a:prstGeom prst="triangle">
            <a:avLst>
              <a:gd name="adj" fmla="val 49615"/>
            </a:avLst>
          </a:prstGeom>
          <a:grpFill/>
          <a:ln>
            <a:solidFill>
              <a:srgbClr val="92D05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14" name="TextBox 48"/>
          <p:cNvSpPr txBox="1"/>
          <p:nvPr/>
        </p:nvSpPr>
        <p:spPr>
          <a:xfrm>
            <a:off x="2482167" y="964395"/>
            <a:ext cx="3722370" cy="1798320"/>
          </a:xfrm>
          <a:prstGeom prst="triangle">
            <a:avLst/>
          </a:prstGeom>
          <a:solidFill>
            <a:schemeClr val="bg1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softEdge rad="3175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  <a:reflection blurRad="6350" stA="60000" endA="900" endPos="60000" dist="29997" dir="5400000" sy="-100000" algn="bl" rotWithShape="0"/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习作</a:t>
            </a:r>
            <a:r>
              <a:rPr lang="en-US" altLang="zh-CN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  <a:reflection blurRad="6350" stA="60000" endA="900" endPos="60000" dist="29997" dir="5400000" sy="-100000" algn="bl" rotWithShape="0"/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37074" y="411510"/>
            <a:ext cx="1694336" cy="191541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 advTm="0">
        <p14:window dir="vert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3" grpId="0" animBg="1"/>
      <p:bldP spid="14" grpId="0" bldLvl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联系 1"/>
          <p:cNvSpPr/>
          <p:nvPr/>
        </p:nvSpPr>
        <p:spPr>
          <a:xfrm>
            <a:off x="3491739" y="1923678"/>
            <a:ext cx="702169" cy="810090"/>
          </a:xfrm>
          <a:prstGeom prst="flowChartConnector">
            <a:avLst/>
          </a:prstGeom>
          <a:grpFill/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19" name="文本框 6"/>
          <p:cNvSpPr txBox="1"/>
          <p:nvPr/>
        </p:nvSpPr>
        <p:spPr>
          <a:xfrm>
            <a:off x="2642922" y="857238"/>
            <a:ext cx="5626475" cy="1730375"/>
          </a:xfrm>
          <a:prstGeom prst="rect">
            <a:avLst/>
          </a:prstGeom>
          <a:noFill/>
          <a:ln>
            <a:solidFill>
              <a:srgbClr val="00B050"/>
            </a:solidFill>
            <a:prstDash val="dash"/>
          </a:ln>
        </p:spPr>
        <p:txBody>
          <a:bodyPr wrap="square" lIns="68580" tIns="34290" rIns="68580" bIns="34290" rtlCol="0" anchor="t">
            <a:spAutoFit/>
          </a:bodyPr>
          <a:lstStyle/>
          <a:p>
            <a:pPr algn="just"/>
            <a:r>
              <a:rPr lang="zh-CN" altLang="en-US" sz="27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这篇巧妙地把故事放置在一个梦境之中，构思新颖。优美的词语的运用，展示作者遣词造句的能力和阅读积累的基本功。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04970" y="1510931"/>
            <a:ext cx="2552294" cy="361062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589337" y="3161113"/>
            <a:ext cx="3888938" cy="1825757"/>
          </a:xfrm>
          <a:prstGeom prst="rect">
            <a:avLst/>
          </a:prstGeom>
        </p:spPr>
      </p:pic>
      <p:sp>
        <p:nvSpPr>
          <p:cNvPr id="5" name="文本框 14"/>
          <p:cNvSpPr txBox="1"/>
          <p:nvPr/>
        </p:nvSpPr>
        <p:spPr>
          <a:xfrm>
            <a:off x="737075" y="312643"/>
            <a:ext cx="1155651" cy="5309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习作</a:t>
            </a:r>
            <a:endParaRPr lang="zh-CN" altLang="en-US" sz="3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196944" y="303498"/>
            <a:ext cx="2268547" cy="594066"/>
            <a:chOff x="262558" y="404664"/>
            <a:chExt cx="3024336" cy="792088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262558" y="404664"/>
              <a:ext cx="792088" cy="792088"/>
            </a:xfrm>
            <a:prstGeom prst="rect">
              <a:avLst/>
            </a:prstGeom>
          </p:spPr>
        </p:pic>
        <p:cxnSp>
          <p:nvCxnSpPr>
            <p:cNvPr id="7" name="直接连接符 6"/>
            <p:cNvCxnSpPr/>
            <p:nvPr/>
          </p:nvCxnSpPr>
          <p:spPr>
            <a:xfrm>
              <a:off x="658602" y="1124744"/>
              <a:ext cx="2628292" cy="0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" name="Rectangle 11"/>
          <p:cNvSpPr>
            <a:spLocks noChangeArrowheads="1"/>
          </p:cNvSpPr>
          <p:nvPr/>
        </p:nvSpPr>
        <p:spPr bwMode="auto">
          <a:xfrm>
            <a:off x="553089" y="1339444"/>
            <a:ext cx="7234039" cy="131574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 lIns="68580" tIns="34290" rIns="68580" bIns="34290">
            <a:spAutoFit/>
          </a:bodyPr>
          <a:lstStyle/>
          <a:p>
            <a:r>
              <a:rPr kumimoji="1" lang="zh-CN" altLang="en-US" sz="27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你最喜欢的精灵是什么样子的？它有什么奇特的本领？如果有一天，它突然来到了我们的教室里，接下来会发生什么好玩的故事呢？</a:t>
            </a:r>
            <a:endParaRPr kumimoji="1" lang="zh-CN" altLang="en-US" sz="27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文本框 6"/>
          <p:cNvSpPr txBox="1"/>
          <p:nvPr/>
        </p:nvSpPr>
        <p:spPr>
          <a:xfrm>
            <a:off x="767431" y="1285866"/>
            <a:ext cx="7662723" cy="1454244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r>
              <a:rPr lang="zh-CN" altLang="en-US" sz="3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en-US" altLang="zh-CN" sz="3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3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习作前，先想一想你认为什么样的故事最有趣或最有意义。或者是你想通过自己和精灵之间的故事表达一种什么样的心愿。</a:t>
            </a:r>
          </a:p>
        </p:txBody>
      </p:sp>
      <p:sp>
        <p:nvSpPr>
          <p:cNvPr id="10" name="文本框 14"/>
          <p:cNvSpPr txBox="1"/>
          <p:nvPr/>
        </p:nvSpPr>
        <p:spPr>
          <a:xfrm>
            <a:off x="807117" y="312643"/>
            <a:ext cx="1835806" cy="5309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000" b="1" dirty="0" smtClean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思路指导</a:t>
            </a:r>
            <a:endParaRPr lang="zh-CN" altLang="en-US" sz="3000" b="1" dirty="0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流程图: 联系 1"/>
          <p:cNvSpPr/>
          <p:nvPr/>
        </p:nvSpPr>
        <p:spPr>
          <a:xfrm>
            <a:off x="3491739" y="1923678"/>
            <a:ext cx="702169" cy="810090"/>
          </a:xfrm>
          <a:prstGeom prst="flowChartConnector">
            <a:avLst/>
          </a:prstGeom>
          <a:grpFill/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17" name="KSO_Shape"/>
          <p:cNvSpPr/>
          <p:nvPr/>
        </p:nvSpPr>
        <p:spPr>
          <a:xfrm>
            <a:off x="446431" y="411510"/>
            <a:ext cx="344656" cy="336333"/>
          </a:xfrm>
          <a:custGeom>
            <a:avLst/>
            <a:gdLst/>
            <a:ahLst/>
            <a:cxnLst/>
            <a:rect l="l" t="t" r="r" b="b"/>
            <a:pathLst>
              <a:path w="900473" h="900473">
                <a:moveTo>
                  <a:pt x="347074" y="203047"/>
                </a:moveTo>
                <a:lnTo>
                  <a:pt x="692767" y="451973"/>
                </a:lnTo>
                <a:lnTo>
                  <a:pt x="347074" y="700898"/>
                </a:lnTo>
                <a:close/>
                <a:moveTo>
                  <a:pt x="450237" y="63807"/>
                </a:moveTo>
                <a:cubicBezTo>
                  <a:pt x="236817" y="63807"/>
                  <a:pt x="63807" y="236817"/>
                  <a:pt x="63807" y="450237"/>
                </a:cubicBezTo>
                <a:cubicBezTo>
                  <a:pt x="63807" y="663656"/>
                  <a:pt x="236817" y="836666"/>
                  <a:pt x="450237" y="836666"/>
                </a:cubicBezTo>
                <a:cubicBezTo>
                  <a:pt x="663656" y="836666"/>
                  <a:pt x="836666" y="663656"/>
                  <a:pt x="836666" y="450237"/>
                </a:cubicBezTo>
                <a:cubicBezTo>
                  <a:pt x="836666" y="236817"/>
                  <a:pt x="663656" y="63807"/>
                  <a:pt x="450237" y="63807"/>
                </a:cubicBezTo>
                <a:close/>
                <a:moveTo>
                  <a:pt x="450237" y="0"/>
                </a:moveTo>
                <a:cubicBezTo>
                  <a:pt x="698895" y="0"/>
                  <a:pt x="900473" y="201578"/>
                  <a:pt x="900473" y="450237"/>
                </a:cubicBezTo>
                <a:cubicBezTo>
                  <a:pt x="900473" y="698895"/>
                  <a:pt x="698895" y="900473"/>
                  <a:pt x="450237" y="900473"/>
                </a:cubicBezTo>
                <a:cubicBezTo>
                  <a:pt x="201578" y="900473"/>
                  <a:pt x="0" y="698895"/>
                  <a:pt x="0" y="450237"/>
                </a:cubicBezTo>
                <a:cubicBezTo>
                  <a:pt x="0" y="201578"/>
                  <a:pt x="201578" y="0"/>
                  <a:pt x="450237" y="0"/>
                </a:cubicBezTo>
                <a:close/>
              </a:path>
            </a:pathLst>
          </a:custGeom>
          <a:solidFill>
            <a:schemeClr val="accent1"/>
          </a:solidFill>
          <a:ln w="12700"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联系 1"/>
          <p:cNvSpPr/>
          <p:nvPr/>
        </p:nvSpPr>
        <p:spPr>
          <a:xfrm>
            <a:off x="3491739" y="1923678"/>
            <a:ext cx="702169" cy="810090"/>
          </a:xfrm>
          <a:prstGeom prst="flowChartConnector">
            <a:avLst/>
          </a:prstGeom>
          <a:grpFill/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6"/>
          <p:cNvSpPr txBox="1"/>
          <p:nvPr/>
        </p:nvSpPr>
        <p:spPr>
          <a:xfrm>
            <a:off x="713846" y="2946799"/>
            <a:ext cx="7609137" cy="1315745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r>
              <a:rPr lang="en-US" altLang="zh-CN" sz="27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3.</a:t>
            </a:r>
            <a:r>
              <a:rPr lang="zh-CN" altLang="en-US" sz="27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写完之后再读给同桌听，请同桌提出修改意见，然后修改自己的创编故事，让故事变得更有趣。</a:t>
            </a:r>
          </a:p>
        </p:txBody>
      </p:sp>
      <p:sp>
        <p:nvSpPr>
          <p:cNvPr id="5" name="文本框 6"/>
          <p:cNvSpPr txBox="1"/>
          <p:nvPr/>
        </p:nvSpPr>
        <p:spPr>
          <a:xfrm>
            <a:off x="713845" y="535767"/>
            <a:ext cx="7180454" cy="2562240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r>
              <a:rPr lang="en-US" altLang="zh-CN" sz="27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2.</a:t>
            </a:r>
            <a:r>
              <a:rPr lang="zh-CN" altLang="en-US" sz="27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回顾同桌交流一下你想要窗边的精灵故事的主要内容和答题思路，听取同桌给自己的意见。然后按照同桌或其他同学给自己的意见把自己的思路调整一下。最后动手写下来。写的时候用上自己积累的好词好句，把故事写生动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14"/>
          <p:cNvSpPr txBox="1"/>
          <p:nvPr/>
        </p:nvSpPr>
        <p:spPr>
          <a:xfrm>
            <a:off x="807117" y="312643"/>
            <a:ext cx="2050148" cy="5309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000" b="1" dirty="0" smtClean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例文展示</a:t>
            </a:r>
            <a:endParaRPr lang="zh-CN" altLang="en-US" sz="3000" b="1" dirty="0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流程图: 联系 1"/>
          <p:cNvSpPr/>
          <p:nvPr/>
        </p:nvSpPr>
        <p:spPr>
          <a:xfrm>
            <a:off x="3491739" y="1923678"/>
            <a:ext cx="702169" cy="810090"/>
          </a:xfrm>
          <a:prstGeom prst="flowChartConnector">
            <a:avLst/>
          </a:prstGeom>
          <a:grpFill/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17" name="KSO_Shape"/>
          <p:cNvSpPr/>
          <p:nvPr/>
        </p:nvSpPr>
        <p:spPr>
          <a:xfrm>
            <a:off x="446431" y="453219"/>
            <a:ext cx="344656" cy="336333"/>
          </a:xfrm>
          <a:custGeom>
            <a:avLst/>
            <a:gdLst/>
            <a:ahLst/>
            <a:cxnLst/>
            <a:rect l="l" t="t" r="r" b="b"/>
            <a:pathLst>
              <a:path w="900473" h="900473">
                <a:moveTo>
                  <a:pt x="347074" y="203047"/>
                </a:moveTo>
                <a:lnTo>
                  <a:pt x="692767" y="451973"/>
                </a:lnTo>
                <a:lnTo>
                  <a:pt x="347074" y="700898"/>
                </a:lnTo>
                <a:close/>
                <a:moveTo>
                  <a:pt x="450237" y="63807"/>
                </a:moveTo>
                <a:cubicBezTo>
                  <a:pt x="236817" y="63807"/>
                  <a:pt x="63807" y="236817"/>
                  <a:pt x="63807" y="450237"/>
                </a:cubicBezTo>
                <a:cubicBezTo>
                  <a:pt x="63807" y="663656"/>
                  <a:pt x="236817" y="836666"/>
                  <a:pt x="450237" y="836666"/>
                </a:cubicBezTo>
                <a:cubicBezTo>
                  <a:pt x="663656" y="836666"/>
                  <a:pt x="836666" y="663656"/>
                  <a:pt x="836666" y="450237"/>
                </a:cubicBezTo>
                <a:cubicBezTo>
                  <a:pt x="836666" y="236817"/>
                  <a:pt x="663656" y="63807"/>
                  <a:pt x="450237" y="63807"/>
                </a:cubicBezTo>
                <a:close/>
                <a:moveTo>
                  <a:pt x="450237" y="0"/>
                </a:moveTo>
                <a:cubicBezTo>
                  <a:pt x="698895" y="0"/>
                  <a:pt x="900473" y="201578"/>
                  <a:pt x="900473" y="450237"/>
                </a:cubicBezTo>
                <a:cubicBezTo>
                  <a:pt x="900473" y="698895"/>
                  <a:pt x="698895" y="900473"/>
                  <a:pt x="450237" y="900473"/>
                </a:cubicBezTo>
                <a:cubicBezTo>
                  <a:pt x="201578" y="900473"/>
                  <a:pt x="0" y="698895"/>
                  <a:pt x="0" y="450237"/>
                </a:cubicBezTo>
                <a:cubicBezTo>
                  <a:pt x="0" y="201578"/>
                  <a:pt x="201578" y="0"/>
                  <a:pt x="450237" y="0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 w="12700"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rgbClr val="FFFFFF"/>
              </a:solidFill>
            </a:endParaRPr>
          </a:p>
        </p:txBody>
      </p:sp>
      <p:sp>
        <p:nvSpPr>
          <p:cNvPr id="19" name="文本框 6"/>
          <p:cNvSpPr txBox="1"/>
          <p:nvPr/>
        </p:nvSpPr>
        <p:spPr>
          <a:xfrm>
            <a:off x="1731969" y="2571750"/>
            <a:ext cx="6055159" cy="1315085"/>
          </a:xfrm>
          <a:prstGeom prst="rect">
            <a:avLst/>
          </a:prstGeom>
          <a:noFill/>
          <a:ln>
            <a:solidFill>
              <a:srgbClr val="00B050"/>
            </a:solidFill>
            <a:prstDash val="dash"/>
          </a:ln>
        </p:spPr>
        <p:txBody>
          <a:bodyPr wrap="square" lIns="68580" tIns="34290" rIns="68580" bIns="34290" rtlCol="0" anchor="t">
            <a:spAutoFit/>
          </a:bodyPr>
          <a:lstStyle/>
          <a:p>
            <a:pPr algn="just"/>
            <a:r>
              <a:rPr lang="zh-CN" altLang="en-US" sz="27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第一自然段开门见山交代了自己最喜欢的精灵是花仙子，并且巧妙地把故事放置在梦里面。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85162" y="2860503"/>
            <a:ext cx="1446808" cy="2046741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713845" y="1125130"/>
            <a:ext cx="7073283" cy="131574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zh-CN" altLang="en-US" sz="27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奇妙之旅</a:t>
            </a:r>
          </a:p>
          <a:p>
            <a:r>
              <a:rPr lang="zh-CN" altLang="en-US" sz="27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昨天晚上我做了一个梦，梦见花仙子来到了我们教室里。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bldLvl="0" animBg="1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联系 1"/>
          <p:cNvSpPr/>
          <p:nvPr/>
        </p:nvSpPr>
        <p:spPr>
          <a:xfrm>
            <a:off x="3491739" y="1923678"/>
            <a:ext cx="702169" cy="810090"/>
          </a:xfrm>
          <a:prstGeom prst="flowChartConnector">
            <a:avLst/>
          </a:prstGeom>
          <a:grpFill/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19" name="文本框 6"/>
          <p:cNvSpPr txBox="1"/>
          <p:nvPr/>
        </p:nvSpPr>
        <p:spPr>
          <a:xfrm>
            <a:off x="1571213" y="3375428"/>
            <a:ext cx="5680060" cy="900247"/>
          </a:xfrm>
          <a:prstGeom prst="rect">
            <a:avLst/>
          </a:prstGeom>
          <a:noFill/>
          <a:ln>
            <a:solidFill>
              <a:srgbClr val="00B050"/>
            </a:solidFill>
            <a:prstDash val="dash"/>
          </a:ln>
        </p:spPr>
        <p:txBody>
          <a:bodyPr wrap="square" lIns="68580" tIns="34290" rIns="68580" bIns="34290" rtlCol="0" anchor="t">
            <a:spAutoFit/>
          </a:bodyPr>
          <a:lstStyle/>
          <a:p>
            <a:pPr algn="just"/>
            <a:r>
              <a:rPr lang="zh-CN" altLang="en-US" sz="27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点明题目，同时又让读者期待这将会是一次怎样奇妙的旅行。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24405" y="3096759"/>
            <a:ext cx="1446808" cy="2046741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821016" y="428610"/>
            <a:ext cx="7394796" cy="297773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7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只见她扇动着一对薄如蝉翼的翅膀，围着我们转了一圈，然后轻轻的落在我面前的书桌上，轻轻的对我说：“你好，同学。我带着大家去植物园做一次旅行好吗？”</a:t>
            </a:r>
          </a:p>
          <a:p>
            <a:r>
              <a:rPr lang="zh-CN" altLang="en-US" sz="27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我听了，高兴地大声喊道：“太好了！同学们，让我们和可爱的花仙子一起去植物园做一次奇妙之旅吧。”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联系 1"/>
          <p:cNvSpPr/>
          <p:nvPr/>
        </p:nvSpPr>
        <p:spPr>
          <a:xfrm>
            <a:off x="3491739" y="1923678"/>
            <a:ext cx="702169" cy="810090"/>
          </a:xfrm>
          <a:prstGeom prst="flowChartConnector">
            <a:avLst/>
          </a:prstGeom>
          <a:grpFill/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19" name="文本框 6"/>
          <p:cNvSpPr txBox="1"/>
          <p:nvPr/>
        </p:nvSpPr>
        <p:spPr>
          <a:xfrm>
            <a:off x="1999897" y="3482585"/>
            <a:ext cx="5680060" cy="484748"/>
          </a:xfrm>
          <a:prstGeom prst="rect">
            <a:avLst/>
          </a:prstGeom>
          <a:noFill/>
          <a:ln>
            <a:solidFill>
              <a:srgbClr val="00B050"/>
            </a:solidFill>
            <a:prstDash val="dash"/>
          </a:ln>
        </p:spPr>
        <p:txBody>
          <a:bodyPr wrap="square" lIns="68580" tIns="34290" rIns="68580" bIns="34290" rtlCol="0" anchor="t">
            <a:spAutoFit/>
          </a:bodyPr>
          <a:lstStyle/>
          <a:p>
            <a:pPr algn="just"/>
            <a:r>
              <a:rPr lang="zh-CN" altLang="en-US" sz="27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优美的环境衬托了孩子们愉悦的心情。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2745756"/>
            <a:ext cx="1694927" cy="2397744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981773" y="321453"/>
            <a:ext cx="7501967" cy="2977739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7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一进植物园，凉风习习，花儿竞相开放，我们顺着小道一路走去，好美啊！一阵阵赞叹声不时地从耳边飞过，是呀，这是我第一次这样近距离地感受花儿的美，简直置身于花的海洋。一路上，五彩缤纷的桃花频频向我们点头，菊花、郁金香、还有一些不知名的花儿让人看得如痴如醉，同学们不时低头耳语，不时凑上去闻闻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联系 1"/>
          <p:cNvSpPr/>
          <p:nvPr/>
        </p:nvSpPr>
        <p:spPr>
          <a:xfrm>
            <a:off x="3491739" y="1923678"/>
            <a:ext cx="702169" cy="810090"/>
          </a:xfrm>
          <a:prstGeom prst="flowChartConnector">
            <a:avLst/>
          </a:prstGeom>
          <a:grpFill/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19" name="文本框 6"/>
          <p:cNvSpPr txBox="1"/>
          <p:nvPr/>
        </p:nvSpPr>
        <p:spPr>
          <a:xfrm>
            <a:off x="1731969" y="4015828"/>
            <a:ext cx="5947988" cy="484748"/>
          </a:xfrm>
          <a:prstGeom prst="rect">
            <a:avLst/>
          </a:prstGeom>
          <a:noFill/>
          <a:ln>
            <a:solidFill>
              <a:srgbClr val="00B050"/>
            </a:solidFill>
            <a:prstDash val="dash"/>
          </a:ln>
        </p:spPr>
        <p:txBody>
          <a:bodyPr wrap="square" lIns="68580" tIns="34290" rIns="68580" bIns="34290" rtlCol="0" anchor="t">
            <a:spAutoFit/>
          </a:bodyPr>
          <a:lstStyle/>
          <a:p>
            <a:pPr algn="just"/>
            <a:r>
              <a:rPr lang="zh-CN" altLang="en-US" sz="27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拟人手法的运用使得文章妙趣横生。 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250693" y="2745756"/>
            <a:ext cx="1694927" cy="2397744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981773" y="267874"/>
            <a:ext cx="7341210" cy="376256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我们来到了一片桃花地，红碧桃、粉色桃花、白色桃花个个夺人眼球，在他们的身上，露珠顽皮地与他们镶嵌在若干个嫩绿色的枝丫上，每一朵都是那样的娇嫩，每一朵都是那样的仿佛在欢迎着我们的到来。这时，花仙子停下脚步，轻声细语地告诉我们：“同学们，今天我们和花儿们交朋友了，我们学了那么多关于春天的诗歌，让我们把他们送给这些美丽的花儿好吗？”说完，我们便和花仙子一起背诵了所学的诗歌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初春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梦想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。我们就像和花儿们谈心，就像和花儿们诉述着自己的故事，那场面真令人兴奋。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联系 1"/>
          <p:cNvSpPr/>
          <p:nvPr/>
        </p:nvSpPr>
        <p:spPr>
          <a:xfrm>
            <a:off x="3491739" y="1923678"/>
            <a:ext cx="702169" cy="810090"/>
          </a:xfrm>
          <a:prstGeom prst="flowChartConnector">
            <a:avLst/>
          </a:prstGeom>
          <a:grpFill/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19" name="文本框 6"/>
          <p:cNvSpPr txBox="1"/>
          <p:nvPr/>
        </p:nvSpPr>
        <p:spPr>
          <a:xfrm>
            <a:off x="2589337" y="2035966"/>
            <a:ext cx="5465718" cy="484748"/>
          </a:xfrm>
          <a:prstGeom prst="rect">
            <a:avLst/>
          </a:prstGeom>
          <a:noFill/>
          <a:ln>
            <a:solidFill>
              <a:srgbClr val="00B050"/>
            </a:solidFill>
            <a:prstDash val="dash"/>
          </a:ln>
        </p:spPr>
        <p:txBody>
          <a:bodyPr wrap="square" lIns="68580" tIns="34290" rIns="68580" bIns="34290" rtlCol="0" anchor="t">
            <a:spAutoFit/>
          </a:bodyPr>
          <a:lstStyle/>
          <a:p>
            <a:pPr algn="just"/>
            <a:r>
              <a:rPr lang="zh-CN" altLang="en-US" sz="27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结尾照应开头，使得文章结构完整。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3846" y="1875230"/>
            <a:ext cx="1946311" cy="2753368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35358" y="803660"/>
            <a:ext cx="6858941" cy="90024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7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正当我沉浸其中的时候，忽然一阵闹铃声把我惊醒。哦，原来是一个美丽的梦！</a:t>
            </a:r>
            <a:endParaRPr lang="zh-CN" altLang="en-US" sz="27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</p:bldLst>
  </p:timing>
</p:sld>
</file>

<file path=ppt/theme/theme1.xml><?xml version="1.0" encoding="utf-8"?>
<a:theme xmlns:a="http://schemas.openxmlformats.org/drawingml/2006/main" name="1_Office 主题​​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 anchor="t">
        <a:spAutoFit/>
      </a:bodyPr>
      <a:lstStyle>
        <a:defPPr algn="just">
          <a:lnSpc>
            <a:spcPct val="130000"/>
          </a:lnSpc>
          <a:defRPr sz="3200" dirty="0" smtClean="0">
            <a:latin typeface="楷体" panose="02010609060101010101" pitchFamily="49" charset="-122"/>
            <a:ea typeface="楷体" panose="02010609060101010101" pitchFamily="49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1025</Words>
  <Application>Microsoft Office PowerPoint</Application>
  <PresentationFormat>全屏显示(16:9)</PresentationFormat>
  <Paragraphs>32</Paragraphs>
  <Slides>10</Slides>
  <Notes>10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8" baseType="lpstr">
      <vt:lpstr>Arial</vt:lpstr>
      <vt:lpstr>宋体</vt:lpstr>
      <vt:lpstr>黑体</vt:lpstr>
      <vt:lpstr>Times New Roman</vt:lpstr>
      <vt:lpstr>微软雅黑</vt:lpstr>
      <vt:lpstr>楷体</vt:lpstr>
      <vt:lpstr>Calibri</vt:lpstr>
      <vt:lpstr>1_Office 主题​​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</vt:vector>
  </TitlesOfParts>
  <Manager/>
  <Company/>
  <LinksUpToDate>false</LinksUpToDate>
  <SharedDoc>false</SharedDoc>
  <HyperlinkBase>www.wang26.cn</HyperlinkBase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语文备课大师【全免费】</dc:title>
  <dc:subject>语文备课大师【全免费】</dc:subject>
  <dc:creator>语文备课大师【全免费】</dc:creator>
  <cp:keywords>语文备课大师【全免费】</cp:keywords>
  <dc:description>语文备课大师【全免费】</dc:description>
  <cp:lastModifiedBy/>
  <cp:revision>语文备课大师【全免费】</cp:revision>
  <dcterms:created xsi:type="dcterms:W3CDTF">2017-03-17T02:28:00Z</dcterms:created>
  <dcterms:modified xsi:type="dcterms:W3CDTF">2019-01-21T07:00:03Z</dcterms:modified>
  <cp:category>语文备课大师【全免费】</cp:category>
</cp:coreProperties>
</file>