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GIF"/><Relationship Id="rId2" Type="http://schemas.openxmlformats.org/officeDocument/2006/relationships/image" Target="../media/image17.jpe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GIF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GIF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GIF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GIF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png"/><Relationship Id="rId2" Type="http://schemas.openxmlformats.org/officeDocument/2006/relationships/image" Target="../media/image17.jpeg"/><Relationship Id="rId1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17.jpeg"/><Relationship Id="rId1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GIF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3.GIF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GIF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247984" y="1723127"/>
            <a:ext cx="40895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err="1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ie</a:t>
            </a:r>
            <a:r>
              <a:rPr lang="en-US" altLang="zh-CN" sz="6000" b="1" dirty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 </a:t>
            </a:r>
            <a:r>
              <a:rPr lang="en-US" altLang="zh-CN" sz="6000" b="1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üe</a:t>
            </a:r>
            <a:r>
              <a:rPr lang="en-US" altLang="zh-CN" sz="6000" b="1" dirty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 </a:t>
            </a:r>
            <a:r>
              <a:rPr lang="en-US" altLang="zh-CN" sz="6000" b="1" dirty="0" err="1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er</a:t>
            </a:r>
            <a:endParaRPr lang="en-US" altLang="zh-CN" sz="6000" b="1" dirty="0">
              <a:solidFill>
                <a:schemeClr val="accent6">
                  <a:lumMod val="50000"/>
                </a:schemeClr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0910977" y="6607816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323101" y="35694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2495" y="3976915"/>
            <a:ext cx="3216709" cy="21105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471077" y="2213200"/>
            <a:ext cx="6063983" cy="13981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4641" y="2137758"/>
            <a:ext cx="6274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y +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üe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→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yue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7230695" y="2063017"/>
            <a:ext cx="2373724" cy="13981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62110" y="2004961"/>
            <a:ext cx="20882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en-US" altLang="zh-CN" sz="8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ue</a:t>
            </a:r>
            <a:endParaRPr lang="zh-CN" altLang="en-US" sz="8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7199086" y="532316"/>
            <a:ext cx="1920525" cy="139818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358744" y="483327"/>
            <a:ext cx="15978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r>
              <a:rPr lang="en-US" altLang="zh-CN" sz="8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endParaRPr lang="zh-CN" altLang="en-US" sz="8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65442" y="4097855"/>
            <a:ext cx="5012272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yue</a:t>
            </a: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是整体</a:t>
            </a:r>
            <a:r>
              <a:rPr lang="zh-CN" altLang="en-U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认读音</a:t>
            </a: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节</a:t>
            </a:r>
            <a:r>
              <a:rPr lang="zh-CN" altLang="en-U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，</a:t>
            </a:r>
            <a:endParaRPr lang="en-US" altLang="zh-CN" sz="28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由</a:t>
            </a:r>
            <a:r>
              <a:rPr lang="en-US" altLang="zh-CN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y</a:t>
            </a: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和</a:t>
            </a:r>
            <a:r>
              <a:rPr lang="en-US" altLang="zh-CN" sz="2800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üe</a:t>
            </a: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组成，二者组成音节时，</a:t>
            </a:r>
            <a:r>
              <a:rPr lang="en-US" altLang="zh-CN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ü</a:t>
            </a: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上两点省写。</a:t>
            </a:r>
            <a:endParaRPr lang="zh-CN" altLang="en-US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926" y="3676268"/>
            <a:ext cx="916589" cy="1953782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9815247" y="1995486"/>
            <a:ext cx="2490983" cy="931870"/>
          </a:xfrm>
          <a:prstGeom prst="cloudCallout">
            <a:avLst>
              <a:gd name="adj1" fmla="val 13520"/>
              <a:gd name="adj2" fmla="val 94870"/>
            </a:avLst>
          </a:prstGeom>
          <a:noFill/>
          <a:ln w="25400" cmpd="sng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zh-CN" altLang="en-US" sz="2400" dirty="0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有什么发现？</a:t>
            </a:r>
            <a:endParaRPr lang="zh-CN" altLang="en-US" sz="2400" dirty="0">
              <a:solidFill>
                <a:srgbClr val="006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2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456" y="1411123"/>
            <a:ext cx="4726305" cy="476652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038" y="2039015"/>
            <a:ext cx="1329269" cy="131942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1903" y="1414758"/>
            <a:ext cx="1329269" cy="1319422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6047" y="3271134"/>
            <a:ext cx="1329269" cy="131942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400" y="3333737"/>
            <a:ext cx="1329269" cy="1319422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1902" y="2651900"/>
            <a:ext cx="1329269" cy="131942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699462" y="520432"/>
            <a:ext cx="3531624" cy="57743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45670" y="1318297"/>
            <a:ext cx="3485416" cy="57743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811922" y="2074469"/>
            <a:ext cx="3419164" cy="57743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44682" y="2796956"/>
            <a:ext cx="3486404" cy="57743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699462" y="3503303"/>
            <a:ext cx="3531624" cy="5774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02205" y="1995486"/>
            <a:ext cx="3128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j</a:t>
            </a:r>
            <a:r>
              <a:rPr lang="en-US" altLang="zh-CN" sz="36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3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üé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/>
              <a:t>jué</a:t>
            </a:r>
            <a:endParaRPr lang="zh-CN" altLang="en-US" sz="3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5974485" y="2773502"/>
            <a:ext cx="3256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q</a:t>
            </a:r>
            <a:r>
              <a:rPr lang="en-US" altLang="zh-CN" sz="36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3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üē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quē</a:t>
            </a:r>
            <a:endParaRPr lang="en-US" altLang="zh-CN" sz="3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83700" y="471946"/>
            <a:ext cx="2711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l</a:t>
            </a:r>
            <a:r>
              <a:rPr lang="en-US" altLang="zh-CN" sz="36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üè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/>
              <a:t>lüè</a:t>
            </a:r>
            <a:endParaRPr lang="zh-CN" altLang="en-US" sz="3600" dirty="0"/>
          </a:p>
        </p:txBody>
      </p:sp>
      <p:sp>
        <p:nvSpPr>
          <p:cNvPr id="42" name="文本框 41"/>
          <p:cNvSpPr txBox="1"/>
          <p:nvPr/>
        </p:nvSpPr>
        <p:spPr>
          <a:xfrm>
            <a:off x="6360637" y="3434403"/>
            <a:ext cx="2739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en-US" altLang="zh-CN" sz="36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üé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xué</a:t>
            </a:r>
            <a:endParaRPr lang="zh-CN" altLang="en-US" sz="3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12717" y="3234222"/>
            <a:ext cx="1344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err="1">
                <a:solidFill>
                  <a:srgbClr val="FFFF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jué</a:t>
            </a:r>
            <a:endParaRPr lang="zh-CN" altLang="en-US" sz="4000" dirty="0">
              <a:solidFill>
                <a:srgbClr val="FFFF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07870" y="2357099"/>
            <a:ext cx="1237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FF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lüè</a:t>
            </a:r>
            <a:endParaRPr lang="zh-CN" altLang="en-US" sz="4000" dirty="0">
              <a:solidFill>
                <a:srgbClr val="FFFF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329551" y="1790894"/>
            <a:ext cx="1237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FF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nüè</a:t>
            </a:r>
            <a:endParaRPr lang="zh-CN" altLang="en-US" sz="4000" dirty="0">
              <a:solidFill>
                <a:srgbClr val="FFFF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102204" y="1299276"/>
            <a:ext cx="3954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n</a:t>
            </a:r>
            <a:r>
              <a:rPr lang="en-US" altLang="zh-CN" sz="36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3600" dirty="0" err="1" smtClean="0">
                <a:solidFill>
                  <a:srgbClr val="FF0000"/>
                </a:solidFill>
              </a:rPr>
              <a:t>üè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/>
              <a:t>nüè</a:t>
            </a:r>
            <a:endParaRPr lang="zh-CN" altLang="en-US" sz="3600" dirty="0"/>
          </a:p>
        </p:txBody>
      </p:sp>
      <p:sp>
        <p:nvSpPr>
          <p:cNvPr id="59" name="文本框 58"/>
          <p:cNvSpPr txBox="1"/>
          <p:nvPr/>
        </p:nvSpPr>
        <p:spPr>
          <a:xfrm>
            <a:off x="2328902" y="2995341"/>
            <a:ext cx="12130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solidFill>
                  <a:srgbClr val="FFFF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quē</a:t>
            </a:r>
            <a:endParaRPr lang="zh-CN" altLang="en-US" sz="4000" dirty="0">
              <a:solidFill>
                <a:srgbClr val="FFFF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482014" y="3180020"/>
            <a:ext cx="1344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err="1">
                <a:solidFill>
                  <a:srgbClr val="FFFF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xué</a:t>
            </a:r>
            <a:endParaRPr lang="zh-CN" altLang="en-US" sz="4000" dirty="0">
              <a:solidFill>
                <a:srgbClr val="FFFF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926" y="3676268"/>
            <a:ext cx="916589" cy="1953782"/>
          </a:xfrm>
          <a:prstGeom prst="rect">
            <a:avLst/>
          </a:prstGeom>
        </p:spPr>
      </p:pic>
      <p:sp>
        <p:nvSpPr>
          <p:cNvPr id="61" name="云形标注 60"/>
          <p:cNvSpPr/>
          <p:nvPr/>
        </p:nvSpPr>
        <p:spPr>
          <a:xfrm>
            <a:off x="9815247" y="1995486"/>
            <a:ext cx="2490983" cy="931870"/>
          </a:xfrm>
          <a:prstGeom prst="cloudCallout">
            <a:avLst>
              <a:gd name="adj1" fmla="val 13520"/>
              <a:gd name="adj2" fmla="val 94870"/>
            </a:avLst>
          </a:prstGeom>
          <a:noFill/>
          <a:ln w="25400" cmpd="sng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zh-CN" altLang="en-US" sz="2400" dirty="0" smtClean="0">
                <a:solidFill>
                  <a:srgbClr val="0066FF"/>
                </a:solidFill>
                <a:latin typeface="微软雅黑" panose="020B0503020204020204" charset="-122"/>
                <a:ea typeface="微软雅黑" panose="020B0503020204020204" charset="-122"/>
              </a:rPr>
              <a:t>有什么发现？</a:t>
            </a:r>
            <a:endParaRPr lang="zh-CN" altLang="en-US" sz="2400" dirty="0">
              <a:solidFill>
                <a:srgbClr val="0066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43444" y="4653159"/>
            <a:ext cx="44536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</a:rPr>
              <a:t>j</a:t>
            </a:r>
            <a:r>
              <a:rPr lang="zh-CN" altLang="en-US" sz="4000" b="1" dirty="0">
                <a:solidFill>
                  <a:srgbClr val="FF0000"/>
                </a:solidFill>
              </a:rPr>
              <a:t>、</a:t>
            </a:r>
            <a:r>
              <a:rPr lang="en-US" altLang="zh-CN" sz="4000" b="1" dirty="0">
                <a:solidFill>
                  <a:srgbClr val="FF0000"/>
                </a:solidFill>
              </a:rPr>
              <a:t>q</a:t>
            </a:r>
            <a:r>
              <a:rPr lang="zh-CN" altLang="en-US" sz="4000" b="1" dirty="0">
                <a:solidFill>
                  <a:srgbClr val="FF0000"/>
                </a:solidFill>
              </a:rPr>
              <a:t>、</a:t>
            </a:r>
            <a:r>
              <a:rPr lang="en-US" altLang="zh-CN" sz="4000" b="1" dirty="0">
                <a:solidFill>
                  <a:srgbClr val="FF0000"/>
                </a:solidFill>
              </a:rPr>
              <a:t>x</a:t>
            </a:r>
            <a:r>
              <a:rPr lang="zh-CN" altLang="en-US" sz="4000" b="1" dirty="0">
                <a:solidFill>
                  <a:schemeClr val="accent4"/>
                </a:solidFill>
              </a:rPr>
              <a:t>和</a:t>
            </a:r>
            <a:r>
              <a:rPr lang="en-US" altLang="zh-CN" sz="4000" b="1" dirty="0" err="1">
                <a:solidFill>
                  <a:srgbClr val="FF0000"/>
                </a:solidFill>
              </a:rPr>
              <a:t>üe</a:t>
            </a:r>
            <a:r>
              <a:rPr lang="zh-CN" altLang="en-US" sz="4000" b="1" dirty="0">
                <a:solidFill>
                  <a:schemeClr val="accent4"/>
                </a:solidFill>
              </a:rPr>
              <a:t>相拼时，</a:t>
            </a:r>
            <a:r>
              <a:rPr lang="en-US" altLang="zh-CN" sz="4000" b="1" dirty="0">
                <a:solidFill>
                  <a:srgbClr val="FF0000"/>
                </a:solidFill>
              </a:rPr>
              <a:t>ü</a:t>
            </a:r>
            <a:r>
              <a:rPr lang="zh-CN" altLang="en-US" sz="4000" b="1" dirty="0">
                <a:solidFill>
                  <a:schemeClr val="accent4"/>
                </a:solidFill>
              </a:rPr>
              <a:t>也要去掉两点。</a:t>
            </a:r>
            <a:endParaRPr lang="zh-CN" altLang="en-US" sz="4000" b="1" cap="none" spc="0" dirty="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9" grpId="0"/>
      <p:bldP spid="42" grpId="0"/>
      <p:bldP spid="58" grpId="0"/>
      <p:bldP spid="61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853110" y="1776499"/>
            <a:ext cx="4437302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955524" y="1749599"/>
            <a:ext cx="37545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yuè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yè</a:t>
            </a:r>
            <a:endParaRPr lang="zh-CN" altLang="en-US" sz="8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6070823" y="4414111"/>
            <a:ext cx="4219589" cy="139818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070823" y="4360223"/>
            <a:ext cx="4110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má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què</a:t>
            </a:r>
            <a:endParaRPr lang="zh-CN" altLang="en-US" sz="8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875" y="1147251"/>
            <a:ext cx="3051961" cy="23086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875" y="4111511"/>
            <a:ext cx="3092583" cy="182086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1757229" y="1696459"/>
            <a:ext cx="2373724" cy="13981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489293" y="164747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er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500915" y="1311635"/>
            <a:ext cx="4354285" cy="13981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79628" y="1239065"/>
            <a:ext cx="404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en-US" altLang="zh-CN" sz="8000" dirty="0" err="1" smtClean="0">
                <a:latin typeface="Gadugi" panose="020B0502040204020203" pitchFamily="34" charset="0"/>
                <a:ea typeface="Gadugi" panose="020B0502040204020203" pitchFamily="34" charset="0"/>
              </a:rPr>
              <a:t>+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r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→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er</a:t>
            </a:r>
            <a:endParaRPr lang="zh-CN" altLang="en-US" sz="4000" dirty="0">
              <a:latin typeface="Gadugi" panose="020B0502040204020203" pitchFamily="34" charset="0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4601" y="3094639"/>
            <a:ext cx="3152942" cy="30124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41819" y="2981433"/>
            <a:ext cx="3284548" cy="39369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6029" y="3980416"/>
            <a:ext cx="29961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er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只能单独做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音节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，不能和声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母相拼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，它的用法很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特别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，我们把它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叫作“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特殊韵母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819420" y="1864858"/>
            <a:ext cx="6063983" cy="13981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05329" y="1864858"/>
            <a:ext cx="5178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ér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ěr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èr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868" y="3488678"/>
            <a:ext cx="2414361" cy="26842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00573" y="1864858"/>
            <a:ext cx="36948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6000" dirty="0">
                <a:solidFill>
                  <a:srgbClr val="FF0000"/>
                </a:solidFill>
              </a:rPr>
              <a:t>ér</a:t>
            </a:r>
            <a:r>
              <a:rPr lang="zh-CN" altLang="en-US" sz="6000" dirty="0">
                <a:solidFill>
                  <a:prstClr val="black"/>
                </a:solidFill>
              </a:rPr>
              <a:t>（</a:t>
            </a:r>
            <a:r>
              <a:rPr lang="zh-CN" altLang="en-US" sz="6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</a:t>
            </a:r>
            <a:r>
              <a:rPr lang="zh-CN" altLang="en-US" sz="6000" dirty="0">
                <a:solidFill>
                  <a:prstClr val="black"/>
                </a:solidFill>
              </a:rPr>
              <a:t>）</a:t>
            </a:r>
            <a:endParaRPr lang="en-US" altLang="zh-CN" sz="6000" dirty="0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00573" y="3330672"/>
            <a:ext cx="36948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</a:rPr>
              <a:t>ěr</a:t>
            </a:r>
            <a:r>
              <a:rPr lang="zh-CN" altLang="en-US" sz="6000" dirty="0"/>
              <a:t>（</a:t>
            </a: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r>
              <a:rPr lang="zh-CN" altLang="en-US" sz="6000" dirty="0"/>
              <a:t>）</a:t>
            </a:r>
            <a:endParaRPr lang="en-US" altLang="zh-CN" sz="6000" dirty="0"/>
          </a:p>
        </p:txBody>
      </p:sp>
      <p:sp>
        <p:nvSpPr>
          <p:cNvPr id="10" name="文本框 9"/>
          <p:cNvSpPr txBox="1"/>
          <p:nvPr/>
        </p:nvSpPr>
        <p:spPr>
          <a:xfrm>
            <a:off x="7100573" y="4796486"/>
            <a:ext cx="41315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</a:rPr>
              <a:t>èr</a:t>
            </a:r>
            <a:r>
              <a:rPr lang="zh-CN" altLang="en-US" sz="6000" dirty="0"/>
              <a:t>（</a:t>
            </a: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一二一</a:t>
            </a:r>
            <a:r>
              <a:rPr lang="zh-CN" altLang="en-US" sz="6000" dirty="0"/>
              <a:t>）</a:t>
            </a:r>
            <a:endParaRPr lang="zh-CN" altLang="en-US" sz="6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6143395" y="1397943"/>
            <a:ext cx="3639235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45809" y="1371043"/>
            <a:ext cx="35368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ér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zi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2195933" y="4473005"/>
            <a:ext cx="3639235" cy="13981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247139" y="4429924"/>
            <a:ext cx="40990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ěr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duo</a:t>
            </a:r>
            <a:endParaRPr lang="zh-CN" altLang="en-US" sz="8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561" y="873619"/>
            <a:ext cx="2183639" cy="2315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344" y="3188715"/>
            <a:ext cx="2004830" cy="31107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121686" y="873618"/>
            <a:ext cx="4618885" cy="5012510"/>
          </a:xfrm>
          <a:prstGeom prst="roundRect">
            <a:avLst/>
          </a:prstGeom>
          <a:noFill/>
          <a:ln w="25400" cmpd="dbl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有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GB Pinyinok-B" panose="02010601030101010101" pitchFamily="2" charset="-122"/>
              </a:rPr>
              <a:t>a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，给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老大</a:t>
            </a:r>
            <a:r>
              <a:rPr lang="en-US" altLang="zh-CN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戴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老大</a:t>
            </a:r>
            <a:r>
              <a:rPr lang="en-US" altLang="zh-CN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不在，给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老二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o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戴，老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给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老三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戴；要是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一起来，谁在后面就谁戴。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85870" y="122913"/>
            <a:ext cx="1537140" cy="410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8"/>
          <p:cNvSpPr>
            <a:spLocks noChangeArrowheads="1"/>
          </p:cNvSpPr>
          <p:nvPr/>
        </p:nvSpPr>
        <p:spPr bwMode="auto">
          <a:xfrm flipH="1">
            <a:off x="1765925" y="1906535"/>
            <a:ext cx="254481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i="1" dirty="0" smtClean="0">
                <a:solidFill>
                  <a:srgbClr val="684F00"/>
                </a:solidFill>
                <a:latin typeface="Arial Rounded MT Bold" panose="020F0704030504030204" pitchFamily="34" charset="0"/>
                <a:ea typeface="微软雅黑" panose="020B0503020204020204" charset="-122"/>
                <a:sym typeface="Times New Roman" panose="02020603050405020304" pitchFamily="18" charset="0"/>
              </a:rPr>
              <a:t>标 调 规 则</a:t>
            </a:r>
            <a:endParaRPr lang="zh-CN" altLang="en-US" sz="3600" b="1" i="1" dirty="0">
              <a:solidFill>
                <a:srgbClr val="684F00"/>
              </a:solidFill>
              <a:latin typeface="Arial Rounded MT Bold" panose="020F0704030504030204" pitchFamily="34" charset="0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3379873"/>
            <a:ext cx="62266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ao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üe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endParaRPr lang="en-US" altLang="zh-CN" sz="8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ie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iu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3095">
            <a:off x="384403" y="3474985"/>
            <a:ext cx="837293" cy="543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4568">
            <a:off x="2779275" y="3474984"/>
            <a:ext cx="837293" cy="543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3095">
            <a:off x="3600539" y="3474986"/>
            <a:ext cx="837293" cy="543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465">
            <a:off x="925668" y="4624610"/>
            <a:ext cx="837293" cy="543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3107">
            <a:off x="4202503" y="4596446"/>
            <a:ext cx="837293" cy="543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4425">
            <a:off x="2608437" y="4676646"/>
            <a:ext cx="837293" cy="5433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7609338" y="1518737"/>
            <a:ext cx="3639235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711752" y="1507966"/>
            <a:ext cx="37796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qiē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cài</a:t>
            </a:r>
            <a:endParaRPr lang="en-US" altLang="zh-CN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2754096" y="4603634"/>
            <a:ext cx="3639235" cy="13981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805302" y="4560553"/>
            <a:ext cx="39986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bēi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zi</a:t>
            </a:r>
            <a:endParaRPr lang="en-US" altLang="zh-CN" sz="8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2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8396">
            <a:off x="745154" y="1231790"/>
            <a:ext cx="1522172" cy="189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9"/>
          <p:cNvSpPr>
            <a:spLocks noChangeArrowheads="1"/>
          </p:cNvSpPr>
          <p:nvPr/>
        </p:nvSpPr>
        <p:spPr bwMode="auto">
          <a:xfrm rot="20789306">
            <a:off x="897896" y="1859684"/>
            <a:ext cx="13030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1pPr>
            <a:lvl2pPr marL="742950" indent="-28575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2pPr>
            <a:lvl3pPr marL="1143000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3pPr>
            <a:lvl4pPr marL="1600200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4pPr>
            <a:lvl5pPr marL="2057400" indent="-2286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7F7F7F"/>
                </a:solidFill>
                <a:latin typeface="微软雅黑" panose="020B0503020204020204" charset="-122"/>
                <a:ea typeface="宋体" panose="02010600030101010101" pitchFamily="2" charset="-122"/>
                <a:sym typeface="微软雅黑" panose="020B050302020402020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i="1" dirty="0" smtClean="0">
                <a:solidFill>
                  <a:srgbClr val="854361"/>
                </a:solidFill>
                <a:latin typeface="Calligraphic" pitchFamily="2" charset="0"/>
                <a:ea typeface="微软雅黑" panose="020B0503020204020204" charset="-122"/>
                <a:sym typeface="Times New Roman" panose="02020603050405020304" pitchFamily="18" charset="0"/>
              </a:rPr>
              <a:t>要分清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Calligraphic" pitchFamily="2" charset="0"/>
                <a:ea typeface="微软雅黑" panose="020B0503020204020204" charset="-122"/>
                <a:sym typeface="Times New Roman" panose="02020603050405020304" pitchFamily="18" charset="0"/>
              </a:rPr>
              <a:t>ie</a:t>
            </a:r>
            <a:r>
              <a:rPr lang="zh-CN" altLang="en-US" sz="2400" b="1" i="1" dirty="0" smtClean="0">
                <a:solidFill>
                  <a:srgbClr val="854361"/>
                </a:solidFill>
                <a:latin typeface="Calligraphic" pitchFamily="2" charset="0"/>
                <a:ea typeface="微软雅黑" panose="020B050302020402020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b="1" i="1" dirty="0" err="1">
                <a:solidFill>
                  <a:srgbClr val="FF0000"/>
                </a:solidFill>
                <a:latin typeface="Calligraphic" pitchFamily="2" charset="0"/>
                <a:ea typeface="微软雅黑" panose="020B0503020204020204" charset="-122"/>
                <a:sym typeface="Times New Roman" panose="02020603050405020304" pitchFamily="18" charset="0"/>
              </a:rPr>
              <a:t>e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Calligraphic" pitchFamily="2" charset="0"/>
                <a:ea typeface="微软雅黑" panose="020B0503020204020204" charset="-122"/>
                <a:sym typeface="Times New Roman" panose="02020603050405020304" pitchFamily="18" charset="0"/>
              </a:rPr>
              <a:t>i</a:t>
            </a:r>
            <a:endParaRPr lang="zh-CN" altLang="en-US" sz="2400" b="1" i="1" dirty="0">
              <a:solidFill>
                <a:srgbClr val="FF0000"/>
              </a:solidFill>
              <a:latin typeface="Calligraphic" pitchFamily="2" charset="0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401" y="1075522"/>
            <a:ext cx="3498638" cy="2433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1124" y="3807332"/>
            <a:ext cx="2239848" cy="231008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426" y="1875886"/>
            <a:ext cx="1316443" cy="126847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85049" y="1862920"/>
            <a:ext cx="2632885" cy="1268480"/>
            <a:chOff x="1076432" y="1897150"/>
            <a:chExt cx="2760332" cy="13627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2644309" y="1807959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夜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2550830" y="1098204"/>
            <a:ext cx="65205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yè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sè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xuě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huā</a:t>
            </a:r>
            <a:r>
              <a:rPr lang="en-US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ér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82815" y="1835438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935686" y="1848403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42411" y="1878980"/>
            <a:ext cx="2632885" cy="1268480"/>
            <a:chOff x="1076432" y="1897150"/>
            <a:chExt cx="2760332" cy="13627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5301671" y="1824019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40177" y="1851498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25" y="3283857"/>
            <a:ext cx="7759048" cy="299375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1904591" y="1352342"/>
            <a:ext cx="9150093" cy="270841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075543" y="1285139"/>
            <a:ext cx="941587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xiě</a:t>
            </a:r>
            <a:r>
              <a:rPr lang="en-US" altLang="zh-CN" sz="15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15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zuò</a:t>
            </a:r>
            <a:r>
              <a:rPr lang="en-US" altLang="zh-CN" sz="15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15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yè</a:t>
            </a:r>
            <a:endParaRPr lang="zh-CN" altLang="en-US" sz="15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3428" y="4127960"/>
            <a:ext cx="2286514" cy="2016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0" y="3958158"/>
            <a:ext cx="1903186" cy="218609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561" y="2730286"/>
            <a:ext cx="2400696" cy="3307301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8054286" y="653143"/>
            <a:ext cx="3786971" cy="1863741"/>
          </a:xfrm>
          <a:prstGeom prst="cloudCallout">
            <a:avLst>
              <a:gd name="adj1" fmla="val 13520"/>
              <a:gd name="adj2" fmla="val 94870"/>
            </a:avLst>
          </a:prstGeom>
          <a:noFill/>
          <a:ln w="25400" cmpd="sng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这是什么时候？天上有什么？树上有什么？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608" y="1233713"/>
            <a:ext cx="6981678" cy="44428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60609" y="3091274"/>
            <a:ext cx="157607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dirty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夜晚</a:t>
            </a:r>
            <a:endParaRPr lang="en-US" altLang="zh-CN" sz="5400" b="1" cap="none" spc="0" dirty="0" smtClean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54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</a:t>
            </a:r>
            <a:endParaRPr lang="en-US" altLang="zh-CN" sz="5400" b="1" dirty="0" smtClean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5400" b="1" cap="none" spc="0" dirty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椰子</a:t>
            </a:r>
            <a:endParaRPr lang="zh-CN" altLang="en-US" sz="5400" b="1" cap="none" spc="0" dirty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9141421" y="1624540"/>
            <a:ext cx="22232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同桌拍手读一读儿歌，注意拍手和朗读的节奏。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438" y="1311310"/>
            <a:ext cx="7734099" cy="45814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8164" y="1762212"/>
            <a:ext cx="5416408" cy="3785652"/>
          </a:xfrm>
          <a:prstGeom prst="rect">
            <a:avLst/>
          </a:prstGeom>
          <a:noFill/>
          <a:ln w="25400" cmpd="thickThin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50000"/>
              </a:lnSpc>
              <a:buClr>
                <a:srgbClr val="00B0F0"/>
              </a:buClr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读一读，哪些字是我们学过的？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50000"/>
              </a:lnSpc>
              <a:buClr>
                <a:srgbClr val="00B0F0"/>
              </a:buClr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月、天、小、山、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50000"/>
              </a:lnSpc>
              <a:buClr>
                <a:srgbClr val="00B0F0"/>
              </a:buClr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儿歌里面写的是什么时间？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50000"/>
              </a:lnSpc>
              <a:buClr>
                <a:srgbClr val="00B0F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夜晚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929"/>
          <a:stretch>
            <a:fillRect/>
          </a:stretch>
        </p:blipFill>
        <p:spPr>
          <a:xfrm>
            <a:off x="8055429" y="2096086"/>
            <a:ext cx="3223542" cy="311790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82678" y="2415355"/>
            <a:ext cx="3195722" cy="3785652"/>
          </a:xfrm>
          <a:prstGeom prst="rect">
            <a:avLst/>
          </a:prstGeom>
          <a:noFill/>
          <a:ln w="25400" cmpd="thickThin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50000"/>
              </a:lnSpc>
              <a:buClr>
                <a:srgbClr val="00B0F0"/>
              </a:buClr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小溪弯弯去大海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250000"/>
              </a:lnSpc>
              <a:buClr>
                <a:srgbClr val="00B0F0"/>
              </a:buClr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镰刀弯弯在收割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250000"/>
              </a:lnSpc>
              <a:buClr>
                <a:srgbClr val="00B0F0"/>
              </a:buClr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月亮弯弯在天上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250000"/>
              </a:lnSpc>
              <a:buClr>
                <a:srgbClr val="00B0F0"/>
              </a:buClr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眉毛弯弯在脸上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7456" y="1215026"/>
            <a:ext cx="887865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你能用这两个句式分别说话吗？</a:t>
            </a:r>
            <a:endParaRPr lang="en-US" altLang="zh-CN" sz="2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什么弯弯去哪里</a:t>
            </a:r>
            <a:r>
              <a:rPr lang="zh-CN" alt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”、“</a:t>
            </a:r>
            <a:r>
              <a: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什么弯弯在干什么”</a:t>
            </a:r>
            <a:endParaRPr lang="zh-CN" altLang="en-US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9314" y="3189133"/>
            <a:ext cx="4485714" cy="22380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33" y="2836883"/>
            <a:ext cx="1316443" cy="126847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783346" y="3300605"/>
            <a:ext cx="2830711" cy="120075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83178" y="3264188"/>
            <a:ext cx="2471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6000" dirty="0" err="1" smtClean="0">
                <a:solidFill>
                  <a:srgbClr val="0066FF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 smtClean="0">
                <a:solidFill>
                  <a:srgbClr val="0066FF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428549" y="2834782"/>
            <a:ext cx="2632885" cy="1268480"/>
            <a:chOff x="1076432" y="1897150"/>
            <a:chExt cx="2760332" cy="136277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4487809" y="2779821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夜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26315" y="2807300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062511" y="2834782"/>
            <a:ext cx="2632885" cy="1268480"/>
            <a:chOff x="1076432" y="1897150"/>
            <a:chExt cx="2760332" cy="136277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7121771" y="2779821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59044" y="2807300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08299" y="2779820"/>
            <a:ext cx="14229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3997446" y="956058"/>
            <a:ext cx="5697951" cy="1398180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465077" y="89924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ie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40396" y="89146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üe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187709" y="89146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er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889" y="4227656"/>
            <a:ext cx="6104168" cy="2064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733" y="2836883"/>
            <a:ext cx="1316443" cy="126847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3754478" y="873618"/>
            <a:ext cx="5697951" cy="139818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222109" y="81680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ao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97428" y="80902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ou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44741" y="809020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iu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783346" y="3300605"/>
            <a:ext cx="2830711" cy="120075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83178" y="3264188"/>
            <a:ext cx="2471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6000" dirty="0" err="1" smtClean="0">
                <a:solidFill>
                  <a:srgbClr val="0066FF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 smtClean="0">
                <a:solidFill>
                  <a:srgbClr val="0066FF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54786" y="4556322"/>
            <a:ext cx="2632885" cy="1268480"/>
            <a:chOff x="1076432" y="1897150"/>
            <a:chExt cx="2760332" cy="136277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4428549" y="2834782"/>
            <a:ext cx="2632885" cy="1268480"/>
            <a:chOff x="1076432" y="1897150"/>
            <a:chExt cx="2760332" cy="136277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4487809" y="2779821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26315" y="2807300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14046" y="4528840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850242" y="4501361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88748" y="4556322"/>
            <a:ext cx="2632885" cy="1268480"/>
            <a:chOff x="1076432" y="1897150"/>
            <a:chExt cx="2760332" cy="136277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7062511" y="2834782"/>
            <a:ext cx="2632885" cy="1268480"/>
            <a:chOff x="1076432" y="1897150"/>
            <a:chExt cx="2760332" cy="136277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7121771" y="2779821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59044" y="2807300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48008" y="4528840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84204" y="4501361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08299" y="2779820"/>
            <a:ext cx="14229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13284">
            <a:off x="9993102" y="4393545"/>
            <a:ext cx="1971429" cy="11809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804" y="1192230"/>
            <a:ext cx="32624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字形变换</a:t>
            </a:r>
            <a:r>
              <a:rPr lang="zh-CN" altLang="en-US" sz="4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歌</a:t>
            </a:r>
            <a:endParaRPr lang="zh-CN" altLang="en-US" sz="4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08963" y="120698"/>
            <a:ext cx="9216570" cy="6183086"/>
            <a:chOff x="2908963" y="120698"/>
            <a:chExt cx="9216570" cy="61830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55" b="15091"/>
            <a:stretch>
              <a:fillRect/>
            </a:stretch>
          </p:blipFill>
          <p:spPr>
            <a:xfrm>
              <a:off x="2908963" y="120698"/>
              <a:ext cx="9216570" cy="6183086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468784" y="2687049"/>
              <a:ext cx="4728606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err="1"/>
                <a:t>ie</a:t>
              </a:r>
              <a:r>
                <a:rPr lang="zh-CN" altLang="en-US" sz="3200" dirty="0"/>
                <a:t>、</a:t>
              </a:r>
              <a:r>
                <a:rPr lang="en-US" altLang="zh-CN" sz="3200" dirty="0" err="1"/>
                <a:t>ie</a:t>
              </a:r>
              <a:r>
                <a:rPr lang="zh-CN" altLang="en-US" sz="3200" dirty="0"/>
                <a:t>、</a:t>
              </a:r>
              <a:r>
                <a:rPr lang="en-US" altLang="zh-CN" sz="3200" dirty="0" err="1"/>
                <a:t>ie</a:t>
              </a:r>
              <a:r>
                <a:rPr lang="zh-CN" altLang="en-US" sz="3200" dirty="0"/>
                <a:t>，真调皮，</a:t>
              </a:r>
              <a:endParaRPr lang="zh-CN" altLang="en-US" sz="3200" dirty="0"/>
            </a:p>
            <a:p>
              <a:r>
                <a:rPr lang="zh-CN" altLang="en-US" sz="3200" dirty="0"/>
                <a:t>非要小</a:t>
              </a:r>
              <a:r>
                <a:rPr lang="en-US" altLang="zh-CN" sz="3200" dirty="0" err="1"/>
                <a:t>i</a:t>
              </a:r>
              <a:r>
                <a:rPr lang="zh-CN" altLang="en-US" sz="3200" dirty="0"/>
                <a:t>换大</a:t>
              </a:r>
              <a:r>
                <a:rPr lang="en-US" altLang="zh-CN" sz="3200" dirty="0"/>
                <a:t>y</a:t>
              </a:r>
              <a:r>
                <a:rPr lang="zh-CN" altLang="en-US" sz="3200" dirty="0"/>
                <a:t>，</a:t>
              </a:r>
              <a:endParaRPr lang="zh-CN" altLang="en-US" sz="3200" dirty="0"/>
            </a:p>
            <a:p>
              <a:r>
                <a:rPr lang="zh-CN" altLang="en-US" sz="3200" dirty="0"/>
                <a:t>整体认读</a:t>
              </a:r>
              <a:r>
                <a:rPr lang="en-US" altLang="zh-CN" sz="3200" dirty="0"/>
                <a:t>ye</a:t>
              </a:r>
              <a:r>
                <a:rPr lang="zh-CN" altLang="en-US" sz="3200" dirty="0"/>
                <a:t>、</a:t>
              </a:r>
              <a:r>
                <a:rPr lang="en-US" altLang="zh-CN" sz="3200" dirty="0"/>
                <a:t>ye</a:t>
              </a:r>
              <a:r>
                <a:rPr lang="zh-CN" altLang="en-US" sz="3200" dirty="0"/>
                <a:t>、</a:t>
              </a:r>
              <a:r>
                <a:rPr lang="en-US" altLang="zh-CN" sz="3200" dirty="0"/>
                <a:t>ye</a:t>
              </a:r>
              <a:r>
                <a:rPr lang="zh-CN" altLang="en-US" sz="3200" dirty="0"/>
                <a:t>。</a:t>
              </a:r>
              <a:endParaRPr lang="zh-CN" altLang="en-US" sz="3200" dirty="0"/>
            </a:p>
            <a:p>
              <a:r>
                <a:rPr lang="en-US" altLang="zh-CN" sz="3200" dirty="0" err="1"/>
                <a:t>üe</a:t>
              </a:r>
              <a:r>
                <a:rPr lang="zh-CN" altLang="en-US" sz="3200" dirty="0"/>
                <a:t>、</a:t>
              </a:r>
              <a:r>
                <a:rPr lang="en-US" altLang="zh-CN" sz="3200" dirty="0" err="1"/>
                <a:t>üe</a:t>
              </a:r>
              <a:r>
                <a:rPr lang="zh-CN" altLang="en-US" sz="3200" dirty="0"/>
                <a:t>、</a:t>
              </a:r>
              <a:r>
                <a:rPr lang="en-US" altLang="zh-CN" sz="3200" dirty="0" err="1"/>
                <a:t>üe</a:t>
              </a:r>
              <a:r>
                <a:rPr lang="zh-CN" altLang="en-US" sz="3200" dirty="0"/>
                <a:t>，真害羞，</a:t>
              </a:r>
              <a:endParaRPr lang="zh-CN" altLang="en-US" sz="3200" dirty="0"/>
            </a:p>
            <a:p>
              <a:r>
                <a:rPr lang="zh-CN" altLang="en-US" sz="3200" dirty="0"/>
                <a:t>非要大</a:t>
              </a:r>
              <a:r>
                <a:rPr lang="en-US" altLang="zh-CN" sz="3200" dirty="0"/>
                <a:t>y</a:t>
              </a:r>
              <a:r>
                <a:rPr lang="zh-CN" altLang="en-US" sz="3200" dirty="0"/>
                <a:t>走前头，</a:t>
              </a:r>
              <a:endParaRPr lang="zh-CN" altLang="en-US" sz="3200" dirty="0"/>
            </a:p>
            <a:p>
              <a:r>
                <a:rPr lang="zh-CN" altLang="en-US" sz="3200" dirty="0"/>
                <a:t>擦掉眼泪</a:t>
              </a:r>
              <a:r>
                <a:rPr lang="en-US" altLang="zh-CN" sz="3200" dirty="0" err="1"/>
                <a:t>yue</a:t>
              </a:r>
              <a:r>
                <a:rPr lang="zh-CN" altLang="en-US" sz="3200" dirty="0"/>
                <a:t>、</a:t>
              </a:r>
              <a:r>
                <a:rPr lang="en-US" altLang="zh-CN" sz="3200" dirty="0" err="1"/>
                <a:t>yue</a:t>
              </a:r>
              <a:r>
                <a:rPr lang="zh-CN" altLang="en-US" sz="3200" dirty="0"/>
                <a:t>、</a:t>
              </a:r>
              <a:r>
                <a:rPr lang="en-US" altLang="zh-CN" sz="3200" dirty="0" err="1"/>
                <a:t>yue</a:t>
              </a:r>
              <a:r>
                <a:rPr lang="zh-CN" altLang="en-US" sz="3200" dirty="0"/>
                <a:t>。</a:t>
              </a:r>
              <a:endParaRPr lang="zh-CN" altLang="en-US" sz="3200" dirty="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37605" y="973243"/>
            <a:ext cx="744572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CN" altLang="en-US" sz="2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把音节和图连起来</a:t>
            </a:r>
            <a:endParaRPr lang="zh-CN" altLang="en-US" sz="2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6891" y="2159885"/>
            <a:ext cx="10732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bái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xuě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xǐ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què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tiě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lù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bēi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zi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nǚ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ér</a:t>
            </a:r>
            <a:endParaRPr lang="zh-CN" altLang="zh-CN" sz="3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99771" y="2886241"/>
            <a:ext cx="7707086" cy="7904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2148651" y="2881906"/>
            <a:ext cx="1948246" cy="12982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07118" y="2835563"/>
            <a:ext cx="111076" cy="1105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4096897" y="2822293"/>
            <a:ext cx="3469805" cy="13578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077885" y="3061107"/>
            <a:ext cx="1410217" cy="11190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9023" y="3756685"/>
            <a:ext cx="2199935" cy="20203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276" y="4526605"/>
            <a:ext cx="1576180" cy="15047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532" y="4526605"/>
            <a:ext cx="1915398" cy="1521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5103" y="4230792"/>
            <a:ext cx="1142857" cy="16476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126" y="3981732"/>
            <a:ext cx="1511943" cy="214573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9547" y="1055220"/>
            <a:ext cx="10206073" cy="1033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拼一拼，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读一读，读给爸爸妈妈听听。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4952" y="2822193"/>
            <a:ext cx="74729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bié</a:t>
            </a:r>
            <a:r>
              <a:rPr lang="en-US" altLang="zh-CN" sz="4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dié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jiè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liè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miè</a:t>
            </a:r>
            <a:r>
              <a:rPr lang="en-US" altLang="zh-CN" sz="4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niē</a:t>
            </a:r>
            <a:endParaRPr lang="en-US" altLang="zh-CN" sz="4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qié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tiě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xiě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què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xuē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xuè</a:t>
            </a:r>
            <a:endParaRPr lang="en-US" altLang="zh-CN" sz="4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942" y="2655677"/>
            <a:ext cx="2082574" cy="305587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70036" y="4678465"/>
            <a:ext cx="2265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叶子</a:t>
            </a:r>
            <a:endParaRPr lang="zh-CN" altLang="en-US" sz="6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71034" y="4678464"/>
            <a:ext cx="2265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月亮</a:t>
            </a:r>
            <a:endParaRPr lang="zh-CN" altLang="en-US" sz="6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59168" y="4533322"/>
            <a:ext cx="2265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耳朵</a:t>
            </a:r>
            <a:endParaRPr lang="zh-CN" altLang="en-US" sz="60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180" y="1670655"/>
            <a:ext cx="3120876" cy="26532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839" y="1670655"/>
            <a:ext cx="2966362" cy="26532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1702" y="1475518"/>
            <a:ext cx="1802128" cy="305780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87900" y="1037997"/>
            <a:ext cx="2763642" cy="1770742"/>
            <a:chOff x="1111673" y="2322286"/>
            <a:chExt cx="2763642" cy="17707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673" y="2578922"/>
              <a:ext cx="1736909" cy="1514106"/>
            </a:xfrm>
            <a:prstGeom prst="rect">
              <a:avLst/>
            </a:prstGeom>
          </p:spPr>
        </p:pic>
        <p:sp>
          <p:nvSpPr>
            <p:cNvPr id="4" name="圆角矩形 3"/>
            <p:cNvSpPr/>
            <p:nvPr/>
          </p:nvSpPr>
          <p:spPr>
            <a:xfrm>
              <a:off x="2717955" y="2322286"/>
              <a:ext cx="1157360" cy="78146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217209" y="2775288"/>
            <a:ext cx="2763642" cy="1770742"/>
            <a:chOff x="1111673" y="2322286"/>
            <a:chExt cx="2763642" cy="177074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673" y="2578922"/>
              <a:ext cx="1736909" cy="1514106"/>
            </a:xfrm>
            <a:prstGeom prst="rect">
              <a:avLst/>
            </a:prstGeom>
          </p:spPr>
        </p:pic>
        <p:sp>
          <p:nvSpPr>
            <p:cNvPr id="16" name="圆角矩形 15"/>
            <p:cNvSpPr/>
            <p:nvPr/>
          </p:nvSpPr>
          <p:spPr>
            <a:xfrm>
              <a:off x="2717955" y="2322286"/>
              <a:ext cx="1157360" cy="78146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ü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87900" y="4546030"/>
            <a:ext cx="2763642" cy="1770742"/>
            <a:chOff x="1111673" y="2322286"/>
            <a:chExt cx="2763642" cy="177074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673" y="2578922"/>
              <a:ext cx="1736909" cy="1514106"/>
            </a:xfrm>
            <a:prstGeom prst="rect">
              <a:avLst/>
            </a:prstGeom>
          </p:spPr>
        </p:pic>
        <p:sp>
          <p:nvSpPr>
            <p:cNvPr id="19" name="圆角矩形 18"/>
            <p:cNvSpPr/>
            <p:nvPr/>
          </p:nvSpPr>
          <p:spPr>
            <a:xfrm>
              <a:off x="2717955" y="2322286"/>
              <a:ext cx="1157360" cy="78146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r</a:t>
              </a:r>
              <a:endParaRPr lang="zh-CN" altLang="en-US" sz="8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8285" y="612461"/>
            <a:ext cx="3543885" cy="351763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723085" y="1514350"/>
            <a:ext cx="1161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rgbClr val="FFFF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endParaRPr lang="zh-CN" altLang="en-US" sz="12000" dirty="0">
              <a:solidFill>
                <a:srgbClr val="FFFF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86479" y="4363060"/>
            <a:ext cx="5697951" cy="139818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54110" y="4306242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ie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83755" y="4329724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üe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76742" y="4298462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er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1440765" y="1311635"/>
            <a:ext cx="2373724" cy="13981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72829" y="1262646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ie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500915" y="1311635"/>
            <a:ext cx="4354285" cy="13981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416770" y="1253579"/>
            <a:ext cx="4423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8000" dirty="0" err="1" smtClean="0">
                <a:latin typeface="Gadugi" panose="020B0502040204020203" pitchFamily="34" charset="0"/>
                <a:ea typeface="Gadugi" panose="020B0502040204020203" pitchFamily="34" charset="0"/>
              </a:rPr>
              <a:t>+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→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ie</a:t>
            </a:r>
            <a:r>
              <a:rPr lang="en-US" altLang="zh-CN" sz="8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endParaRPr lang="zh-CN" altLang="en-US" sz="4000" dirty="0">
              <a:latin typeface="Gadugi" panose="020B0502040204020203" pitchFamily="34" charset="0"/>
              <a:ea typeface="GB Pinyinok-B" panose="02010601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1440765" y="2975113"/>
            <a:ext cx="2373724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88297" y="2948368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ye 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0021" y="3468817"/>
            <a:ext cx="4235179" cy="25505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7913" y="5048906"/>
            <a:ext cx="44084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3600" b="1" dirty="0" smtClean="0">
                <a:solidFill>
                  <a:schemeClr val="accent4"/>
                </a:solidFill>
              </a:rPr>
              <a:t>ye</a:t>
            </a:r>
            <a:r>
              <a:rPr lang="zh-CN" altLang="en-US" sz="3600" b="1" dirty="0">
                <a:solidFill>
                  <a:schemeClr val="accent4"/>
                </a:solidFill>
              </a:rPr>
              <a:t>是整体认读音节</a:t>
            </a:r>
            <a:endParaRPr lang="zh-CN" altLang="en-US" sz="3600" b="1" cap="none" spc="0" dirty="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45721" y="1401588"/>
            <a:ext cx="4060908" cy="4418641"/>
          </a:xfrm>
          <a:prstGeom prst="roundRect">
            <a:avLst/>
          </a:prstGeom>
          <a:noFill/>
          <a:ln w="25400" cmpd="dbl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50000"/>
              </a:lnSpc>
            </a:pPr>
            <a:r>
              <a:rPr lang="en-US" altLang="zh-CN" sz="2800" dirty="0" err="1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ei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的</a:t>
            </a:r>
            <a:r>
              <a:rPr lang="zh-CN" altLang="en-US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四声调</a:t>
            </a:r>
            <a:endParaRPr lang="zh-CN" altLang="en-US" sz="2800" dirty="0">
              <a:solidFill>
                <a:schemeClr val="tx1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iē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iē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，椰子树，</a:t>
            </a:r>
            <a:endParaRPr lang="zh-CN" altLang="en-US" sz="2800" dirty="0">
              <a:solidFill>
                <a:schemeClr val="tx1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ié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ié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，老爷爷，</a:t>
            </a:r>
            <a:endParaRPr lang="zh-CN" altLang="en-US" sz="2800" dirty="0">
              <a:solidFill>
                <a:schemeClr val="tx1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iě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iě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，去野餐，</a:t>
            </a:r>
            <a:endParaRPr lang="en-US" altLang="zh-CN" sz="2800" dirty="0" smtClean="0">
              <a:solidFill>
                <a:schemeClr val="tx1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iè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iè</a:t>
            </a:r>
            <a:r>
              <a:rPr lang="en-US" altLang="zh-CN" sz="2800" dirty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800" dirty="0" smtClean="0">
                <a:solidFill>
                  <a:schemeClr val="tx1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，小树叶。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471077" y="2213200"/>
            <a:ext cx="6063983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1077" y="2137758"/>
            <a:ext cx="6274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iē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ié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iě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iè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4381" y="3933370"/>
            <a:ext cx="3028131" cy="220762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04794" y="584716"/>
            <a:ext cx="5018092" cy="83270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08070" y="137520"/>
            <a:ext cx="5353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p</a:t>
            </a:r>
            <a:r>
              <a:rPr lang="en-US" altLang="zh-CN" sz="48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4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iě</a:t>
            </a:r>
            <a:r>
              <a:rPr lang="en-US" altLang="zh-CN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4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piě</a:t>
            </a:r>
            <a:endParaRPr lang="en-US" altLang="zh-CN" sz="4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04794" y="1491804"/>
            <a:ext cx="5018092" cy="8327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04794" y="2422033"/>
            <a:ext cx="5018092" cy="83270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808070" y="1974837"/>
            <a:ext cx="4923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b</a:t>
            </a:r>
            <a:r>
              <a:rPr lang="en-US" altLang="zh-CN" sz="48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4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ié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bié</a:t>
            </a:r>
            <a:endParaRPr lang="zh-CN" altLang="en-US" sz="4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04794" y="3395804"/>
            <a:ext cx="5018092" cy="83270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808070" y="2948608"/>
            <a:ext cx="38874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en-US" altLang="zh-CN" sz="48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4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ié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xié</a:t>
            </a:r>
            <a:endParaRPr lang="zh-CN" altLang="en-US" sz="4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04794" y="4369575"/>
            <a:ext cx="5018092" cy="8327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69" y="823818"/>
            <a:ext cx="5336866" cy="5406402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148651" y="2762752"/>
            <a:ext cx="14322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8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ie</a:t>
            </a:r>
            <a:endParaRPr lang="zh-CN" altLang="en-US" sz="48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470661" y="1631002"/>
            <a:ext cx="1432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>
                <a:latin typeface="GB Pinyinok-B" panose="02010601030101010101" pitchFamily="2" charset="-122"/>
                <a:ea typeface="GB Pinyinok-B" panose="02010601030101010101" pitchFamily="2" charset="-122"/>
              </a:defRPr>
            </a:lvl1pPr>
          </a:lstStyle>
          <a:p>
            <a:r>
              <a:rPr lang="en-US" altLang="zh-CN" sz="4800" dirty="0" err="1">
                <a:solidFill>
                  <a:srgbClr val="FFFF00"/>
                </a:solidFill>
              </a:rPr>
              <a:t>piě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41911" y="2509592"/>
            <a:ext cx="1432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>
                <a:latin typeface="GB Pinyinok-B" panose="02010601030101010101" pitchFamily="2" charset="-122"/>
                <a:ea typeface="GB Pinyinok-B" panose="02010601030101010101" pitchFamily="2" charset="-122"/>
              </a:defRPr>
            </a:lvl1pPr>
          </a:lstStyle>
          <a:p>
            <a:r>
              <a:rPr lang="en-US" altLang="zh-CN" sz="4800" dirty="0" err="1">
                <a:solidFill>
                  <a:srgbClr val="FFFF00"/>
                </a:solidFill>
              </a:rPr>
              <a:t>dié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697977" y="3930611"/>
            <a:ext cx="1432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>
                <a:latin typeface="GB Pinyinok-B" panose="02010601030101010101" pitchFamily="2" charset="-122"/>
                <a:ea typeface="GB Pinyinok-B" panose="02010601030101010101" pitchFamily="2" charset="-122"/>
              </a:defRPr>
            </a:lvl1pPr>
          </a:lstStyle>
          <a:p>
            <a:r>
              <a:rPr lang="en-US" altLang="zh-CN" sz="4800" dirty="0" err="1">
                <a:solidFill>
                  <a:srgbClr val="FFFF00"/>
                </a:solidFill>
              </a:rPr>
              <a:t>bié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523372" y="4625378"/>
            <a:ext cx="1432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>
                <a:latin typeface="GB Pinyinok-B" panose="02010601030101010101" pitchFamily="2" charset="-122"/>
                <a:ea typeface="GB Pinyinok-B" panose="02010601030101010101" pitchFamily="2" charset="-122"/>
              </a:defRPr>
            </a:lvl1pPr>
          </a:lstStyle>
          <a:p>
            <a:r>
              <a:rPr lang="en-US" altLang="zh-CN" sz="4800" dirty="0" err="1">
                <a:solidFill>
                  <a:srgbClr val="FFFF00"/>
                </a:solidFill>
              </a:rPr>
              <a:t>xié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38458" y="3948256"/>
            <a:ext cx="1432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>
                <a:latin typeface="GB Pinyinok-B" panose="02010601030101010101" pitchFamily="2" charset="-122"/>
                <a:ea typeface="GB Pinyinok-B" panose="02010601030101010101" pitchFamily="2" charset="-122"/>
              </a:defRPr>
            </a:lvl1pPr>
          </a:lstStyle>
          <a:p>
            <a:r>
              <a:rPr lang="en-US" altLang="zh-CN" sz="4800" dirty="0" err="1">
                <a:solidFill>
                  <a:srgbClr val="FFFF00"/>
                </a:solidFill>
              </a:rPr>
              <a:t>qiē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8708" y="2427536"/>
            <a:ext cx="1432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>
                <a:latin typeface="GB Pinyinok-B" panose="02010601030101010101" pitchFamily="2" charset="-122"/>
                <a:ea typeface="GB Pinyinok-B" panose="02010601030101010101" pitchFamily="2" charset="-122"/>
              </a:defRPr>
            </a:lvl1pPr>
          </a:lstStyle>
          <a:p>
            <a:r>
              <a:rPr lang="en-US" altLang="zh-CN" sz="4800" dirty="0" err="1">
                <a:solidFill>
                  <a:srgbClr val="FFFF00"/>
                </a:solidFill>
              </a:rPr>
              <a:t>jiě</a:t>
            </a:r>
            <a:r>
              <a:rPr lang="en-US" altLang="zh-CN" sz="4800" dirty="0">
                <a:solidFill>
                  <a:srgbClr val="FFFF00"/>
                </a:solidFill>
              </a:rPr>
              <a:t> 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817253" y="1044608"/>
            <a:ext cx="5353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d</a:t>
            </a:r>
            <a:r>
              <a:rPr lang="en-US" altLang="zh-CN" sz="48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4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ié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4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dié</a:t>
            </a:r>
            <a:endParaRPr lang="en-US" altLang="zh-CN" sz="4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704794" y="5245818"/>
            <a:ext cx="5018092" cy="832701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5719308" y="3924596"/>
            <a:ext cx="5353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en-US" altLang="zh-CN" sz="48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4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iē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qiē</a:t>
            </a:r>
            <a:endParaRPr lang="zh-CN" altLang="en-US" sz="4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733822" y="4800659"/>
            <a:ext cx="5353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4800" dirty="0" smtClean="0">
                <a:latin typeface="Gadugi" panose="020B0502040204020203" pitchFamily="34" charset="0"/>
                <a:ea typeface="Gadugi" panose="020B0502040204020203" pitchFamily="34" charset="0"/>
              </a:rPr>
              <a:t>-</a:t>
            </a:r>
            <a:r>
              <a:rPr lang="en-US" altLang="zh-CN" sz="48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iě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en-US" altLang="zh-CN" sz="4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jiě</a:t>
            </a:r>
            <a:endParaRPr lang="zh-CN" altLang="en-US" sz="4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4" grpId="0"/>
      <p:bldP spid="27" grpId="0"/>
      <p:bldP spid="28" grpId="0"/>
      <p:bldP spid="34" grpId="0"/>
      <p:bldP spid="35" grpId="0"/>
      <p:bldP spid="36" grpId="0"/>
      <p:bldP spid="37" grpId="0"/>
      <p:bldP spid="38" grpId="0"/>
      <p:bldP spid="39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877877" y="1487279"/>
            <a:ext cx="4222469" cy="13981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24908" y="1426823"/>
            <a:ext cx="35368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qié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zi</a:t>
            </a:r>
            <a:endParaRPr lang="en-US" altLang="zh-CN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6070823" y="4414111"/>
            <a:ext cx="4222469" cy="139818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997068" y="4312470"/>
            <a:ext cx="44891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hú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dié</a:t>
            </a:r>
            <a:endParaRPr lang="en-US" altLang="zh-CN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9600" y="1226980"/>
            <a:ext cx="4362286" cy="20970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924" y="3677433"/>
            <a:ext cx="2970027" cy="235434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6448194" y="922607"/>
            <a:ext cx="2373724" cy="13981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80258" y="873618"/>
            <a:ext cx="1478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" r="-1"/>
          <a:stretch>
            <a:fillRect/>
          </a:stretch>
        </p:blipFill>
        <p:spPr>
          <a:xfrm>
            <a:off x="5849258" y="3285577"/>
            <a:ext cx="4354285" cy="13981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29681" y="3213007"/>
            <a:ext cx="443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en-US" altLang="zh-CN" sz="8000" dirty="0" err="1" smtClean="0">
                <a:latin typeface="Gadugi" panose="020B0502040204020203" pitchFamily="34" charset="0"/>
                <a:ea typeface="Gadugi" panose="020B0502040204020203" pitchFamily="34" charset="0"/>
              </a:rPr>
              <a:t>+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→ </a:t>
            </a:r>
            <a:r>
              <a:rPr lang="en-US" altLang="zh-CN" sz="8000" dirty="0">
                <a:latin typeface="Gadugi" panose="020B0502040204020203" pitchFamily="34" charset="0"/>
                <a:ea typeface="GB Pinyinok-B" panose="02010601030101010101" pitchFamily="2" charset="-122"/>
              </a:rPr>
              <a:t>y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e</a:t>
            </a:r>
            <a:r>
              <a:rPr lang="en-US" altLang="zh-CN" sz="8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r>
              <a:rPr lang="en-US" altLang="zh-CN" sz="4000" dirty="0" smtClean="0"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endParaRPr lang="zh-CN" altLang="en-US" sz="4000" dirty="0">
              <a:latin typeface="Gadugi" panose="020B0502040204020203" pitchFamily="34" charset="0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681" y="1800428"/>
            <a:ext cx="4085714" cy="325714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1241</Words>
  <Application>WPS 演示</Application>
  <PresentationFormat>自定义</PresentationFormat>
  <Paragraphs>293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GB Pinyinok-B</vt:lpstr>
      <vt:lpstr>楷体</vt:lpstr>
      <vt:lpstr>Gadugi</vt:lpstr>
      <vt:lpstr>Calibri</vt:lpstr>
      <vt:lpstr>Arial Unicode MS</vt:lpstr>
      <vt:lpstr>Calibri Light</vt:lpstr>
      <vt:lpstr>Arial Rounded MT Bold</vt:lpstr>
      <vt:lpstr>Times New Roman</vt:lpstr>
      <vt:lpstr>Calligraphic</vt:lpstr>
      <vt:lpstr>Vrinda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cp:lastPrinted>2018-04-06T08:03:00Z</cp:lastPrinted>
  <dcterms:created xsi:type="dcterms:W3CDTF">2016-02-25T11:28:00Z</dcterms:created>
  <dcterms:modified xsi:type="dcterms:W3CDTF">2018-07-06T00:52:57Z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