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523" r:id="rId3"/>
    <p:sldId id="634" r:id="rId5"/>
    <p:sldId id="635" r:id="rId6"/>
    <p:sldId id="636" r:id="rId7"/>
    <p:sldId id="637" r:id="rId8"/>
    <p:sldId id="671" r:id="rId9"/>
    <p:sldId id="638" r:id="rId10"/>
    <p:sldId id="639" r:id="rId11"/>
    <p:sldId id="609" r:id="rId12"/>
    <p:sldId id="640" r:id="rId13"/>
    <p:sldId id="642" r:id="rId14"/>
    <p:sldId id="665" r:id="rId15"/>
    <p:sldId id="666" r:id="rId16"/>
    <p:sldId id="604" r:id="rId17"/>
    <p:sldId id="644" r:id="rId18"/>
  </p:sldIdLst>
  <p:sldSz cx="9144000" cy="6858000" type="screen4x3"/>
  <p:notesSz cx="6858000" cy="9144000"/>
  <p:embeddedFontLst>
    <p:embeddedFont>
      <p:font typeface="楷体" panose="02010609060101010101" pitchFamily="49" charset="-122"/>
      <p:regular r:id="rId23"/>
    </p:embeddedFont>
    <p:embeddedFont>
      <p:font typeface="黑体" panose="02010609060101010101" pitchFamily="49" charset="-122"/>
      <p:regular r:id="rId24"/>
    </p:embeddedFont>
    <p:embeddedFont>
      <p:font typeface="微软雅黑" panose="020B0503020204020204" charset="-122"/>
      <p:regular r:id="rId25"/>
    </p:embeddedFont>
    <p:embeddedFont>
      <p:font typeface="楷体_GB2312" panose="02010609030101010101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5050"/>
    <a:srgbClr val="0000FF"/>
    <a:srgbClr val="FF7C80"/>
    <a:srgbClr val="FF6600"/>
    <a:srgbClr val="FF0066"/>
    <a:srgbClr val="FF33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270" y="-264"/>
      </p:cViewPr>
      <p:guideLst>
        <p:guide orient="horz" pos="330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88" y="-102"/>
      </p:cViewPr>
      <p:guideLst>
        <p:guide orient="horz" pos="2886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9" cstate="email">
            <a:lum bright="6000" contrast="6000"/>
          </a:blip>
          <a:srcRect b="-527"/>
          <a:stretch>
            <a:fillRect/>
          </a:stretch>
        </p:blipFill>
        <p:spPr>
          <a:xfrm flipH="1">
            <a:off x="-635" y="5334847"/>
            <a:ext cx="3057525" cy="157226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1" y="123971"/>
            <a:ext cx="2771800" cy="328666"/>
            <a:chOff x="1" y="92978"/>
            <a:chExt cx="2771800" cy="24650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723549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口语交际：讲历史故事</a:t>
              </a:r>
              <a:endPara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0" cstate="email">
            <a:lum bright="6000" contrast="6000"/>
          </a:blip>
          <a:srcRect/>
          <a:stretch>
            <a:fillRect/>
          </a:stretch>
        </p:blipFill>
        <p:spPr>
          <a:xfrm>
            <a:off x="3048000" y="5309447"/>
            <a:ext cx="6092190" cy="15722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/>
          <p:cNvSpPr txBox="1"/>
          <p:nvPr/>
        </p:nvSpPr>
        <p:spPr>
          <a:xfrm>
            <a:off x="2056435" y="1949859"/>
            <a:ext cx="4755148" cy="11772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讲历史故事</a:t>
            </a:r>
            <a:endParaRPr lang="zh-CN" altLang="zh-CN" sz="7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3831" y="645161"/>
            <a:ext cx="1467485" cy="732367"/>
            <a:chOff x="597" y="762"/>
            <a:chExt cx="2311" cy="8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圆角矩形 3"/>
            <p:cNvSpPr/>
            <p:nvPr/>
          </p:nvSpPr>
          <p:spPr>
            <a:xfrm>
              <a:off x="597" y="762"/>
              <a:ext cx="2311" cy="865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9" y="855"/>
              <a:ext cx="2167" cy="518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口语交际</a:t>
              </a:r>
              <a:endParaRPr lang="zh-CN" altLang="en-US" sz="24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29" y="134035"/>
            <a:ext cx="4170045" cy="374227"/>
            <a:chOff x="-36512" y="131006"/>
            <a:chExt cx="4170045" cy="280670"/>
          </a:xfrm>
        </p:grpSpPr>
        <p:sp>
          <p:nvSpPr>
            <p:cNvPr id="3" name="矩形 2"/>
            <p:cNvSpPr/>
            <p:nvPr/>
          </p:nvSpPr>
          <p:spPr>
            <a:xfrm flipH="1">
              <a:off x="-36512" y="159581"/>
              <a:ext cx="4170045" cy="252095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161281" y="131006"/>
              <a:ext cx="2185214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部编版  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语文  四</a:t>
              </a:r>
              <a:r>
                <a:rPr kumimoji="1" lang="zh-CN" altLang="en-US" sz="1200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年级  上册</a:t>
              </a:r>
              <a:endPara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330" t="31134" r="7443" b="23220"/>
          <a:stretch>
            <a:fillRect/>
          </a:stretch>
        </p:blipFill>
        <p:spPr>
          <a:xfrm>
            <a:off x="2404746" y="5102860"/>
            <a:ext cx="4023995" cy="17796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325" y="790787"/>
            <a:ext cx="2674620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好故事推荐会</a:t>
            </a:r>
            <a:endParaRPr lang="zh-CN" alt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21981" y="2305510"/>
            <a:ext cx="7500990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提出要求：</a:t>
            </a:r>
            <a:b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　 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）先想好了再说，注意叙述的顺序；</a:t>
            </a:r>
            <a:endParaRPr kumimoji="0" lang="zh-CN" sz="28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）态度自然大方，尽量把事情说清楚，说具体，说有趣；</a:t>
            </a:r>
            <a:endParaRPr kumimoji="0" lang="zh-CN" sz="28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）声音要洪亮。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流程图: 预定义过程 2"/>
          <p:cNvSpPr/>
          <p:nvPr/>
        </p:nvSpPr>
        <p:spPr>
          <a:xfrm>
            <a:off x="2971165" y="494453"/>
            <a:ext cx="3816350" cy="863600"/>
          </a:xfrm>
          <a:prstGeom prst="flowChartPredefined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64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67106" y="1074134"/>
            <a:ext cx="742251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2.先在组内互相说一说，再评一评。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5851" y="1827954"/>
            <a:ext cx="4040505" cy="4488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38531" y="951526"/>
            <a:ext cx="7422515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.组内推选一名代表，汇报前，由组员阐述推荐理由，然后进行全班汇报。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22021" y="2651632"/>
            <a:ext cx="7422515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.给汇报的同学提出建议，汇报者改进讲述的内容。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22021" y="4350734"/>
            <a:ext cx="742251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.组内交流，开展第二次评价。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371601" y="2160016"/>
          <a:ext cx="6397625" cy="324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9525"/>
                <a:gridCol w="1279525"/>
                <a:gridCol w="1279525"/>
                <a:gridCol w="1279525"/>
                <a:gridCol w="1279525"/>
              </a:tblGrid>
              <a:tr h="50800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/>
                        <a:t>小组成员</a:t>
                      </a:r>
                      <a:endParaRPr lang="zh-CN" altLang="en-US" sz="1900"/>
                    </a:p>
                  </a:txBody>
                  <a:tcPr marT="60960" marB="60960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/>
                        <a:t>历史故事内容</a:t>
                      </a:r>
                      <a:endParaRPr lang="zh-CN" altLang="en-US" sz="1900"/>
                    </a:p>
                  </a:txBody>
                  <a:tcPr marT="60960" marB="60960"/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/>
                        <a:t>进步程度（打</a:t>
                      </a:r>
                      <a:r>
                        <a:rPr lang="en-US" altLang="zh-CN" sz="1900"/>
                        <a:t>“√”</a:t>
                      </a:r>
                      <a:r>
                        <a:rPr lang="zh-CN" altLang="en-US" sz="1900"/>
                        <a:t>）</a:t>
                      </a:r>
                      <a:endParaRPr lang="zh-CN" altLang="en-US" sz="1900"/>
                    </a:p>
                  </a:txBody>
                  <a:tcPr marT="60960" marB="60960"/>
                </a:tc>
                <a:tc hMerge="1">
                  <a:tcPr/>
                </a:tc>
                <a:tc hMerge="1">
                  <a:tcPr/>
                </a:tc>
              </a:tr>
              <a:tr h="508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/>
                        <a:t>进步很大</a:t>
                      </a: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/>
                        <a:t>有进步</a:t>
                      </a: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/>
                        <a:t>还需要改进</a:t>
                      </a:r>
                      <a:endParaRPr lang="zh-CN" altLang="en-US" sz="1900"/>
                    </a:p>
                  </a:txBody>
                  <a:tcPr marT="60960" marB="60960"/>
                </a:tc>
              </a:tr>
              <a:tr h="50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/>
                        <a:t>组员</a:t>
                      </a:r>
                      <a:r>
                        <a:rPr lang="en-US" altLang="zh-CN" sz="1900"/>
                        <a:t>1</a:t>
                      </a:r>
                      <a:endParaRPr lang="en-US" altLang="zh-CN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</a:tr>
              <a:tr h="50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/>
                        <a:t>组员</a:t>
                      </a:r>
                      <a:r>
                        <a:rPr lang="en-US" altLang="zh-CN" sz="1900"/>
                        <a:t>2</a:t>
                      </a:r>
                      <a:endParaRPr lang="en-US" altLang="zh-CN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</a:tr>
              <a:tr h="50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/>
                        <a:t>组员</a:t>
                      </a:r>
                      <a:r>
                        <a:rPr lang="en-US" altLang="zh-CN" sz="1900"/>
                        <a:t>3</a:t>
                      </a:r>
                      <a:endParaRPr lang="en-US" altLang="zh-CN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</a:tr>
              <a:tr h="508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/>
                        <a:t>组员</a:t>
                      </a:r>
                      <a:r>
                        <a:rPr lang="en-US" altLang="zh-CN" sz="1900"/>
                        <a:t>4</a:t>
                      </a:r>
                      <a:endParaRPr lang="en-US" altLang="zh-CN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900"/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253750" y="1069340"/>
            <a:ext cx="2492990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小组评价表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416858"/>
            <a:ext cx="182041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交际范例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446431" y="604293"/>
            <a:ext cx="344656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0341" y="1621367"/>
            <a:ext cx="8625205" cy="3410164"/>
          </a:xfrm>
          <a:prstGeom prst="rect">
            <a:avLst/>
          </a:prstGeom>
          <a:solidFill>
            <a:schemeClr val="bg2"/>
          </a:solidFill>
          <a:ln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包拯包青天，自幼聪颖，勤学好问，尤喜推理断案，其家父与知县交往密切，包拯从小耳濡目染，学会了不少的断案知识，尤其在焚庙杀僧一案中，包拯根据现场的蛛丝马迹，剥茧抽丝，排查出犯罪嫌疑人后，又假扮阎王，审清事实真相，协助知县缉拿凶手，为民除害。他努力学习律法刑理知识，为长大以后断案如神，为民伸冤，打下了深厚的知识基础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流程图: 数据 2"/>
          <p:cNvSpPr/>
          <p:nvPr/>
        </p:nvSpPr>
        <p:spPr>
          <a:xfrm>
            <a:off x="1043940" y="2853267"/>
            <a:ext cx="914400" cy="815340"/>
          </a:xfrm>
          <a:prstGeom prst="flowChartInputOutp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单圆角矩形 3"/>
          <p:cNvSpPr/>
          <p:nvPr/>
        </p:nvSpPr>
        <p:spPr>
          <a:xfrm>
            <a:off x="1043940" y="2181013"/>
            <a:ext cx="914400" cy="1219200"/>
          </a:xfrm>
          <a:prstGeom prst="round1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06090" y="565574"/>
            <a:ext cx="3131820" cy="7325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少年包拯学断案 </a:t>
            </a:r>
            <a:r>
              <a:rPr lang="zh-CN" altLang="en-US" sz="3200" dirty="0" smtClean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　</a:t>
            </a:r>
            <a:endParaRPr lang="zh-CN" altLang="en-US" sz="3200" dirty="0" smtClean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6443980" y="645161"/>
            <a:ext cx="914400" cy="815340"/>
          </a:xfrm>
          <a:prstGeom prst="flowChartAlternateProcess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8605" y="1331808"/>
            <a:ext cx="8606790" cy="388414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 b="1" dirty="0" smtClean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司马光是个贪玩贪睡的孩子，为此他没少受先生的责罚和同伴的嘲笑，在先生的谆谆教诲下，他决心改掉贪睡的坏毛病，为了早早起床，他睡觉前喝了满满一肚子水，结果早上没有被憋醒，却尿了床，于是聪明的司马光用园木头作了一个警枕，早上一翻身，头滑落在床板上，自然惊醒，从此他天天早早地起床读书，坚持不懈，终于成为了一个学识渊博的，写出了《资治通鉴》的大文豪</a:t>
            </a:r>
            <a:r>
              <a:rPr sz="2800" b="1" dirty="0" smtClean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。</a:t>
            </a:r>
            <a:r>
              <a:rPr lang="en-US" sz="2800" b="1" dirty="0" smtClean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 </a:t>
            </a:r>
            <a:endParaRPr sz="2800" b="1" dirty="0" smtClean="0">
              <a:latin typeface="楷体_GB2312" panose="02010609030101010101" charset="-122"/>
              <a:ea typeface="楷体_GB2312" panose="02010609030101010101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2524" y="357294"/>
            <a:ext cx="3068469" cy="73250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司马光警枕励志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17" y="703878"/>
            <a:ext cx="182041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交际内容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446431" y="835701"/>
            <a:ext cx="344656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43545" y="2150281"/>
            <a:ext cx="7823479" cy="2008242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这节口语交际课我们就来举行一次“历史故事展示会”，选择一个你喜欢的历史故事，讲给同学听，比一比谁说得有趣，说得清楚。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17" y="703878"/>
            <a:ext cx="182041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小贴士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446431" y="835701"/>
            <a:ext cx="344656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91210" y="2128054"/>
            <a:ext cx="7379970" cy="2285241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用卡片提示讲述内容。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indent="228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2.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使用恰当的语气和肢体语言，可以让讲述更生动。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899160" y="2084494"/>
            <a:ext cx="6049010" cy="2784687"/>
          </a:xfrm>
          <a:prstGeom prst="horizontalScroll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10498" y="666732"/>
            <a:ext cx="2236510" cy="7325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荆轲刺秦王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1627" y="666308"/>
            <a:ext cx="1826141" cy="7325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望梅止渴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6526" y="1790701"/>
            <a:ext cx="4271645" cy="3426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26610" y="1790701"/>
            <a:ext cx="4222750" cy="342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8239" y="715446"/>
            <a:ext cx="1826141" cy="7325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负荆请罪</a:t>
            </a:r>
            <a:endParaRPr lang="zh-CN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1671" y="627817"/>
            <a:ext cx="1826141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指鹿为马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2730" y="1664548"/>
            <a:ext cx="3996690" cy="36567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3585" y="1676400"/>
            <a:ext cx="4306570" cy="3632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8239" y="715446"/>
            <a:ext cx="1826141" cy="7325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卧薪尝胆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1671" y="627817"/>
            <a:ext cx="1826141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高山流水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8475" y="1727201"/>
            <a:ext cx="3810000" cy="3533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523741" y="1727200"/>
            <a:ext cx="3982085" cy="35322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" y="81053"/>
            <a:ext cx="5309235" cy="484748"/>
          </a:xfrm>
          <a:prstGeom prst="rect">
            <a:avLst/>
          </a:prstGeom>
          <a:solidFill>
            <a:srgbClr val="FF7C80"/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同学们，你还知道哪些历史故事？</a:t>
            </a:r>
            <a:endParaRPr lang="zh-CN" altLang="en-US" sz="27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806762"/>
            <a:ext cx="2714644" cy="405123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435861" y="3849794"/>
            <a:ext cx="3943985" cy="1569660"/>
          </a:xfrm>
          <a:prstGeom prst="wedgeRectCallout">
            <a:avLst>
              <a:gd name="adj1" fmla="val 69771"/>
              <a:gd name="adj2" fmla="val 635"/>
            </a:avLst>
          </a:prstGeom>
          <a:noFill/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我知道赤壁之战的故事。孙刘联军凭借智慧大破曹操大军，这是历史上著名的以少胜多的战役之一。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20000" flipH="1">
            <a:off x="300" y="2286909"/>
            <a:ext cx="2500330" cy="4051239"/>
          </a:xfrm>
          <a:prstGeom prst="rect">
            <a:avLst/>
          </a:prstGeom>
          <a:noFill/>
        </p:spPr>
      </p:pic>
      <p:sp>
        <p:nvSpPr>
          <p:cNvPr id="8" name="TextBox 2"/>
          <p:cNvSpPr txBox="1"/>
          <p:nvPr/>
        </p:nvSpPr>
        <p:spPr>
          <a:xfrm>
            <a:off x="2927986" y="1370754"/>
            <a:ext cx="3945255" cy="1200329"/>
          </a:xfrm>
          <a:prstGeom prst="wedgeRectCallout">
            <a:avLst>
              <a:gd name="adj1" fmla="val -75333"/>
              <a:gd name="adj2" fmla="val 64247"/>
            </a:avLst>
          </a:prstGeom>
          <a:noFill/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我知道大泽乡起义的故事。陈胜、吴广发动了中国历史上第一次农民起义。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795" y="2436769"/>
            <a:ext cx="2357454" cy="405123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3925" y="1501988"/>
            <a:ext cx="5199380" cy="1938992"/>
          </a:xfrm>
          <a:prstGeom prst="wedgeRectCallout">
            <a:avLst>
              <a:gd name="adj1" fmla="val -57012"/>
              <a:gd name="adj2" fmla="val 34354"/>
            </a:avLst>
          </a:prstGeom>
          <a:noFill/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我还知道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百团大战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的故事。百团大战是在中国抗日战争时期，中国共产党领导下的八路军、新四军与日军在中国华北地区晋察冀边区发生的一次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规模最大、持续时间最长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的战役。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1094137" y="703878"/>
            <a:ext cx="182041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733451" y="835701"/>
            <a:ext cx="344656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621280" y="2251961"/>
            <a:ext cx="7716307" cy="193899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介绍历史故事，可以先说说自己了解的历史故事是什么，具体的内容是什么，再说说自己的心情、感受怎样，还可以讲讲给自己带来的启示。</a:t>
            </a:r>
            <a:endParaRPr lang="zh-CN" altLang="en-US" sz="27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</p:bldLst>
  </p:timing>
</p:sld>
</file>

<file path=ppt/theme/theme1.xml><?xml version="1.0" encoding="utf-8"?>
<a:theme xmlns:a="http://schemas.openxmlformats.org/drawingml/2006/main" name="第一PPT模板网-WWW.1PPT.COM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1016</Words>
  <Application>WPS 演示</Application>
  <PresentationFormat>全屏显示(4:3)</PresentationFormat>
  <Paragraphs>93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楷体</vt:lpstr>
      <vt:lpstr>黑体</vt:lpstr>
      <vt:lpstr>Heiti SC Light</vt:lpstr>
      <vt:lpstr>微软雅黑</vt:lpstr>
      <vt:lpstr>Times New Roman</vt:lpstr>
      <vt:lpstr>楷体_GB2312</vt:lpstr>
      <vt:lpstr>Arial</vt:lpstr>
      <vt:lpstr>Arial Unicode MS</vt:lpstr>
      <vt:lpstr>Calibri</vt:lpstr>
      <vt:lpstr>第一PPT模板网-WWW.1PPT.COM​​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Administrator</cp:lastModifiedBy>
  <cp:revision>40</cp:revision>
  <dcterms:created xsi:type="dcterms:W3CDTF">2017-03-17T02:28:00Z</dcterms:created>
  <dcterms:modified xsi:type="dcterms:W3CDTF">2020-11-08T06:21:11Z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