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gs/tag189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178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68.xml" ContentType="application/vnd.openxmlformats-officedocument.presentationml.tags+xml"/>
  <Override PartName="/ppt/tags/tag186.xml" ContentType="application/vnd.openxmlformats-officedocument.presentationml.tags+xml"/>
  <Default Extension="wdp" ContentType="image/vnd.ms-photo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Default Extension="gif" ContentType="image/gif"/>
  <Override PartName="/ppt/tags/tag128.xml" ContentType="application/vnd.openxmlformats-officedocument.presentationml.tags+xml"/>
  <Override PartName="/ppt/tags/tag157.xml" ContentType="application/vnd.openxmlformats-officedocument.presentationml.tags+xml"/>
  <Override PartName="/ppt/notesSlides/notesSlide8.xml" ContentType="application/vnd.openxmlformats-officedocument.presentationml.notesSlide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64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tags/tag160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187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165.xml" ContentType="application/vnd.openxmlformats-officedocument.presentationml.tags+xml"/>
  <Override PartName="/ppt/notesSlides/notesSlide9.xml" ContentType="application/vnd.openxmlformats-officedocument.presentationml.notesSlide+xml"/>
  <Override PartName="/ppt/tags/tag176.xml" ContentType="application/vnd.openxmlformats-officedocument.presentationml.tags+xml"/>
  <Override PartName="/ppt/tags/tag194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notesSlides/notesSlide10.xml" ContentType="application/vnd.openxmlformats-officedocument.presentationml.notesSlide+xml"/>
  <Override PartName="/ppt/tags/tag183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notesSlides/notesSlide5.xml" ContentType="application/vnd.openxmlformats-officedocument.presentationml.notesSlide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tags/tag190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s/slide24.xml" ContentType="application/vnd.openxmlformats-officedocument.presentationml.slide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77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184.xml" ContentType="application/vnd.openxmlformats-officedocument.presentationml.tags+xml"/>
  <Override PartName="/ppt/notesSlides/notesSlide11.xml" ContentType="application/vnd.openxmlformats-officedocument.presentationml.notesSlide+xml"/>
  <Override PartName="/ppt/tags/tag195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notesSlides/notesSlide6.xml" ContentType="application/vnd.openxmlformats-officedocument.presentationml.notesSlide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notesSlides/notesSlide3.xml" ContentType="application/vnd.openxmlformats-officedocument.presentationml.notesSlide+xml"/>
  <Override PartName="/ppt/tags/tag141.xml" ContentType="application/vnd.openxmlformats-officedocument.presentationml.tag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63" r:id="rId3"/>
    <p:sldId id="827" r:id="rId4"/>
    <p:sldId id="828" r:id="rId5"/>
    <p:sldId id="829" r:id="rId6"/>
    <p:sldId id="837" r:id="rId7"/>
    <p:sldId id="603" r:id="rId8"/>
    <p:sldId id="832" r:id="rId9"/>
    <p:sldId id="838" r:id="rId10"/>
    <p:sldId id="610" r:id="rId11"/>
    <p:sldId id="602" r:id="rId12"/>
    <p:sldId id="834" r:id="rId13"/>
    <p:sldId id="310" r:id="rId14"/>
    <p:sldId id="318" r:id="rId15"/>
    <p:sldId id="315" r:id="rId16"/>
    <p:sldId id="801" r:id="rId17"/>
    <p:sldId id="282" r:id="rId18"/>
    <p:sldId id="328" r:id="rId19"/>
    <p:sldId id="314" r:id="rId20"/>
    <p:sldId id="330" r:id="rId21"/>
    <p:sldId id="320" r:id="rId22"/>
    <p:sldId id="339" r:id="rId23"/>
    <p:sldId id="287" r:id="rId24"/>
    <p:sldId id="620" r:id="rId25"/>
    <p:sldId id="836" r:id="rId26"/>
    <p:sldId id="839" r:id="rId27"/>
    <p:sldId id="840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  <p:ext uri="{1BD7E111-0CB8-44D6-8891-C1BB2F81B7CC}">
      <p1710:readonlyRecommended xmlns="" xmlns:p1710="http://schemas.microsoft.com/office/powerpoint/2017/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32" autoAdjust="0"/>
    <p:restoredTop sz="94660"/>
  </p:normalViewPr>
  <p:slideViewPr>
    <p:cSldViewPr snapToGrid="0">
      <p:cViewPr varScale="1">
        <p:scale>
          <a:sx n="70" d="100"/>
          <a:sy n="70" d="100"/>
        </p:scale>
        <p:origin x="-85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2" Type="http://schemas.openxmlformats.org/officeDocument/2006/relationships/tags" Target="../tags/tag44.xml"/><Relationship Id="rId1" Type="http://schemas.openxmlformats.org/officeDocument/2006/relationships/theme" Target="../theme/theme2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A35D2-87FD-496A-AD77-2C9FC3B557D0}" type="datetimeFigureOut">
              <a:rPr lang="zh-CN" altLang="en-US" smtClean="0"/>
              <a:pPr/>
              <a:t>2022/7/28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DF2F9E-82E2-441C-81CA-5AEF7395A6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1569480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5" Type="http://schemas.openxmlformats.org/officeDocument/2006/relationships/slide" Target="../slides/slide24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5" Type="http://schemas.openxmlformats.org/officeDocument/2006/relationships/slide" Target="../slides/slide25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33070129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20182197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0000FF"/>
                </a:solidFill>
                <a:sym typeface="+mn-ea"/>
              </a:rPr>
              <a:t>对写法，即从对面写来，它指诗人在构思时反宾为主的从对方落笔，设身处地描绘对方的情景，使自己的感情表达得更为深沉的一种艺术手法。</a:t>
            </a:r>
          </a:p>
          <a:p>
            <a:r>
              <a:rPr lang="zh-CN" altLang="en-US" b="1" smtClean="0">
                <a:solidFill>
                  <a:srgbClr val="0000FF"/>
                </a:solidFill>
                <a:sym typeface="+mn-ea"/>
              </a:rPr>
              <a:t>“虚实相生”是指虚与实二者之间互相联系，互相渗透与互相转化，以达到虚中有实，实中有虚的境界，从而大大丰富诗中的意象，开拓诗中的意境，为读者提供广阔的审美空间，充实人们的审美趣味。</a:t>
            </a:r>
          </a:p>
          <a:p>
            <a:r>
              <a:rPr lang="zh-CN" altLang="en-US" b="1" smtClean="0">
                <a:solidFill>
                  <a:srgbClr val="0000FF"/>
                </a:solidFill>
                <a:sym typeface="+mn-ea"/>
              </a:rPr>
              <a:t>什么是诗歌中的“虚”？</a:t>
            </a:r>
          </a:p>
          <a:p>
            <a:r>
              <a:rPr lang="zh-CN" altLang="en-US" b="1" smtClean="0">
                <a:solidFill>
                  <a:srgbClr val="0000FF"/>
                </a:solidFill>
                <a:sym typeface="+mn-ea"/>
              </a:rPr>
              <a:t>诗歌的“虚”，是指直觉中看不见摸不着，却又能从字里行间体味出那些虚象和空灵的境界。</a:t>
            </a:r>
          </a:p>
          <a:p>
            <a:r>
              <a:rPr lang="zh-CN" altLang="en-US" b="1" smtClean="0">
                <a:solidFill>
                  <a:srgbClr val="0000FF"/>
                </a:solidFill>
                <a:sym typeface="+mn-ea"/>
              </a:rPr>
              <a:t>具体说来，诗歌中的“虚”包括以下三类：</a:t>
            </a:r>
          </a:p>
          <a:p>
            <a:r>
              <a:rPr lang="zh-CN" altLang="en-US" b="1" smtClean="0">
                <a:solidFill>
                  <a:srgbClr val="0000FF"/>
                </a:solidFill>
                <a:sym typeface="+mn-ea"/>
              </a:rPr>
              <a:t>（1）神仙鬼怪世界和梦境。诗人往往借助这类虚无的境界来反衬现实。这就叫以虚象显实境。 《梦游天姥吟留别》仙境就是一个虚象。诗云：“日月照耀金银台”、“霓为衣兮风为马”、“虎鼓瑟兮鸾回车”、“仙之人兮列如麻”。</a:t>
            </a:r>
          </a:p>
          <a:p>
            <a:r>
              <a:rPr lang="zh-CN" altLang="en-US" b="1" smtClean="0">
                <a:solidFill>
                  <a:srgbClr val="0000FF"/>
                </a:solidFill>
                <a:sym typeface="+mn-ea"/>
              </a:rPr>
              <a:t>（2）已逝之景之境。这类虚景是作者曾经经历过或历史上曾经发生过的景象，但是现时却不在眼前。 《念奴娇·赤壁怀古》 中云：“谈笑间，樯橹灰飞烟灭。”再现了火烧赤壁这一史实。显然不是发生在眼前，故也是虚景。 </a:t>
            </a:r>
          </a:p>
          <a:p>
            <a:r>
              <a:rPr lang="zh-CN" altLang="en-US" b="1" smtClean="0">
                <a:solidFill>
                  <a:srgbClr val="0000FF"/>
                </a:solidFill>
                <a:sym typeface="+mn-ea"/>
              </a:rPr>
              <a:t>（3）设想的或者未来之境。这类虚境是还没有发生的，它表现的情将一直延伸到未来而不断绝。故写愁，将倍增其愁；写乐将倍增其乐柳永《雨霖铃》中云：“今霄酒醒何处，杨柳岸晓风残月”。这是设想的别后的景物：一舟离岸，词人酒醒梦回，只见习习晓风吹拂萧萧疏柳，一弯残月高挂柳梢。</a:t>
            </a:r>
          </a:p>
          <a:p>
            <a:r>
              <a:rPr lang="zh-CN" altLang="en-US" b="1" smtClean="0">
                <a:solidFill>
                  <a:srgbClr val="0000FF"/>
                </a:solidFill>
                <a:sym typeface="+mn-ea"/>
              </a:rPr>
              <a:t>在诗歌中，“实”是指客观世界中存在的实象、实事、实境。</a:t>
            </a:r>
          </a:p>
          <a:p>
            <a:r>
              <a:rPr lang="zh-CN" altLang="en-US" b="1" smtClean="0">
                <a:solidFill>
                  <a:srgbClr val="0000FF"/>
                </a:solidFill>
                <a:sym typeface="+mn-ea"/>
              </a:rPr>
              <a:t>“以景结情”是诗歌的一种构思立意技巧，它是指用景物来传达、暗示出作者的感情、寄托。往往是在诗歌的议论或抒情过程中，戛然而止，转为写景，以景代情作结，使得诗歌“此时无情胜有情”，显得意犹未尽，形象含蓄，耐人寻味。</a:t>
            </a:r>
          </a:p>
          <a:p>
            <a:r>
              <a:rPr lang="zh-CN" altLang="en-US" b="1" smtClean="0">
                <a:solidFill>
                  <a:srgbClr val="0000FF"/>
                </a:solidFill>
                <a:sym typeface="+mn-ea"/>
              </a:rPr>
              <a:t>“白描”是诗歌表现手法之一，主要用朴素简炼的文字描摹形象，不重词藻修饰与渲染烘托，大体的勾勒人或物、生活场景的轮廓，达到言简意真、毫无雕琢的痕迹的效果。白描与工笔相对。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2193085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3462753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919234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 idx="4294967295"/>
            <p:custDataLst>
              <p:tags r:id="rId1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</a:lstStyle>
          <a:p>
            <a:pPr lvl="0">
              <a:spcBef>
                <a:spcPct val="0"/>
              </a:spcBef>
            </a:pPr>
            <a:endParaRPr lang="zh-CN" altLang="en-US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/>
            <p:custDataLst>
              <p:tags r:id="rId3"/>
            </p:custDataLst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EB048D56-2426-4848-BBD4-09629A9D743A}" type="slidenum">
              <a:rPr lang="zh-CN" altLang="en-US" sz="1200"/>
              <a:pPr lvl="0" algn="r"/>
              <a:t>10</a:t>
            </a:fld>
            <a:endParaRPr lang="zh-CN" altLang="en-US" sz="1200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40867956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3401214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15195578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2650472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27201118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3823568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4.png"/><Relationship Id="rId5" Type="http://schemas.microsoft.com/office/2007/relationships/hdphoto" Target="../media/image5.wdp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8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1516015-3161-4300-AA8C-D6CF2A2C5F54}" type="datetimeFigureOut">
              <a:rPr lang="zh-CN" altLang="en-US" smtClean="0"/>
              <a:pPr/>
              <a:t>2022/7/28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23394280-D07B-4EF1-B2B9-97DA743E1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52E4FD1-0C49-421B-9638-6439B08C9023}" type="datetime1">
              <a:rPr lang="zh-CN" altLang="en-US" sz="10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 lvl="0"/>
              <a:t>2022/7/28 Thursday</a:t>
            </a:fld>
            <a:endParaRPr lang="zh-CN" altLang="en-US" sz="1000">
              <a:solidFill>
                <a:srgbClr val="89898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000">
              <a:solidFill>
                <a:srgbClr val="89898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D94903C8-CED9-48CA-A563-6AD4702961C2}" type="slidenum">
              <a:rPr lang="zh-CN" altLang="en-US" sz="10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 lvl="0" algn="r"/>
              <a:t>‹#›</a:t>
            </a:fld>
            <a:endParaRPr lang="zh-CN" altLang="en-US" sz="1000">
              <a:solidFill>
                <a:srgbClr val="89898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0" y="1001300"/>
            <a:ext cx="12192319" cy="29907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BEBA8EAE-BF5A-486C-A8C5-ECC9F3942E4B}">
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<a14:imgLayer r:embed="rId5"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932991">
            <a:off x="4218517" y="237260"/>
            <a:ext cx="3485353" cy="31517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0" y="4135026"/>
            <a:ext cx="12192318" cy="27232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5" cstate="print">
              <a:alphaModFix amt="50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12"/>
          <p:cNvSpPr/>
          <p:nvPr userDrawn="1">
            <p:custDataLst>
              <p:tags r:id="rId2"/>
            </p:custDataLst>
          </p:nvPr>
        </p:nvSpPr>
        <p:spPr>
          <a:xfrm>
            <a:off x="110836" y="110836"/>
            <a:ext cx="11970328" cy="6622473"/>
          </a:xfrm>
          <a:prstGeom prst="rect">
            <a:avLst/>
          </a:prstGeom>
          <a:noFill/>
          <a:ln w="28575" cap="flat" cmpd="sng" algn="ctr">
            <a:solidFill>
              <a:srgbClr val="7B502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212109" y="238745"/>
            <a:ext cx="1077191" cy="769422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 cstate="print">
              <a:alphaModFix amt="50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12"/>
          <p:cNvSpPr/>
          <p:nvPr userDrawn="1">
            <p:custDataLst>
              <p:tags r:id="rId2"/>
            </p:custDataLst>
          </p:nvPr>
        </p:nvSpPr>
        <p:spPr>
          <a:xfrm>
            <a:off x="110836" y="110836"/>
            <a:ext cx="11970328" cy="6622473"/>
          </a:xfrm>
          <a:prstGeom prst="rect">
            <a:avLst/>
          </a:prstGeom>
          <a:noFill/>
          <a:ln w="28575" cap="flat" cmpd="sng" algn="ctr">
            <a:solidFill>
              <a:srgbClr val="7B502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 cstate="print">
              <a:alphaModFix amt="50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212109" y="238745"/>
            <a:ext cx="1077191" cy="769422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print">
              <a:alphaModFix amt="50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52E4FD1-0C49-421B-9638-6439B08C9023}" type="datetime1">
              <a:rPr lang="zh-CN" altLang="en-US" sz="10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 lvl="0"/>
              <a:t>2022/7/28 Thursday</a:t>
            </a:fld>
            <a:endParaRPr lang="zh-CN" altLang="en-US" sz="1000">
              <a:solidFill>
                <a:srgbClr val="89898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000">
              <a:solidFill>
                <a:srgbClr val="89898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D94903C8-CED9-48CA-A563-6AD4702961C2}" type="slidenum">
              <a:rPr lang="zh-CN" altLang="en-US" sz="10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 lvl="0" algn="r"/>
              <a:t>‹#›</a:t>
            </a:fld>
            <a:endParaRPr lang="zh-CN" altLang="en-US" sz="1000">
              <a:solidFill>
                <a:srgbClr val="89898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52E4FD1-0C49-421B-9638-6439B08C9023}" type="datetime1">
              <a:rPr lang="zh-CN" altLang="en-US" sz="10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 lvl="0"/>
              <a:t>2022/7/28 Thursday</a:t>
            </a:fld>
            <a:endParaRPr lang="zh-CN" altLang="en-US" sz="1000">
              <a:solidFill>
                <a:srgbClr val="89898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000">
              <a:solidFill>
                <a:srgbClr val="89898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D94903C8-CED9-48CA-A563-6AD4702961C2}" type="slidenum">
              <a:rPr lang="zh-CN" altLang="en-US" sz="10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 lvl="0" algn="r"/>
              <a:t>‹#›</a:t>
            </a:fld>
            <a:endParaRPr lang="zh-CN" altLang="en-US" sz="1000">
              <a:solidFill>
                <a:srgbClr val="89898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52E4FD1-0C49-421B-9638-6439B08C9023}" type="datetime1">
              <a:rPr lang="zh-CN" altLang="en-US" sz="10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 lvl="0"/>
              <a:t>2022/7/28 Thursday</a:t>
            </a:fld>
            <a:endParaRPr lang="zh-CN" altLang="en-US" sz="1000">
              <a:solidFill>
                <a:srgbClr val="89898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000">
              <a:solidFill>
                <a:srgbClr val="89898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D94903C8-CED9-48CA-A563-6AD4702961C2}" type="slidenum">
              <a:rPr lang="zh-CN" altLang="en-US" sz="10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 lvl="0" algn="r"/>
              <a:t>‹#›</a:t>
            </a:fld>
            <a:endParaRPr lang="zh-CN" altLang="en-US" sz="1000">
              <a:solidFill>
                <a:srgbClr val="89898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52E4FD1-0C49-421B-9638-6439B08C9023}" type="datetime1">
              <a:rPr lang="zh-CN" altLang="en-US" sz="10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 lvl="0"/>
              <a:t>2022/7/28 Thursday</a:t>
            </a:fld>
            <a:endParaRPr lang="zh-CN" altLang="en-US" sz="1000">
              <a:solidFill>
                <a:srgbClr val="89898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000">
              <a:solidFill>
                <a:srgbClr val="89898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D94903C8-CED9-48CA-A563-6AD4702961C2}" type="slidenum">
              <a:rPr lang="zh-CN" altLang="en-US" sz="10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 lvl="0" algn="r"/>
              <a:t>‹#›</a:t>
            </a:fld>
            <a:endParaRPr lang="zh-CN" altLang="en-US" sz="1000">
              <a:solidFill>
                <a:srgbClr val="89898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21" Type="http://schemas.openxmlformats.org/officeDocument/2006/relationships/image" Target="file:///D:\qq&#25991;&#20214;\712321467\Image\C2C\Image2\%7b75232B38-A165-1FB7-499C-2E1C792CACB5%7d.png" TargetMode="Externa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16015-3161-4300-AA8C-D6CF2A2C5F54}" type="datetimeFigureOut">
              <a:rPr lang="zh-CN" altLang="en-US" smtClean="0"/>
              <a:pPr/>
              <a:t>2022/7/28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94280-D07B-4EF1-B2B9-97DA743E1A2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 r:link="rId21" cstate="print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13" Type="http://schemas.openxmlformats.org/officeDocument/2006/relationships/image" Target="../media/image8.png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openxmlformats.org/officeDocument/2006/relationships/image" Target="../media/image7.pn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image" Target="../media/image6.png"/><Relationship Id="rId5" Type="http://schemas.openxmlformats.org/officeDocument/2006/relationships/tags" Target="../tags/tag54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53.xml"/><Relationship Id="rId9" Type="http://schemas.openxmlformats.org/officeDocument/2006/relationships/tags" Target="../tags/tag5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4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09.xml"/><Relationship Id="rId9" Type="http://schemas.openxmlformats.org/officeDocument/2006/relationships/tags" Target="../tags/tag11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13" Type="http://schemas.openxmlformats.org/officeDocument/2006/relationships/image" Target="../media/image15.png"/><Relationship Id="rId3" Type="http://schemas.openxmlformats.org/officeDocument/2006/relationships/tags" Target="../tags/tag117.xml"/><Relationship Id="rId7" Type="http://schemas.openxmlformats.org/officeDocument/2006/relationships/tags" Target="../tags/tag121.xml"/><Relationship Id="rId12" Type="http://schemas.openxmlformats.org/officeDocument/2006/relationships/image" Target="../media/image14.png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19.xml"/><Relationship Id="rId10" Type="http://schemas.openxmlformats.org/officeDocument/2006/relationships/tags" Target="../tags/tag124.xml"/><Relationship Id="rId4" Type="http://schemas.openxmlformats.org/officeDocument/2006/relationships/tags" Target="../tags/tag118.xml"/><Relationship Id="rId9" Type="http://schemas.openxmlformats.org/officeDocument/2006/relationships/tags" Target="../tags/tag12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127.xml"/><Relationship Id="rId7" Type="http://schemas.openxmlformats.org/officeDocument/2006/relationships/image" Target="../media/image16.jpeg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image" Target="../media/image18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1.xml"/><Relationship Id="rId1" Type="http://schemas.openxmlformats.org/officeDocument/2006/relationships/tags" Target="../tags/tag15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image" Target="../media/image18.jpe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6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tags" Target="../tags/tag167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9.xml"/><Relationship Id="rId4" Type="http://schemas.openxmlformats.org/officeDocument/2006/relationships/tags" Target="../tags/tag16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image" Target="../media/image21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4" Type="http://schemas.openxmlformats.org/officeDocument/2006/relationships/notesSlide" Target="../notesSlides/notesSlide1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93.xml"/><Relationship Id="rId13" Type="http://schemas.openxmlformats.org/officeDocument/2006/relationships/image" Target="../media/image22.png"/><Relationship Id="rId3" Type="http://schemas.openxmlformats.org/officeDocument/2006/relationships/tags" Target="../tags/tag188.xml"/><Relationship Id="rId7" Type="http://schemas.openxmlformats.org/officeDocument/2006/relationships/tags" Target="../tags/tag192.xml"/><Relationship Id="rId12" Type="http://schemas.openxmlformats.org/officeDocument/2006/relationships/image" Target="../media/image10.png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tags" Target="../tags/tag191.xml"/><Relationship Id="rId11" Type="http://schemas.openxmlformats.org/officeDocument/2006/relationships/image" Target="../media/image9.png"/><Relationship Id="rId5" Type="http://schemas.openxmlformats.org/officeDocument/2006/relationships/tags" Target="../tags/tag190.xml"/><Relationship Id="rId10" Type="http://schemas.openxmlformats.org/officeDocument/2006/relationships/notesSlide" Target="../notesSlides/notesSlide11.xml"/><Relationship Id="rId4" Type="http://schemas.openxmlformats.org/officeDocument/2006/relationships/tags" Target="../tags/tag189.xml"/><Relationship Id="rId9" Type="http://schemas.openxmlformats.org/officeDocument/2006/relationships/slideLayout" Target="../slideLayouts/slideLayout11.xml"/><Relationship Id="rId1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baike.so.com/doc/6719562-6933608.html" TargetMode="Externa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baike.so.com/doc/6960220-7182731.html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image" Target="../media/image10.png"/><Relationship Id="rId5" Type="http://schemas.openxmlformats.org/officeDocument/2006/relationships/tags" Target="../tags/tag69.xml"/><Relationship Id="rId10" Type="http://schemas.openxmlformats.org/officeDocument/2006/relationships/image" Target="../media/image9.png"/><Relationship Id="rId4" Type="http://schemas.openxmlformats.org/officeDocument/2006/relationships/tags" Target="../tags/tag68.xml"/><Relationship Id="rId9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13" Type="http://schemas.openxmlformats.org/officeDocument/2006/relationships/image" Target="../media/image11.gif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12" Type="http://schemas.openxmlformats.org/officeDocument/2006/relationships/image" Target="../media/image10.png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11" Type="http://schemas.openxmlformats.org/officeDocument/2006/relationships/image" Target="../media/image9.png"/><Relationship Id="rId5" Type="http://schemas.openxmlformats.org/officeDocument/2006/relationships/tags" Target="../tags/tag79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78.xml"/><Relationship Id="rId9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3.xml"/><Relationship Id="rId13" Type="http://schemas.openxmlformats.org/officeDocument/2006/relationships/image" Target="../media/image10.png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12" Type="http://schemas.openxmlformats.org/officeDocument/2006/relationships/image" Target="../media/image9.png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90.xml"/><Relationship Id="rId15" Type="http://schemas.openxmlformats.org/officeDocument/2006/relationships/image" Target="../media/image13.png"/><Relationship Id="rId10" Type="http://schemas.openxmlformats.org/officeDocument/2006/relationships/slideLayout" Target="../slideLayouts/slideLayout11.xml"/><Relationship Id="rId4" Type="http://schemas.openxmlformats.org/officeDocument/2006/relationships/tags" Target="../tags/tag89.xml"/><Relationship Id="rId9" Type="http://schemas.openxmlformats.org/officeDocument/2006/relationships/tags" Target="../tags/tag94.xml"/><Relationship Id="rId1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-1752725" y="520944"/>
            <a:ext cx="7203722" cy="7203722"/>
          </a:xfrm>
          <a:prstGeom prst="rect">
            <a:avLst/>
          </a:prstGeom>
        </p:spPr>
      </p:pic>
      <p:grpSp>
        <p:nvGrpSpPr>
          <p:cNvPr id="15" name="组合 35"/>
          <p:cNvGrpSpPr/>
          <p:nvPr>
            <p:custDataLst>
              <p:tags r:id="rId2"/>
            </p:custDataLst>
          </p:nvPr>
        </p:nvGrpSpPr>
        <p:grpSpPr>
          <a:xfrm>
            <a:off x="4079301" y="699158"/>
            <a:ext cx="7527514" cy="523219"/>
            <a:chOff x="4365436" y="3213310"/>
            <a:chExt cx="5248827" cy="323457"/>
          </a:xfrm>
        </p:grpSpPr>
        <p:sp>
          <p:nvSpPr>
            <p:cNvPr id="16" name="矩形 29"/>
            <p:cNvSpPr/>
            <p:nvPr>
              <p:custDataLst>
                <p:tags r:id="rId8"/>
              </p:custDataLst>
            </p:nvPr>
          </p:nvSpPr>
          <p:spPr>
            <a:xfrm>
              <a:off x="4365436" y="3215531"/>
              <a:ext cx="5248827" cy="306816"/>
            </a:xfrm>
            <a:prstGeom prst="rect">
              <a:avLst/>
            </a:prstGeom>
            <a:solidFill>
              <a:srgbClr val="7B5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7" name="文本框 33"/>
            <p:cNvSpPr txBox="1"/>
            <p:nvPr>
              <p:custDataLst>
                <p:tags r:id="rId9"/>
              </p:custDataLst>
            </p:nvPr>
          </p:nvSpPr>
          <p:spPr>
            <a:xfrm>
              <a:off x="4365436" y="3213310"/>
              <a:ext cx="5248827" cy="3234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部编版高中语文选择性必修上册</a:t>
              </a:r>
              <a:r>
                <a:rPr lang="en-US" altLang="zh-CN"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-</a:t>
              </a:r>
              <a:r>
                <a:rPr lang="zh-CN" altLang="en-US"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古诗词诵读</a:t>
              </a:r>
              <a:endParaRPr lang="en-US" altLang="zh-CN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20" name="组合 4"/>
          <p:cNvGrpSpPr/>
          <p:nvPr>
            <p:custDataLst>
              <p:tags r:id="rId3"/>
            </p:custDataLst>
          </p:nvPr>
        </p:nvGrpSpPr>
        <p:grpSpPr>
          <a:xfrm>
            <a:off x="9005992" y="2054130"/>
            <a:ext cx="786606" cy="1374870"/>
            <a:chOff x="8024" y="5827"/>
            <a:chExt cx="976" cy="3245"/>
          </a:xfrm>
        </p:grpSpPr>
        <p:pic>
          <p:nvPicPr>
            <p:cNvPr id="21" name="图片 31" descr="e64afae20b7a41024e2e588b23f666b0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 cstate="print"/>
            <a:stretch>
              <a:fillRect/>
            </a:stretch>
          </p:blipFill>
          <p:spPr>
            <a:xfrm>
              <a:off x="8024" y="5827"/>
              <a:ext cx="976" cy="3245"/>
            </a:xfrm>
            <a:prstGeom prst="rect">
              <a:avLst/>
            </a:prstGeom>
          </p:spPr>
        </p:pic>
        <p:sp>
          <p:nvSpPr>
            <p:cNvPr id="22" name="文本框 11"/>
            <p:cNvSpPr txBox="1"/>
            <p:nvPr>
              <p:custDataLst>
                <p:tags r:id="rId7"/>
              </p:custDataLst>
            </p:nvPr>
          </p:nvSpPr>
          <p:spPr>
            <a:xfrm>
              <a:off x="8189" y="6400"/>
              <a:ext cx="756" cy="2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苏轼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 cstate="print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147" y="1693072"/>
            <a:ext cx="10053175" cy="335918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974850" y="4349115"/>
            <a:ext cx="11101705" cy="1729105"/>
          </a:xfrm>
          <a:prstGeom prst="rect">
            <a:avLst/>
          </a:prstGeom>
        </p:spPr>
        <p:txBody>
          <a:bodyPr vert="horz" lIns="90000" tIns="46800" rIns="90000" bIns="46800" rtlCol="0" anchor="b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十年一梦，亦哭亦</a:t>
            </a:r>
            <a:r>
              <a:rPr lang="zh-CN" altLang="en-US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歌</a:t>
            </a:r>
            <a:endParaRPr lang="zh-CN" altLang="en-US" sz="4400" smtClean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/>
          <p:nvPr>
            <p:custDataLst>
              <p:tags r:id="rId1"/>
            </p:custDataLst>
          </p:nvPr>
        </p:nvSpPr>
        <p:spPr>
          <a:xfrm>
            <a:off x="696036" y="949432"/>
            <a:ext cx="10987209" cy="468955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anose="02010600030101010101" pitchFamily="2" charset="-122"/>
                <a:ea typeface="Arial" panose="020B060402020202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anose="02010600030101010101" pitchFamily="2" charset="-122"/>
                <a:ea typeface="Arial" panose="020B060402020202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anose="02010600030101010101" pitchFamily="2" charset="-122"/>
                <a:ea typeface="Arial" panose="020B060402020202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anose="02010600030101010101" pitchFamily="2" charset="-122"/>
                <a:ea typeface="Arial" panose="020B060402020202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anose="02010600030101010101" pitchFamily="2" charset="-122"/>
                <a:ea typeface="Arial" panose="020B0604020202020204" pitchFamily="34" charset="0"/>
              </a:defRPr>
            </a:lvl5pPr>
          </a:lstStyle>
          <a:p>
            <a:pPr indent="457200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宋神宗熙宁八年（</a:t>
            </a:r>
            <a:r>
              <a:rPr lang="en-US" altLang="zh-CN" sz="3600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1075</a:t>
            </a:r>
            <a:r>
              <a:rPr lang="zh-CN" altLang="en-US" sz="3600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），苏轼因与王安石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政见不和，自请外调</a:t>
            </a:r>
            <a:r>
              <a:rPr lang="zh-CN" altLang="en-US" sz="3600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，任密州（今山东诸城）知州，年已四十。 二十年仕途奔波，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妻子亡故整十年</a:t>
            </a:r>
            <a:r>
              <a:rPr lang="zh-CN" altLang="en-US" sz="3600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。这一切的一切都令他感伤</a:t>
            </a:r>
            <a:r>
              <a:rPr lang="en-US" altLang="zh-CN" sz="3600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3600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这一年正月二十日夜，他梦见爱妻王氏，便写下了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这首“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有声当彻天，有泪当彻泉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陈师道语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悼亡词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江城子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乙卯正月二十日夜记梦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600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（以词悼亡是作者首创）。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07498" y="376226"/>
            <a:ext cx="2203738" cy="480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di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创作背景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139304" y="988940"/>
            <a:ext cx="10415387" cy="48801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江城子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乙卯正月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二十日夜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记梦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十年生死两茫茫。不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思量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，自难忘。千里孤坟，无处话凄凉。纵使相逢应不识，尘满面，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鬓如霜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20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夜来幽梦忽还乡。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小轩窗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，正梳妆。相顾无言，惟有泪千行。料得年年肠断处，明月夜，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短松冈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文本框 3"/>
          <p:cNvSpPr/>
          <p:nvPr>
            <p:custDataLst>
              <p:tags r:id="rId2"/>
            </p:custDataLst>
          </p:nvPr>
        </p:nvSpPr>
        <p:spPr>
          <a:xfrm>
            <a:off x="1052946" y="358190"/>
            <a:ext cx="2435225" cy="480131"/>
          </a:xfrm>
          <a:prstGeom prst="rect">
            <a:avLst/>
          </a:prstGeom>
        </p:spPr>
        <p:txBody>
          <a:bodyPr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anose="02010600030101010101" pitchFamily="2" charset="-122"/>
                <a:ea typeface="Arial" panose="020B060402020202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anose="02010600030101010101" pitchFamily="2" charset="-122"/>
                <a:ea typeface="Arial" panose="020B060402020202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anose="02010600030101010101" pitchFamily="2" charset="-122"/>
                <a:ea typeface="Arial" panose="020B060402020202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anose="02010600030101010101" pitchFamily="2" charset="-122"/>
                <a:ea typeface="Arial" panose="020B060402020202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anose="02010600030101010101" pitchFamily="2" charset="-122"/>
                <a:ea typeface="Arial" panose="020B0604020202020204" pitchFamily="34" charset="0"/>
              </a:defRPr>
            </a:lvl5pPr>
          </a:lstStyle>
          <a:p>
            <a:pPr algn="dist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熟读成诵</a:t>
            </a: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5217852" y="947677"/>
            <a:ext cx="801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</a:rPr>
              <a:t>mǎo</a:t>
            </a:r>
            <a:endParaRPr lang="zh-CN" altLang="en-US" sz="2400"/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5687544" y="838321"/>
            <a:ext cx="16209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</a:rPr>
              <a:t>zhēng yuè</a:t>
            </a:r>
            <a:endParaRPr lang="zh-CN" altLang="en-US" sz="2400"/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5618454" y="1942306"/>
            <a:ext cx="8707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</a:rPr>
              <a:t>liáng</a:t>
            </a:r>
            <a:endParaRPr lang="zh-CN" altLang="en-US" sz="2400"/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7235462" y="2907567"/>
            <a:ext cx="6303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</a:rPr>
              <a:t>bìn</a:t>
            </a:r>
            <a:endParaRPr lang="zh-CN" altLang="en-US" sz="2400"/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7843596" y="2923791"/>
            <a:ext cx="1202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</a:rPr>
              <a:t>shuāng</a:t>
            </a:r>
            <a:endParaRPr lang="zh-CN" altLang="en-US" sz="2400"/>
          </a:p>
        </p:txBody>
      </p:sp>
      <p:sp>
        <p:nvSpPr>
          <p:cNvPr id="12" name="矩形 11"/>
          <p:cNvSpPr/>
          <p:nvPr>
            <p:custDataLst>
              <p:tags r:id="rId8"/>
            </p:custDataLst>
          </p:nvPr>
        </p:nvSpPr>
        <p:spPr>
          <a:xfrm>
            <a:off x="5181602" y="3872831"/>
            <a:ext cx="9428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</a:rPr>
              <a:t>xuān </a:t>
            </a:r>
            <a:endParaRPr lang="zh-CN" altLang="en-US" sz="2400"/>
          </a:p>
        </p:txBody>
      </p:sp>
      <p:sp>
        <p:nvSpPr>
          <p:cNvPr id="13" name="矩形 12"/>
          <p:cNvSpPr/>
          <p:nvPr>
            <p:custDataLst>
              <p:tags r:id="rId9"/>
            </p:custDataLst>
          </p:nvPr>
        </p:nvSpPr>
        <p:spPr>
          <a:xfrm>
            <a:off x="6951031" y="4837907"/>
            <a:ext cx="24545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</a:rPr>
              <a:t>duǎn sōng gāng</a:t>
            </a:r>
            <a:endParaRPr lang="zh-CN" altLang="en-US" sz="2400"/>
          </a:p>
        </p:txBody>
      </p:sp>
    </p:spTree>
  </p:cSld>
  <p:clrMapOvr>
    <a:masterClrMapping/>
  </p:clrMapOvr>
  <p:transition spd="med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clrChange>
              <a:clrFrom>
                <a:srgbClr val="030303">
                  <a:alpha val="1176"/>
                </a:srgbClr>
              </a:clrFrom>
              <a:clrTo>
                <a:srgbClr val="030303">
                  <a:alpha val="1176"/>
                  <a:alpha val="0"/>
                </a:srgbClr>
              </a:clrTo>
            </a:clrChange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rcRect t="57882"/>
          <a:stretch>
            <a:fillRect/>
          </a:stretch>
        </p:blipFill>
        <p:spPr>
          <a:xfrm>
            <a:off x="0" y="5139690"/>
            <a:ext cx="12192000" cy="17183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 cstate="print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5627" y="215289"/>
            <a:ext cx="785631" cy="107164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77673" y="759887"/>
            <a:ext cx="11122924" cy="1310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本词题为“记梦”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——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写“梦”，围绕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梦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怎样概括这首词的文思？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82137" y="2218140"/>
            <a:ext cx="11505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梦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线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索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梦前――梦中――梦醒</a:t>
            </a:r>
            <a:endParaRPr lang="en-US" altLang="zh-CN" sz="36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134110" y="3543300"/>
            <a:ext cx="773430" cy="159639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记   梦</a:t>
            </a:r>
          </a:p>
        </p:txBody>
      </p:sp>
      <p:sp>
        <p:nvSpPr>
          <p:cNvPr id="8" name="左大括号 7"/>
          <p:cNvSpPr/>
          <p:nvPr>
            <p:custDataLst>
              <p:tags r:id="rId6"/>
            </p:custDataLst>
          </p:nvPr>
        </p:nvSpPr>
        <p:spPr>
          <a:xfrm>
            <a:off x="2155190" y="3434080"/>
            <a:ext cx="346075" cy="2284730"/>
          </a:xfrm>
          <a:prstGeom prst="leftBrac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2758440" y="3081077"/>
            <a:ext cx="89522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梦</a:t>
            </a:r>
            <a:r>
              <a:rPr lang="zh-CN" altLang="en-US" sz="3600" dirty="0">
                <a:latin typeface="华文中宋" panose="02010600040101010101" charset="-122"/>
                <a:ea typeface="华文中宋" panose="02010600040101010101" charset="-122"/>
              </a:rPr>
              <a:t>前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思量（怀念）</a:t>
            </a:r>
            <a:r>
              <a:rPr lang="en-US" altLang="zh-CN" sz="3600" dirty="0"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</a:rPr>
              <a:t>十年生死两茫茫，</a:t>
            </a:r>
            <a:r>
              <a:rPr lang="en-US" altLang="zh-CN" sz="3200" dirty="0">
                <a:latin typeface="华文中宋" panose="02010600040101010101" charset="-122"/>
                <a:ea typeface="华文中宋" panose="02010600040101010101" charset="-122"/>
              </a:rPr>
              <a:t>……</a:t>
            </a:r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</a:rPr>
              <a:t>尘满面，</a:t>
            </a:r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鬓如霜。</a:t>
            </a:r>
            <a:endParaRPr lang="zh-CN" altLang="en-US" sz="3200" dirty="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en-US" altLang="zh-CN" sz="2800" dirty="0">
                <a:latin typeface="华文中宋" panose="02010600040101010101" charset="-122"/>
                <a:ea typeface="华文中宋" panose="02010600040101010101" charset="-122"/>
              </a:rPr>
              <a:t>	                      </a:t>
            </a:r>
            <a:endParaRPr lang="zh-CN" altLang="en-US" sz="2800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2758440" y="4315460"/>
            <a:ext cx="9433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梦</a:t>
            </a:r>
            <a:r>
              <a:rPr lang="zh-CN" altLang="en-US" sz="3600" dirty="0">
                <a:latin typeface="华文中宋" panose="02010600040101010101" charset="-122"/>
                <a:ea typeface="华文中宋" panose="02010600040101010101" charset="-122"/>
              </a:rPr>
              <a:t>中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相逢</a:t>
            </a:r>
            <a:r>
              <a:rPr lang="en-US" altLang="zh-CN" sz="3600" dirty="0">
                <a:latin typeface="华文中宋" panose="02010600040101010101" charset="-122"/>
                <a:ea typeface="华文中宋" panose="02010600040101010101" charset="-122"/>
              </a:rPr>
              <a:t>—— </a:t>
            </a:r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</a:rPr>
              <a:t>夜来幽梦忽还乡，</a:t>
            </a:r>
            <a:r>
              <a:rPr lang="en-US" altLang="zh-CN" sz="3200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……</a:t>
            </a:r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惟有泪千行。</a:t>
            </a: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2579427" y="5374649"/>
            <a:ext cx="915764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梦</a:t>
            </a:r>
            <a:r>
              <a:rPr lang="zh-CN" altLang="en-US" sz="3600" dirty="0">
                <a:latin typeface="华文中宋" panose="02010600040101010101" charset="-122"/>
                <a:ea typeface="华文中宋" panose="02010600040101010101" charset="-122"/>
              </a:rPr>
              <a:t>醒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悲凉</a:t>
            </a:r>
            <a:r>
              <a:rPr lang="en-US" altLang="zh-CN" sz="3600" dirty="0">
                <a:latin typeface="华文中宋" panose="02010600040101010101" charset="-122"/>
                <a:ea typeface="华文中宋" panose="02010600040101010101" charset="-122"/>
              </a:rPr>
              <a:t>—— </a:t>
            </a:r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</a:rPr>
              <a:t>料得年年肠断处，明月夜，短松冈。</a:t>
            </a:r>
          </a:p>
        </p:txBody>
      </p:sp>
      <p:sp>
        <p:nvSpPr>
          <p:cNvPr id="13" name="文本框 3"/>
          <p:cNvSpPr/>
          <p:nvPr>
            <p:custDataLst>
              <p:tags r:id="rId10"/>
            </p:custDataLst>
          </p:nvPr>
        </p:nvSpPr>
        <p:spPr>
          <a:xfrm>
            <a:off x="1052946" y="358190"/>
            <a:ext cx="2435225" cy="480131"/>
          </a:xfrm>
          <a:prstGeom prst="rect">
            <a:avLst/>
          </a:prstGeom>
        </p:spPr>
        <p:txBody>
          <a:bodyPr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anose="02010600030101010101" pitchFamily="2" charset="-122"/>
                <a:ea typeface="Arial" panose="020B060402020202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anose="02010600030101010101" pitchFamily="2" charset="-122"/>
                <a:ea typeface="Arial" panose="020B060402020202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anose="02010600030101010101" pitchFamily="2" charset="-122"/>
                <a:ea typeface="Arial" panose="020B060402020202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anose="02010600030101010101" pitchFamily="2" charset="-122"/>
                <a:ea typeface="Arial" panose="020B060402020202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anose="02010600030101010101" pitchFamily="2" charset="-122"/>
                <a:ea typeface="Arial" panose="020B0604020202020204" pitchFamily="34" charset="0"/>
              </a:defRPr>
            </a:lvl5pPr>
          </a:lstStyle>
          <a:p>
            <a:pPr algn="dist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整体感知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 animBg="1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282700" y="444500"/>
            <a:ext cx="1121410" cy="4800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0" algn="dist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2pPr>
            <a:lvl3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3pPr>
            <a:lvl4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4pPr>
            <a:lvl5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5pPr>
          </a:lstStyle>
          <a:p>
            <a:r>
              <a:rPr lang="zh-CN" altLang="en-US"/>
              <a:t>解梦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393406" y="2197958"/>
            <a:ext cx="4077737" cy="282061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73237" y="1146300"/>
            <a:ext cx="68611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1</a:t>
            </a:r>
            <a:r>
              <a:rPr lang="zh-CN" altLang="en-US"/>
              <a:t>、赏析</a:t>
            </a:r>
            <a:r>
              <a:rPr lang="en-US" altLang="zh-CN"/>
              <a:t>“</a:t>
            </a:r>
            <a:r>
              <a:rPr lang="zh-CN" altLang="en-US"/>
              <a:t>梦前</a:t>
            </a:r>
            <a:r>
              <a:rPr lang="en-US" altLang="zh-CN"/>
              <a:t>”</a:t>
            </a:r>
            <a:r>
              <a:rPr lang="zh-CN" altLang="en-US"/>
              <a:t>诗句</a:t>
            </a:r>
          </a:p>
        </p:txBody>
      </p:sp>
      <p:pic>
        <p:nvPicPr>
          <p:cNvPr id="6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6285065" y="-120648"/>
            <a:ext cx="7099296" cy="7099296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890645" y="1861185"/>
            <a:ext cx="6967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105647" y="1472822"/>
            <a:ext cx="9087394" cy="5979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just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>
                <a:sym typeface="+mn-ea"/>
              </a:rPr>
              <a:t>“</a:t>
            </a:r>
            <a:r>
              <a:rPr lang="zh-CN" altLang="en-US" sz="3600" dirty="0">
                <a:sym typeface="+mn-ea"/>
              </a:rPr>
              <a:t>十年生死两茫茫”中的“两茫茫”怎样理解？</a:t>
            </a:r>
            <a:endParaRPr lang="zh-CN" altLang="en-US" sz="3200" dirty="0">
              <a:sym typeface="+mn-ea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1614205" y="738609"/>
            <a:ext cx="9239942" cy="4801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十年生死两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茫茫</a:t>
            </a:r>
            <a:r>
              <a:rPr lang="zh-CN" altLang="en-US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。不思量，自难忘 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105647" y="140688"/>
            <a:ext cx="4075953" cy="480131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0" algn="dist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2pPr>
            <a:lvl3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3pPr>
            <a:lvl4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4pPr>
            <a:lvl5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5pPr>
          </a:lstStyle>
          <a:p>
            <a:r>
              <a:rPr lang="zh-CN" altLang="en-US"/>
              <a:t>赏析</a:t>
            </a:r>
            <a:r>
              <a:rPr lang="en-US" altLang="zh-CN"/>
              <a:t>“</a:t>
            </a:r>
            <a:r>
              <a:rPr lang="zh-CN" altLang="en-US"/>
              <a:t>梦前</a:t>
            </a:r>
            <a:r>
              <a:rPr lang="en-US" altLang="zh-CN"/>
              <a:t>”</a:t>
            </a:r>
            <a:r>
              <a:rPr lang="zh-CN" altLang="en-US"/>
              <a:t>诗句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105647" y="140688"/>
            <a:ext cx="4075953" cy="480131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0" algn="dist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2pPr>
            <a:lvl3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3pPr>
            <a:lvl4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4pPr>
            <a:lvl5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5pPr>
          </a:lstStyle>
          <a:p>
            <a:r>
              <a:rPr lang="zh-CN" altLang="en-US"/>
              <a:t>赏析</a:t>
            </a:r>
            <a:r>
              <a:rPr lang="en-US" altLang="zh-CN"/>
              <a:t>“</a:t>
            </a:r>
            <a:r>
              <a:rPr lang="zh-CN" altLang="en-US"/>
              <a:t>梦前</a:t>
            </a:r>
            <a:r>
              <a:rPr lang="en-US" altLang="zh-CN"/>
              <a:t>”</a:t>
            </a:r>
            <a:r>
              <a:rPr lang="zh-CN" altLang="en-US"/>
              <a:t>诗句</a:t>
            </a:r>
          </a:p>
        </p:txBody>
      </p:sp>
      <p:sp>
        <p:nvSpPr>
          <p:cNvPr id="5" name="Rectangle 2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1614205" y="738609"/>
            <a:ext cx="9239942" cy="4801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十年生死两茫茫</a:t>
            </a:r>
            <a:r>
              <a:rPr lang="zh-CN" altLang="en-US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。</a:t>
            </a:r>
            <a:r>
              <a:rPr lang="zh-CN" altLang="en-US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不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思量</a:t>
            </a:r>
            <a:r>
              <a:rPr lang="zh-CN" altLang="en-US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，自难忘 </a:t>
            </a: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3374570" y="1915393"/>
            <a:ext cx="843642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sz="3200" b="1" dirty="0" smtClean="0">
                <a:latin typeface="宋体" charset="-122"/>
                <a:ea typeface="宋体" charset="-122"/>
              </a:rPr>
              <a:t>首句“十年生死两茫茫。”有什么作用？</a:t>
            </a:r>
            <a:r>
              <a:rPr lang="zh-CN" altLang="en-US" sz="3200" b="1" dirty="0" smtClean="0">
                <a:solidFill>
                  <a:srgbClr val="080808"/>
                </a:solidFill>
                <a:latin typeface="宋体" charset="-122"/>
                <a:ea typeface="宋体" charset="-122"/>
              </a:rPr>
              <a:t> </a:t>
            </a:r>
          </a:p>
          <a:p>
            <a:pPr>
              <a:lnSpc>
                <a:spcPct val="105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明确：</a:t>
            </a:r>
          </a:p>
          <a:p>
            <a:pPr>
              <a:lnSpc>
                <a:spcPct val="105000"/>
              </a:lnSpc>
            </a:pPr>
            <a:r>
              <a:rPr lang="en-US" altLang="zh-CN" sz="32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点明死别时间</a:t>
            </a:r>
            <a:endParaRPr lang="en-US" altLang="zh-CN" sz="3200" b="1" u="sng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05000"/>
              </a:lnSpc>
            </a:pPr>
            <a:r>
              <a:rPr lang="en-US" altLang="zh-CN" sz="32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茫茫：奠定了凄哀的感情基调</a:t>
            </a:r>
          </a:p>
          <a:p>
            <a:pPr>
              <a:lnSpc>
                <a:spcPct val="105000"/>
              </a:lnSpc>
            </a:pPr>
            <a:r>
              <a:rPr lang="en-US" altLang="zh-CN" sz="32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茫茫：暗含无边的惆怅和空虚</a:t>
            </a: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545910" y="5261044"/>
            <a:ext cx="11327642" cy="1077218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不思量，自难忘：直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接倾诉了作者对亡妻十年来的深挚怀念和伤悼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320119" y="1349830"/>
            <a:ext cx="9608644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spcBef>
                <a:spcPts val="600"/>
              </a:spcBef>
            </a:pPr>
            <a:r>
              <a:rPr lang="zh-CN" altLang="en-US" sz="3200" b="1" dirty="0"/>
              <a:t>你此句</a:t>
            </a:r>
            <a:r>
              <a:rPr sz="3200" b="1" dirty="0" err="1"/>
              <a:t>中的“凄凉”有哪些含义</a:t>
            </a:r>
            <a:r>
              <a:rPr lang="zh-CN" sz="3200" b="1" dirty="0"/>
              <a:t>？</a:t>
            </a:r>
            <a:endParaRPr sz="3200" b="1" dirty="0"/>
          </a:p>
          <a:p>
            <a:pPr indent="457200">
              <a:spcBef>
                <a:spcPts val="6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4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4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）相思之情的凄凉</a:t>
            </a:r>
            <a:r>
              <a:rPr lang="zh-CN" altLang="en-US" sz="4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en-US" sz="4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亡</a:t>
            </a:r>
            <a:r>
              <a:rPr lang="zh-CN" altLang="en-US" sz="4400" b="1" dirty="0">
                <a:latin typeface="仿宋" panose="02010609060101010101" pitchFamily="49" charset="-122"/>
                <a:ea typeface="仿宋" panose="02010609060101010101" pitchFamily="49" charset="-122"/>
              </a:rPr>
              <a:t>妻之恨，相思之痛，孤寂之</a:t>
            </a:r>
            <a:r>
              <a:rPr lang="zh-CN" altLang="en-US" sz="4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苦</a:t>
            </a:r>
            <a:r>
              <a:rPr lang="en-US" altLang="zh-CN" sz="4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zh-CN" altLang="en-US" sz="4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>
              <a:spcBef>
                <a:spcPts val="6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</a:t>
            </a:r>
            <a:r>
              <a:rPr lang="en-US" altLang="zh-CN" sz="4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2</a:t>
            </a:r>
            <a:r>
              <a:rPr lang="zh-CN" altLang="en-US" sz="4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）</a:t>
            </a:r>
            <a:r>
              <a:rPr lang="zh-CN" altLang="en-US" sz="4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政治失意之凄凉</a:t>
            </a:r>
            <a:r>
              <a:rPr lang="zh-CN" altLang="en-US" sz="4000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en-US" sz="4000" dirty="0" smtClean="0">
                <a:ea typeface="微软雅黑" pitchFamily="34" charset="-122"/>
              </a:rPr>
              <a:t>这十年，正是围绕</a:t>
            </a:r>
            <a:r>
              <a:rPr lang="zh-CN" altLang="en-US" sz="4000" i="1" dirty="0" smtClean="0">
                <a:ea typeface="微软雅黑" pitchFamily="34" charset="-122"/>
              </a:rPr>
              <a:t>王安石变法</a:t>
            </a:r>
            <a:r>
              <a:rPr lang="zh-CN" altLang="en-US" sz="4000" dirty="0" smtClean="0">
                <a:ea typeface="微软雅黑" pitchFamily="34" charset="-122"/>
              </a:rPr>
              <a:t>，革新派与守旧</a:t>
            </a:r>
            <a:r>
              <a:rPr lang="zh-CN" altLang="en-US" sz="4000" dirty="0" smtClean="0">
                <a:solidFill>
                  <a:srgbClr val="080808"/>
                </a:solidFill>
                <a:ea typeface="微软雅黑" pitchFamily="34" charset="-122"/>
              </a:rPr>
              <a:t>派斗争激烈。苏轼宦海沉浮，不断地放外任，左迁，流徙，历尽沧桑，备尝艰辛，</a:t>
            </a:r>
            <a:endParaRPr lang="zh-CN" altLang="en-US" sz="4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Rectangle 2"/>
          <p:cNvSpPr txBox="1"/>
          <p:nvPr>
            <p:custDataLst>
              <p:tags r:id="rId2"/>
            </p:custDataLst>
          </p:nvPr>
        </p:nvSpPr>
        <p:spPr>
          <a:xfrm>
            <a:off x="705947" y="519855"/>
            <a:ext cx="11222181" cy="7290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rtlCol="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lang="zh-CN" altLang="en-US" sz="1800" u="none" kern="120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lang="zh-CN" altLang="en-US" sz="1600" u="none" kern="120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lang="zh-CN" altLang="en-US" sz="1600" u="none" kern="120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/>
              <a:buChar char=""/>
              <a:tabLst>
                <a:tab pos="1609725" algn="l"/>
              </a:tabLst>
              <a:defRPr lang="zh-CN" altLang="en-US" sz="1400" u="none" kern="120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lang="zh-CN" altLang="en-US" sz="1400" u="none" kern="120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500" b="1">
                <a:solidFill>
                  <a:srgbClr val="FF0000"/>
                </a:solidFill>
                <a:latin typeface="微软雅黑" panose="020B0503020204020204" pitchFamily="34" charset="-122"/>
                <a:cs typeface="+mj-cs"/>
                <a:sym typeface="微软雅黑" panose="020B0503020204020204" pitchFamily="34" charset="-122"/>
              </a:rPr>
              <a:t>千里</a:t>
            </a:r>
            <a:r>
              <a:rPr lang="zh-CN" altLang="en-US" sz="4500" b="1">
                <a:solidFill>
                  <a:srgbClr val="0070C0"/>
                </a:solidFill>
                <a:latin typeface="微软雅黑" panose="020B0503020204020204" pitchFamily="34" charset="-122"/>
                <a:cs typeface="+mj-cs"/>
                <a:sym typeface="微软雅黑" panose="020B0503020204020204" pitchFamily="34" charset="-122"/>
              </a:rPr>
              <a:t>孤坟，无处话</a:t>
            </a:r>
            <a:r>
              <a:rPr lang="zh-CN" altLang="en-US" sz="4500" b="1">
                <a:solidFill>
                  <a:srgbClr val="FF0000"/>
                </a:solidFill>
                <a:latin typeface="微软雅黑" panose="020B0503020204020204" pitchFamily="34" charset="-122"/>
                <a:cs typeface="+mj-cs"/>
                <a:sym typeface="微软雅黑" panose="020B0503020204020204" pitchFamily="34" charset="-122"/>
              </a:rPr>
              <a:t>凄凉</a:t>
            </a:r>
            <a:r>
              <a:rPr lang="zh-CN" altLang="en-US" sz="4500" b="1">
                <a:solidFill>
                  <a:srgbClr val="0070C0"/>
                </a:solidFill>
                <a:latin typeface="微软雅黑" panose="020B0503020204020204" pitchFamily="34" charset="-122"/>
                <a:cs typeface="+mj-cs"/>
                <a:sym typeface="微软雅黑" panose="020B0503020204020204" pitchFamily="34" charset="-122"/>
              </a:rPr>
              <a:t>。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105647" y="140688"/>
            <a:ext cx="4075953" cy="480131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0" algn="dist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2pPr>
            <a:lvl3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3pPr>
            <a:lvl4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4pPr>
            <a:lvl5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5pPr>
          </a:lstStyle>
          <a:p>
            <a:r>
              <a:rPr lang="zh-CN" altLang="en-US"/>
              <a:t>赏析</a:t>
            </a:r>
            <a:r>
              <a:rPr lang="en-US" altLang="zh-CN"/>
              <a:t>“</a:t>
            </a:r>
            <a:r>
              <a:rPr lang="zh-CN" altLang="en-US"/>
              <a:t>梦前</a:t>
            </a:r>
            <a:r>
              <a:rPr lang="en-US" altLang="zh-CN"/>
              <a:t>”</a:t>
            </a:r>
            <a:r>
              <a:rPr lang="zh-CN" altLang="en-US"/>
              <a:t>诗句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" cstate="print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rcRect b="6963"/>
          <a:stretch>
            <a:fillRect/>
          </a:stretch>
        </p:blipFill>
        <p:spPr bwMode="auto">
          <a:xfrm>
            <a:off x="170886" y="2078840"/>
            <a:ext cx="1835335" cy="3551026"/>
          </a:xfrm>
          <a:prstGeom prst="rect">
            <a:avLst/>
          </a:prstGeom>
          <a:noFill/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706582" y="620819"/>
            <a:ext cx="11222181" cy="5802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lang="zh-CN" altLang="en-US" sz="1800" u="none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lang="zh-CN" altLang="en-US" sz="1600" u="none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lang="zh-CN" altLang="en-US" sz="1600" u="none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/>
              <a:buChar char=""/>
              <a:tabLst>
                <a:tab pos="1609725" algn="l"/>
              </a:tabLst>
              <a:defRPr lang="zh-CN" altLang="en-US" sz="1400" u="none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lang="zh-CN" altLang="en-US" sz="1400" u="none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lv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45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rPr>
              <a:t>十年</a:t>
            </a:r>
            <a:r>
              <a:rPr lang="zh-CN" altLang="en-US" sz="45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rPr>
              <a:t>生死</a:t>
            </a:r>
            <a:r>
              <a:rPr lang="zh-CN" altLang="en-US" sz="45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rPr>
              <a:t>、千</a:t>
            </a:r>
            <a:r>
              <a:rPr lang="zh-CN" altLang="en-US" sz="45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rPr>
              <a:t>里</a:t>
            </a:r>
            <a:r>
              <a:rPr lang="zh-CN" altLang="en-US" sz="4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rPr>
              <a:t>孤</a:t>
            </a:r>
            <a:r>
              <a:rPr lang="zh-CN" altLang="en-US" sz="45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rPr>
              <a:t>坟</a:t>
            </a:r>
            <a:endParaRPr lang="en-US" altLang="zh-CN" sz="45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微软雅黑" panose="020B0503020204020204" pitchFamily="34" charset="-122"/>
            </a:endParaRPr>
          </a:p>
          <a:p>
            <a:pPr marL="0" lvl="0" indent="0" algn="ctr">
              <a:lnSpc>
                <a:spcPct val="100000"/>
              </a:lnSpc>
              <a:spcAft>
                <a:spcPct val="0"/>
              </a:spcAft>
              <a:buNone/>
            </a:pPr>
            <a:endParaRPr lang="zh-CN" altLang="en-US" sz="45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36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6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千里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”，对前句“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十年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生死两茫茫”的补充：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亡妻之坟在眉州，与诗人所在的密州遥隔千里</a:t>
            </a:r>
            <a:r>
              <a:rPr lang="zh-CN" altLang="en-US" sz="36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en-US" altLang="zh-CN" sz="36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Aft>
                <a:spcPct val="0"/>
              </a:spcAft>
              <a:buNone/>
            </a:pPr>
            <a:endParaRPr lang="en-US" altLang="zh-CN" sz="36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3600" b="1" dirty="0" smtClean="0">
                <a:solidFill>
                  <a:srgbClr val="00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3600" b="1" dirty="0" smtClean="0">
                <a:solidFill>
                  <a:srgbClr val="00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zh-CN" altLang="en-US" sz="36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共同指出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生者与死者在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上的隔离 ，表达了对亡妻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沉痛的思念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永远不得相逢的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遗恨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  <a:p>
            <a:pPr>
              <a:lnSpc>
                <a:spcPct val="120000"/>
              </a:lnSpc>
              <a:spcAft>
                <a:spcPct val="0"/>
              </a:spcAft>
              <a:buNone/>
            </a:pP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105647" y="140688"/>
            <a:ext cx="4075953" cy="480131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0" algn="dist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2pPr>
            <a:lvl3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3pPr>
            <a:lvl4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4pPr>
            <a:lvl5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5pPr>
          </a:lstStyle>
          <a:p>
            <a:r>
              <a:rPr lang="zh-CN" altLang="en-US"/>
              <a:t>赏析</a:t>
            </a:r>
            <a:r>
              <a:rPr lang="en-US" altLang="zh-CN"/>
              <a:t>“</a:t>
            </a:r>
            <a:r>
              <a:rPr lang="zh-CN" altLang="en-US"/>
              <a:t>梦前</a:t>
            </a:r>
            <a:r>
              <a:rPr lang="en-US" altLang="zh-CN"/>
              <a:t>”</a:t>
            </a:r>
            <a:r>
              <a:rPr lang="zh-CN" altLang="en-US"/>
              <a:t>诗句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678152" y="1711970"/>
            <a:ext cx="8711508" cy="2160587"/>
          </a:xfrm>
        </p:spPr>
        <p:txBody>
          <a:bodyPr>
            <a:noAutofit/>
          </a:bodyPr>
          <a:lstStyle/>
          <a:p>
            <a:pPr marL="0" indent="0">
              <a:lnSpc>
                <a:spcPct val="16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纵使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：是一个假想。</a:t>
            </a:r>
            <a:endParaRPr lang="en-US" altLang="zh-CN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问：即使生死可以沟通，夫妻可以重逢，又如何呢？ 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应不识。 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问：为什么不识？用几个词来概括这几句话描绘的作者的形象。</a:t>
            </a:r>
            <a:endParaRPr lang="en-US" altLang="zh-CN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历尽沧桑，面容憔悴。 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b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105647" y="140688"/>
            <a:ext cx="4075953" cy="480131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0" algn="dist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2pPr>
            <a:lvl3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3pPr>
            <a:lvl4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4pPr>
            <a:lvl5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5pPr>
          </a:lstStyle>
          <a:p>
            <a:r>
              <a:rPr lang="zh-CN" altLang="en-US"/>
              <a:t>赏析</a:t>
            </a:r>
            <a:r>
              <a:rPr lang="en-US" altLang="zh-CN"/>
              <a:t>“</a:t>
            </a:r>
            <a:r>
              <a:rPr lang="zh-CN" altLang="en-US"/>
              <a:t>梦前</a:t>
            </a:r>
            <a:r>
              <a:rPr lang="en-US" altLang="zh-CN"/>
              <a:t>”</a:t>
            </a:r>
            <a:r>
              <a:rPr lang="zh-CN" altLang="en-US"/>
              <a:t>诗句</a:t>
            </a:r>
          </a:p>
        </p:txBody>
      </p:sp>
      <p:pic>
        <p:nvPicPr>
          <p:cNvPr id="5" name="图片 1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7403240" y="544370"/>
            <a:ext cx="6313630" cy="6313630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>
            <p:custDataLst>
              <p:tags r:id="rId4"/>
            </p:custDataLst>
          </p:nvPr>
        </p:nvSpPr>
        <p:spPr>
          <a:xfrm>
            <a:off x="304800" y="835980"/>
            <a:ext cx="9983789" cy="11451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500" b="1"/>
              <a:t/>
            </a:r>
            <a:br>
              <a:rPr lang="en-US" altLang="zh-CN" sz="4500" b="1"/>
            </a:br>
            <a:r>
              <a:rPr lang="en-US" altLang="zh-CN" sz="4500" b="1"/>
              <a:t>  </a:t>
            </a:r>
            <a:r>
              <a:rPr lang="zh-CN" altLang="en-US" sz="45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纵使</a:t>
            </a:r>
            <a:r>
              <a:rPr lang="zh-CN" altLang="en-US" sz="45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相逢应不识，尘满面，</a:t>
            </a:r>
            <a:r>
              <a:rPr lang="zh-CN" altLang="en-US" sz="45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鬓如霜</a:t>
            </a:r>
            <a:r>
              <a:rPr lang="zh-CN" altLang="en-US" sz="45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4500" b="1">
                <a:solidFill>
                  <a:srgbClr val="FF0000"/>
                </a:solidFill>
                <a:ea typeface="楷体_GB2312" pitchFamily="49" charset="-122"/>
              </a:rPr>
              <a:t/>
            </a:r>
            <a:br>
              <a:rPr lang="zh-CN" altLang="en-US" sz="4500" b="1">
                <a:solidFill>
                  <a:srgbClr val="FF0000"/>
                </a:solidFill>
                <a:ea typeface="楷体_GB2312" pitchFamily="49" charset="-122"/>
              </a:rPr>
            </a:br>
            <a:endParaRPr lang="zh-CN" altLang="en-US" sz="45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uiExpand="1" build="p" bldLvl="4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930555" y="1131543"/>
            <a:ext cx="802488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720090" fontAlgn="auto">
              <a:defRPr sz="3200" b="1"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5400" dirty="0"/>
              <a:t>上片抒写对亡妻永远难忘的</a:t>
            </a:r>
            <a:r>
              <a:rPr lang="zh-CN" altLang="en-US" sz="5400" dirty="0">
                <a:solidFill>
                  <a:srgbClr val="FF0000"/>
                </a:solidFill>
              </a:rPr>
              <a:t>思念之情</a:t>
            </a:r>
            <a:r>
              <a:rPr lang="zh-CN" altLang="en-US" sz="5400" dirty="0"/>
              <a:t>和爱妻去世后</a:t>
            </a:r>
            <a:r>
              <a:rPr lang="zh-CN" altLang="en-US" sz="5400" dirty="0">
                <a:solidFill>
                  <a:srgbClr val="FF0000"/>
                </a:solidFill>
              </a:rPr>
              <a:t>自己生活的凄凉、辛酸和伤痛</a:t>
            </a:r>
            <a:r>
              <a:rPr lang="zh-CN" altLang="en-US" sz="5400" dirty="0"/>
              <a:t>。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134020" y="446314"/>
            <a:ext cx="2534466" cy="480131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0" algn="dist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2pPr>
            <a:lvl3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3pPr>
            <a:lvl4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4pPr>
            <a:lvl5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5pPr>
          </a:lstStyle>
          <a:p>
            <a:r>
              <a:rPr lang="zh-CN" altLang="en-US">
                <a:sym typeface="+mn-ea"/>
              </a:rPr>
              <a:t>上片小结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 cstate="print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rcRect b="6963"/>
          <a:stretch>
            <a:fillRect/>
          </a:stretch>
        </p:blipFill>
        <p:spPr bwMode="auto">
          <a:xfrm>
            <a:off x="816111" y="1761808"/>
            <a:ext cx="2699973" cy="3551026"/>
          </a:xfrm>
          <a:prstGeom prst="rect">
            <a:avLst/>
          </a:prstGeom>
          <a:noFill/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07498" y="376226"/>
            <a:ext cx="2203738" cy="480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di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常识积累</a:t>
            </a:r>
          </a:p>
        </p:txBody>
      </p:sp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3444423" y="840493"/>
            <a:ext cx="5309425" cy="768090"/>
            <a:chOff x="3731995" y="294448"/>
            <a:chExt cx="5310408" cy="768232"/>
          </a:xfrm>
        </p:grpSpPr>
        <p:sp>
          <p:nvSpPr>
            <p:cNvPr id="8" name="矩形 3"/>
            <p:cNvSpPr/>
            <p:nvPr>
              <p:custDataLst>
                <p:tags r:id="rId4"/>
              </p:custDataLst>
            </p:nvPr>
          </p:nvSpPr>
          <p:spPr>
            <a:xfrm>
              <a:off x="4736525" y="294448"/>
              <a:ext cx="3114308" cy="76722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91414" tIns="45707" rIns="91414" bIns="45707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ctr" eaLnBrk="1" hangingPunct="1">
                <a:buClrTx/>
                <a:buSzTx/>
                <a:buFontTx/>
                <a:buNone/>
              </a:pPr>
              <a:r>
                <a:rPr lang="zh-CN" altLang="en-US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悼亡诗</a:t>
              </a:r>
            </a:p>
          </p:txBody>
        </p:sp>
        <p:pic>
          <p:nvPicPr>
            <p:cNvPr id="9" name="图片 5"/>
            <p:cNvPicPr>
              <a:picLocks noChangeArrowheads="1"/>
            </p:cNvPicPr>
            <p:nvPr>
              <p:custDataLst>
                <p:tags r:id="rId5"/>
              </p:custDataLst>
            </p:nvPr>
          </p:nvPicPr>
          <p:blipFill>
            <a:blip r:embed="rId8" cstate="print"/>
            <a:stretch>
              <a:fillRect/>
            </a:stretch>
          </p:blipFill>
          <p:spPr bwMode="auto">
            <a:xfrm>
              <a:off x="8037883" y="310452"/>
              <a:ext cx="1004520" cy="752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5"/>
            <p:cNvPicPr>
              <a:picLocks noChangeArrowheads="1"/>
            </p:cNvPicPr>
            <p:nvPr>
              <p:custDataLst>
                <p:tags r:id="rId6"/>
              </p:custDataLst>
            </p:nvPr>
          </p:nvPicPr>
          <p:blipFill>
            <a:blip r:embed="rId8" cstate="print"/>
            <a:stretch>
              <a:fillRect/>
            </a:stretch>
          </p:blipFill>
          <p:spPr bwMode="auto">
            <a:xfrm>
              <a:off x="3731995" y="298255"/>
              <a:ext cx="1004520" cy="752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1014730" y="1608455"/>
            <a:ext cx="10163175" cy="4759960"/>
          </a:xfrm>
          <a:prstGeom prst="rect">
            <a:avLst/>
          </a:prstGeom>
        </p:spPr>
        <p:txBody>
          <a:bodyPr vert="horz" lIns="91423" tIns="45711" rIns="91423" bIns="45711" rtlCol="0"/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黑体" panose="02010609060101010101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7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悼亡诗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，古代诗歌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题材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之一，</a:t>
            </a:r>
            <a:r>
              <a:rPr lang="zh-CN" altLang="en-US" sz="3200" b="1">
                <a:solidFill>
                  <a:srgbClr val="2E2E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一般是丈夫追悼亡妻之作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，始于西晋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潘安的《悼亡诗》三首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3200" b="1">
                <a:solidFill>
                  <a:srgbClr val="2E2E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现在广义的悼亡诗也指对亡故亲人或朋友表达追悼、哀思的诗歌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  <a:p>
            <a:pPr>
              <a:lnSpc>
                <a:spcPct val="170000"/>
              </a:lnSpc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代表诗人有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潘安、元稹、李商隐、纳兰性德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等；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用词写悼亡，是苏轼的首创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  <a:p>
            <a:pPr>
              <a:lnSpc>
                <a:spcPct val="170000"/>
              </a:lnSpc>
            </a:pPr>
            <a:endParaRPr lang="zh-CN" altLang="en-US" sz="32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606425" y="2167255"/>
            <a:ext cx="10979150" cy="4191000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问：这几句是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来表达情感的？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虚写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32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梦境中见到妻子还同往常一样在窗前梳妆打扮。十年了，这个以前幸福生活中的场景词人始终不能忘掉。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表达了词人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对亡妻执着不舍的深情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32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十年时间，积攒了多少的思念想要倾诉，然而思绪如麻，又当从何处说起？于是，竟无语凝噎。满腹的相思都化作了热泪千行。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/>
              <a:t/>
            </a:r>
            <a:br>
              <a:rPr lang="zh-CN" altLang="en-US" sz="3200" b="1" dirty="0"/>
            </a:br>
            <a:endParaRPr lang="zh-CN" altLang="en-US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9458"/>
          <p:cNvSpPr txBox="1"/>
          <p:nvPr>
            <p:custDataLst>
              <p:tags r:id="rId2"/>
            </p:custDataLst>
          </p:nvPr>
        </p:nvSpPr>
        <p:spPr>
          <a:xfrm>
            <a:off x="709685" y="401416"/>
            <a:ext cx="10889792" cy="19620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44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  <a:cs typeface="+mj-cs"/>
              </a:defRPr>
            </a:lvl1pPr>
          </a:lstStyle>
          <a:p>
            <a:r>
              <a:rPr lang="zh-CN" altLang="en-US" dirty="0"/>
              <a:t>夜来</a:t>
            </a:r>
            <a:r>
              <a:rPr lang="zh-CN" altLang="en-US" dirty="0">
                <a:solidFill>
                  <a:srgbClr val="FF0000"/>
                </a:solidFill>
              </a:rPr>
              <a:t>幽梦</a:t>
            </a:r>
            <a:r>
              <a:rPr lang="zh-CN" altLang="en-US" dirty="0"/>
              <a:t>忽还乡。小</a:t>
            </a:r>
            <a:r>
              <a:rPr lang="zh-CN" altLang="en-US" dirty="0">
                <a:solidFill>
                  <a:srgbClr val="FF0000"/>
                </a:solidFill>
              </a:rPr>
              <a:t>轩</a:t>
            </a:r>
            <a:r>
              <a:rPr lang="zh-CN" altLang="en-US" dirty="0"/>
              <a:t>窗，正梳妆。相顾无言，</a:t>
            </a:r>
            <a:r>
              <a:rPr lang="zh-CN" altLang="en-US" dirty="0">
                <a:solidFill>
                  <a:srgbClr val="FF0000"/>
                </a:solidFill>
              </a:rPr>
              <a:t>惟</a:t>
            </a:r>
            <a:r>
              <a:rPr lang="zh-CN" altLang="en-US" dirty="0"/>
              <a:t>有泪千行。</a:t>
            </a: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105647" y="140688"/>
            <a:ext cx="4075953" cy="480131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0" algn="dist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2pPr>
            <a:lvl3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3pPr>
            <a:lvl4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4pPr>
            <a:lvl5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5pPr>
          </a:lstStyle>
          <a:p>
            <a:r>
              <a:rPr lang="zh-CN" altLang="en-US"/>
              <a:t>赏析</a:t>
            </a:r>
            <a:r>
              <a:rPr lang="en-US" altLang="zh-CN"/>
              <a:t>“</a:t>
            </a:r>
            <a:r>
              <a:rPr lang="zh-CN" altLang="en-US"/>
              <a:t>梦中</a:t>
            </a:r>
            <a:r>
              <a:rPr lang="en-US" altLang="zh-CN"/>
              <a:t>”</a:t>
            </a:r>
            <a:r>
              <a:rPr lang="zh-CN" altLang="en-US"/>
              <a:t>诗句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565779" y="2470442"/>
            <a:ext cx="941695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/>
            <a:r>
              <a:rPr lang="en-US" altLang="zh-CN" sz="4400" b="1" dirty="0" smtClean="0"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4400" b="1" dirty="0" smtClean="0"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、“</a:t>
            </a:r>
            <a:r>
              <a:rPr lang="zh-CN" altLang="en-US" sz="4400" b="1" dirty="0"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忽”写出</a:t>
            </a:r>
            <a:r>
              <a:rPr lang="zh-CN" altLang="en-US" sz="4400" b="1" dirty="0" smtClean="0"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了</a:t>
            </a:r>
            <a:r>
              <a:rPr lang="zh-CN" altLang="en-US" sz="4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日</a:t>
            </a:r>
            <a:r>
              <a:rPr lang="zh-CN" altLang="en-US" sz="4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日夜夜的盼</a:t>
            </a:r>
            <a:r>
              <a:rPr lang="zh-CN" altLang="en-US" sz="4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望倏</a:t>
            </a:r>
            <a:r>
              <a:rPr lang="zh-CN" altLang="en-US" sz="4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忽之间就变成了事</a:t>
            </a:r>
            <a:r>
              <a:rPr lang="zh-CN" altLang="en-US" sz="4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实</a:t>
            </a:r>
            <a:r>
              <a:rPr lang="zh-CN" altLang="en-US" sz="44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。</a:t>
            </a:r>
            <a:endParaRPr lang="en-US" altLang="zh-CN" sz="4400" b="1" dirty="0" smtClean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sym typeface="微软雅黑" panose="020B0503020204020204" pitchFamily="34" charset="-122"/>
            </a:endParaRPr>
          </a:p>
          <a:p>
            <a:pPr indent="720090"/>
            <a:r>
              <a:rPr lang="en-US" altLang="zh-CN" sz="44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2</a:t>
            </a:r>
            <a:r>
              <a:rPr lang="zh-CN" altLang="en-US" sz="44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、</a:t>
            </a:r>
            <a:r>
              <a:rPr lang="zh-CN" altLang="en-US" sz="4400" b="1" dirty="0" smtClean="0"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与</a:t>
            </a:r>
            <a:r>
              <a:rPr lang="zh-CN" altLang="en-US" sz="4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“</a:t>
            </a:r>
            <a:r>
              <a:rPr lang="zh-CN" altLang="en-US" sz="4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十年”“千里”</a:t>
            </a:r>
            <a:r>
              <a:rPr lang="zh-CN" altLang="en-US" sz="4400" b="1" dirty="0"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漫长的时间及阔远的空间</a:t>
            </a:r>
            <a:r>
              <a:rPr lang="zh-CN" altLang="en-US" sz="44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相照应</a:t>
            </a:r>
            <a:r>
              <a:rPr lang="zh-CN" altLang="en-US" sz="4400" b="1" dirty="0"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，</a:t>
            </a:r>
            <a:r>
              <a:rPr lang="zh-CN" altLang="en-US" sz="4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入梦是轻快的</a:t>
            </a:r>
            <a:r>
              <a:rPr lang="zh-CN" altLang="en-US" sz="44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zh-CN" altLang="en-US" sz="4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感</a:t>
            </a:r>
            <a:r>
              <a:rPr lang="zh-CN" altLang="en-US" sz="4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情却极为沉重</a:t>
            </a:r>
            <a:r>
              <a:rPr lang="en-US" altLang="zh-CN" sz="4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似喜实悲。</a:t>
            </a:r>
            <a:endParaRPr lang="zh-CN" altLang="en-US" sz="4400" b="1" dirty="0">
              <a:latin typeface="仿宋" panose="02010609060101010101" pitchFamily="49" charset="-122"/>
              <a:ea typeface="仿宋" panose="020106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486011" y="1725549"/>
            <a:ext cx="8473782" cy="5979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marL="228600" indent="-228600" algn="just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dirty="0" err="1">
                <a:sym typeface="+mn-ea"/>
              </a:rPr>
              <a:t>赏析</a:t>
            </a:r>
            <a:r>
              <a:rPr lang="zh-CN" altLang="en-US" dirty="0">
                <a:sym typeface="+mn-ea"/>
              </a:rPr>
              <a:t>“</a:t>
            </a:r>
            <a:r>
              <a:rPr dirty="0" err="1">
                <a:sym typeface="+mn-ea"/>
              </a:rPr>
              <a:t>夜来幽梦忽还乡”一句中“忽”字的妙处</a:t>
            </a:r>
            <a:r>
              <a:rPr dirty="0">
                <a:sym typeface="+mn-ea"/>
              </a:rPr>
              <a:t>。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4913" y="2398965"/>
            <a:ext cx="2278980" cy="4165607"/>
          </a:xfrm>
          <a:prstGeom prst="rect">
            <a:avLst/>
          </a:prstGeom>
          <a:noFill/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105647" y="140688"/>
            <a:ext cx="4075953" cy="480131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0" algn="dist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2pPr>
            <a:lvl3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3pPr>
            <a:lvl4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4pPr>
            <a:lvl5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5pPr>
          </a:lstStyle>
          <a:p>
            <a:r>
              <a:rPr lang="zh-CN" altLang="en-US" dirty="0"/>
              <a:t>赏析</a:t>
            </a:r>
            <a:r>
              <a:rPr lang="en-US" altLang="zh-CN" dirty="0"/>
              <a:t>“</a:t>
            </a:r>
            <a:r>
              <a:rPr lang="zh-CN" altLang="en-US" dirty="0"/>
              <a:t>梦中</a:t>
            </a:r>
            <a:r>
              <a:rPr lang="en-US" altLang="zh-CN" dirty="0"/>
              <a:t>”</a:t>
            </a:r>
            <a:r>
              <a:rPr lang="zh-CN" altLang="en-US" dirty="0"/>
              <a:t>诗句</a:t>
            </a:r>
          </a:p>
        </p:txBody>
      </p:sp>
      <p:sp>
        <p:nvSpPr>
          <p:cNvPr id="6" name="文本框 19458"/>
          <p:cNvSpPr txBox="1"/>
          <p:nvPr>
            <p:custDataLst>
              <p:tags r:id="rId5"/>
            </p:custDataLst>
          </p:nvPr>
        </p:nvSpPr>
        <p:spPr>
          <a:xfrm>
            <a:off x="1105647" y="401416"/>
            <a:ext cx="10493829" cy="19620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44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  <a:cs typeface="+mj-cs"/>
              </a:defRPr>
            </a:lvl1pPr>
          </a:lstStyle>
          <a:p>
            <a:r>
              <a:rPr lang="zh-CN" altLang="en-US" sz="4000" dirty="0"/>
              <a:t>夜来幽梦</a:t>
            </a:r>
            <a:r>
              <a:rPr lang="zh-CN" altLang="en-US" sz="4000" dirty="0">
                <a:solidFill>
                  <a:srgbClr val="FF0000"/>
                </a:solidFill>
              </a:rPr>
              <a:t>忽</a:t>
            </a:r>
            <a:r>
              <a:rPr lang="zh-CN" altLang="en-US" sz="4000" dirty="0"/>
              <a:t>还乡。小轩窗，正梳妆。相顾无言，惟有泪千行。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429000" y="1854200"/>
            <a:ext cx="6934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zh-CN">
              <a:solidFill>
                <a:srgbClr val="A50021"/>
              </a:solidFill>
            </a:endParaRPr>
          </a:p>
        </p:txBody>
      </p:sp>
      <p:sp>
        <p:nvSpPr>
          <p:cNvPr id="2253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63751" y="768351"/>
            <a:ext cx="9865013" cy="937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/>
          <a:p>
            <a:pPr>
              <a:spcBef>
                <a:spcPct val="10000"/>
              </a:spcBef>
            </a:pPr>
            <a:r>
              <a:rPr kumimoji="1" lang="zh-CN" altLang="en-US" sz="45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料得</a:t>
            </a:r>
            <a:r>
              <a:rPr kumimoji="1" lang="zh-CN" altLang="en-US" sz="45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年年肠断处，明月夜，短松冈。</a:t>
            </a:r>
          </a:p>
        </p:txBody>
      </p:sp>
      <p:sp>
        <p:nvSpPr>
          <p:cNvPr id="22532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3206" y="1432813"/>
            <a:ext cx="10955017" cy="344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defPPr>
              <a:defRPr lang="zh-CN"/>
            </a:defPPr>
            <a:lvl1pPr marL="457200" indent="-457200">
              <a:spcBef>
                <a:spcPct val="0"/>
              </a:spcBef>
              <a:buFont typeface="Wingdings" panose="05000000000000000000" pitchFamily="2" charset="2"/>
              <a:buChar char="Ø"/>
              <a:defRPr kumimoji="1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</a:rPr>
              <a:t>词人从梦中醒来，想象在千里之外的荒郊月夜，那长着小松树的山冈上，</a:t>
            </a:r>
            <a:r>
              <a:rPr lang="zh-CN" altLang="en-US" dirty="0">
                <a:solidFill>
                  <a:srgbClr val="FF0000"/>
                </a:solidFill>
              </a:rPr>
              <a:t>妻子一定会年复一年地为思念丈夫而悲伤</a:t>
            </a:r>
            <a:r>
              <a:rPr lang="zh-CN" altLang="en-US" dirty="0">
                <a:solidFill>
                  <a:schemeClr val="tx1"/>
                </a:solidFill>
              </a:rPr>
              <a:t>。</a:t>
            </a:r>
            <a:endParaRPr lang="en-US" altLang="zh-CN" dirty="0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</a:pPr>
            <a:endParaRPr lang="en-US" altLang="zh-CN" dirty="0" smtClean="0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写</a:t>
            </a:r>
            <a:r>
              <a:rPr lang="zh-CN" altLang="en-US" dirty="0">
                <a:solidFill>
                  <a:schemeClr val="tx1"/>
                </a:solidFill>
              </a:rPr>
              <a:t>自己怀念亡妻，却料想对方为怀念自己而柔肠寸断，</a:t>
            </a:r>
            <a:r>
              <a:rPr lang="zh-CN" altLang="en-US" dirty="0">
                <a:solidFill>
                  <a:srgbClr val="0070C0"/>
                </a:solidFill>
              </a:rPr>
              <a:t>这是什么手法</a:t>
            </a:r>
            <a:r>
              <a:rPr lang="zh-CN" altLang="en-US" dirty="0" smtClean="0">
                <a:solidFill>
                  <a:srgbClr val="0070C0"/>
                </a:solidFill>
              </a:rPr>
              <a:t>？</a:t>
            </a:r>
            <a:endParaRPr lang="en-US" altLang="zh-CN" dirty="0" smtClean="0">
              <a:solidFill>
                <a:srgbClr val="0070C0"/>
              </a:solidFill>
            </a:endParaRPr>
          </a:p>
          <a:p>
            <a:pPr>
              <a:lnSpc>
                <a:spcPct val="130000"/>
              </a:lnSpc>
            </a:pPr>
            <a:endParaRPr lang="en-US" altLang="zh-CN" dirty="0">
              <a:solidFill>
                <a:srgbClr val="0070C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/>
              <a:t>对写。语言平易质朴，将对亡妻的思念表达得深沉哀婉，感人至深，催人泪下。</a:t>
            </a:r>
            <a:r>
              <a:rPr lang="zh-CN" altLang="en-US" sz="4000" dirty="0"/>
              <a:t>   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105647" y="140688"/>
            <a:ext cx="4075953" cy="480131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0" algn="dist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2pPr>
            <a:lvl3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3pPr>
            <a:lvl4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4pPr>
            <a:lvl5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5pPr>
          </a:lstStyle>
          <a:p>
            <a:r>
              <a:rPr lang="zh-CN" altLang="en-US"/>
              <a:t>赏析</a:t>
            </a:r>
            <a:r>
              <a:rPr lang="en-US" altLang="zh-CN"/>
              <a:t>“</a:t>
            </a:r>
            <a:r>
              <a:rPr lang="zh-CN" altLang="en-US"/>
              <a:t>梦醒</a:t>
            </a:r>
            <a:r>
              <a:rPr lang="en-US" altLang="zh-CN"/>
              <a:t>”</a:t>
            </a:r>
            <a:r>
              <a:rPr lang="zh-CN" altLang="en-US"/>
              <a:t>诗句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3537585" y="1677035"/>
            <a:ext cx="8072120" cy="4545965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  <a:miter lim="800000"/>
          </a:ln>
        </p:spPr>
        <p:txBody>
          <a:bodyPr vert="horz" wrap="square" lIns="91440" tIns="45720" rIns="91440" bIns="45720" anchor="t" anchorCtr="0">
            <a:normAutofit/>
          </a:bodyPr>
          <a:lstStyle>
            <a:lvl1pPr marL="228600" indent="-228600" algn="l" defTabSz="91440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lang="zh-CN" altLang="en-US" sz="1800" u="none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lang="zh-CN" altLang="en-US" sz="1600" u="none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lang="zh-CN" altLang="en-US" sz="1600" u="none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/>
              <a:buChar char=""/>
              <a:tabLst>
                <a:tab pos="1609725" algn="l"/>
              </a:tabLst>
              <a:defRPr lang="zh-CN" altLang="en-US" sz="1400" u="none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lang="zh-CN" altLang="en-US" sz="1400" u="none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indent="457200" algn="just">
              <a:lnSpc>
                <a:spcPct val="120000"/>
              </a:lnSpc>
              <a:spcAft>
                <a:spcPct val="0"/>
              </a:spcAft>
              <a:buNone/>
            </a:pPr>
            <a:r>
              <a:rPr sz="3200" b="1" dirty="0" err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赏析本句还运用了哪种手法表达情感</a:t>
            </a:r>
            <a:r>
              <a:rPr sz="3200" b="1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？</a:t>
            </a:r>
          </a:p>
          <a:p>
            <a:pPr marL="0" indent="457200" algn="just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、</a:t>
            </a:r>
            <a:r>
              <a:rPr lang="en-US" altLang="zh-CN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 </a:t>
            </a:r>
            <a:r>
              <a:rPr lang="zh-CN" altLang="en-US" sz="44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以景结情</a:t>
            </a:r>
            <a:r>
              <a:rPr lang="zh-CN" altLang="en-US" sz="4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  <a:cs typeface="隶书" panose="02010509060101010101" pitchFamily="49" charset="-122"/>
            </a:endParaRPr>
          </a:p>
          <a:p>
            <a:pPr marL="0" indent="457200" algn="just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3600" b="1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3600" b="1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、用</a:t>
            </a:r>
            <a:r>
              <a:rPr lang="zh-CN" altLang="en-US" sz="3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明月、短松冈来传达、暗示出</a:t>
            </a:r>
            <a:r>
              <a:rPr lang="zh-CN" altLang="en-US" sz="3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作者对亡妻的思</a:t>
            </a:r>
            <a:r>
              <a:rPr lang="zh-CN" altLang="en-US" sz="36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念。</a:t>
            </a:r>
            <a:endParaRPr lang="en-US" altLang="zh-CN" sz="3600" b="1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隶书" panose="02010509060101010101" pitchFamily="49" charset="-122"/>
            </a:endParaRPr>
          </a:p>
          <a:p>
            <a:pPr marL="0" indent="457200" algn="just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sz="36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、言</a:t>
            </a:r>
            <a:r>
              <a:rPr lang="zh-CN" altLang="en-US" sz="3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有尽而意无穷，给读者留下想象的空间</a:t>
            </a:r>
            <a:r>
              <a:rPr lang="zh-CN" altLang="en-US" sz="3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panose="02010509060101010101" pitchFamily="49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63751" y="768351"/>
            <a:ext cx="9865013" cy="937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/>
          <a:p>
            <a:pPr>
              <a:spcBef>
                <a:spcPct val="10000"/>
              </a:spcBef>
            </a:pPr>
            <a:r>
              <a:rPr kumimoji="1" lang="zh-CN" altLang="en-US" sz="45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料得年年肠断处，</a:t>
            </a:r>
            <a:r>
              <a:rPr kumimoji="1" lang="zh-CN" altLang="en-US" sz="45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明月夜，短松冈</a:t>
            </a:r>
            <a:r>
              <a:rPr kumimoji="1" lang="zh-CN" altLang="en-US" sz="45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。</a:t>
            </a: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105647" y="140688"/>
            <a:ext cx="4075953" cy="480131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0" algn="dist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2pPr>
            <a:lvl3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3pPr>
            <a:lvl4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4pPr>
            <a:lvl5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5pPr>
          </a:lstStyle>
          <a:p>
            <a:r>
              <a:rPr lang="zh-CN" altLang="en-US"/>
              <a:t>赏析</a:t>
            </a:r>
            <a:r>
              <a:rPr lang="en-US" altLang="zh-CN"/>
              <a:t>“</a:t>
            </a:r>
            <a:r>
              <a:rPr lang="zh-CN" altLang="en-US"/>
              <a:t>梦醒</a:t>
            </a:r>
            <a:r>
              <a:rPr lang="en-US" altLang="zh-CN"/>
              <a:t>”</a:t>
            </a:r>
            <a:r>
              <a:rPr lang="zh-CN" altLang="en-US"/>
              <a:t>诗句</a:t>
            </a: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226436" y="2487012"/>
            <a:ext cx="3202564" cy="281365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397510" y="1123315"/>
            <a:ext cx="11396345" cy="4707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      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  这首词以“</a:t>
            </a:r>
            <a:r>
              <a:rPr lang="zh-CN" altLang="en-US" sz="4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梦前</a:t>
            </a:r>
            <a:r>
              <a:rPr lang="en-US" altLang="zh-CN" sz="4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——</a:t>
            </a:r>
            <a:r>
              <a:rPr lang="zh-CN" altLang="en-US" sz="4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梦中</a:t>
            </a:r>
            <a:r>
              <a:rPr lang="en-US" altLang="zh-CN" sz="4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——</a:t>
            </a:r>
            <a:r>
              <a:rPr lang="zh-CN" altLang="en-US" sz="4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梦后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”为时间线索，内容层层推进，引出梦中相遇，将</a:t>
            </a:r>
            <a:r>
              <a:rPr lang="zh-CN" altLang="en-US" sz="4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“现实</a:t>
            </a:r>
            <a:r>
              <a:rPr lang="en-US" altLang="zh-CN" sz="4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——</a:t>
            </a:r>
            <a:r>
              <a:rPr lang="zh-CN" altLang="en-US" sz="4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梦境</a:t>
            </a:r>
            <a:r>
              <a:rPr lang="en-US" altLang="zh-CN" sz="4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——</a:t>
            </a:r>
            <a:r>
              <a:rPr lang="zh-CN" altLang="en-US" sz="4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现实”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交织起来。题虽为记梦，实际是</a:t>
            </a:r>
            <a:r>
              <a:rPr lang="zh-CN" altLang="en-US" sz="4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通过记梦来抒写对亡妻真挚的爱情和深沉的思念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。全词</a:t>
            </a:r>
            <a:r>
              <a:rPr lang="zh-CN" altLang="en-US" sz="4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感情深挚，充满一种凄婉哀伤的基调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。</a:t>
            </a:r>
          </a:p>
          <a:p>
            <a:pPr algn="ctr"/>
            <a:endParaRPr lang="zh-CN" altLang="en-US" sz="4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123258" y="382167"/>
            <a:ext cx="2243398" cy="480131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0" algn="dist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2pPr>
            <a:lvl3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3pPr>
            <a:lvl4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4pPr>
            <a:lvl5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5pPr>
          </a:lstStyle>
          <a:p>
            <a:r>
              <a:rPr lang="zh-CN" altLang="en-US"/>
              <a:t>小结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3443153" y="277252"/>
            <a:ext cx="5309425" cy="785232"/>
            <a:chOff x="3731995" y="277303"/>
            <a:chExt cx="5310408" cy="785377"/>
          </a:xfrm>
        </p:grpSpPr>
        <p:sp>
          <p:nvSpPr>
            <p:cNvPr id="3" name="矩形 3"/>
            <p:cNvSpPr/>
            <p:nvPr>
              <p:custDataLst>
                <p:tags r:id="rId6"/>
              </p:custDataLst>
            </p:nvPr>
          </p:nvSpPr>
          <p:spPr>
            <a:xfrm>
              <a:off x="4721285" y="277303"/>
              <a:ext cx="3114308" cy="76722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91414" tIns="45707" rIns="91414" bIns="45707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ctr" eaLnBrk="1" hangingPunct="1">
                <a:buClrTx/>
                <a:buSzTx/>
                <a:buFontTx/>
                <a:buNone/>
              </a:pPr>
              <a:r>
                <a:rPr lang="zh-CN" altLang="en-US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艺术手法</a:t>
              </a:r>
            </a:p>
          </p:txBody>
        </p:sp>
        <p:pic>
          <p:nvPicPr>
            <p:cNvPr id="4" name="图片 5"/>
            <p:cNvPicPr>
              <a:picLocks noChangeArrowheads="1"/>
            </p:cNvPicPr>
            <p:nvPr>
              <p:custDataLst>
                <p:tags r:id="rId7"/>
              </p:custDataLst>
            </p:nvPr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8037883" y="310452"/>
              <a:ext cx="1004520" cy="752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5"/>
            <p:cNvPicPr>
              <a:picLocks noChangeArrowheads="1"/>
            </p:cNvPicPr>
            <p:nvPr>
              <p:custDataLst>
                <p:tags r:id="rId8"/>
              </p:custDataLst>
            </p:nvPr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3731995" y="298255"/>
              <a:ext cx="1004520" cy="752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7896" name="图片 69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 cstate="print">
            <a:lum contrast="18000"/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140000">
            <a:off x="10206546" y="217765"/>
            <a:ext cx="1722436" cy="1165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699001" y="1523718"/>
            <a:ext cx="7998249" cy="4225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defTabSz="914400" eaLnBrk="0" hangingPunc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.虚实相生（梦境与现实的交织）</a:t>
            </a:r>
            <a:r>
              <a:rPr 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、对写法</a:t>
            </a:r>
            <a:endParaRPr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just" defTabSz="914400" eaLnBrk="0" hangingPunc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直抒胸臆</a:t>
            </a:r>
            <a:r>
              <a:rPr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，诉悲情，写的真挚朴素,沉痛感人。（</a:t>
            </a:r>
            <a:r>
              <a:rPr sz="32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自难忘、无处话凄凉</a:t>
            </a:r>
            <a:r>
              <a:rPr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肠</a:t>
            </a:r>
            <a:r>
              <a:rPr sz="32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断处</a:t>
            </a:r>
            <a:r>
              <a:rPr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just" defTabSz="914400" eaLnBrk="0" hangingPunc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以景结情</a:t>
            </a:r>
            <a:endParaRPr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just" defTabSz="914400" eaLnBrk="0" hangingPunc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对比（妻子生前的幸福和死后的凄凉）</a:t>
            </a:r>
            <a:endParaRPr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just" defTabSz="914400" eaLnBrk="0" hangingPunc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5.白描（小轩窗，正梳妆）</a:t>
            </a:r>
          </a:p>
          <a:p>
            <a:pPr indent="0" algn="just" defTabSz="914400" eaLnBrk="0" hangingPunc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6.动作细节描写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289048" y="1693231"/>
            <a:ext cx="3138859" cy="4507030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9623010" y="5798837"/>
            <a:ext cx="2566984" cy="961013"/>
          </a:xfrm>
          <a:custGeom>
            <a:avLst/>
            <a:gdLst>
              <a:gd name="connsiteX0" fmla="*/ 0 w 2567459"/>
              <a:gd name="connsiteY0" fmla="*/ 0 h 961191"/>
              <a:gd name="connsiteX1" fmla="*/ 2567459 w 2567459"/>
              <a:gd name="connsiteY1" fmla="*/ 0 h 961191"/>
              <a:gd name="connsiteX2" fmla="*/ 2567459 w 2567459"/>
              <a:gd name="connsiteY2" fmla="*/ 961191 h 961191"/>
              <a:gd name="connsiteX3" fmla="*/ 0 w 2567459"/>
              <a:gd name="connsiteY3" fmla="*/ 961191 h 96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7459" h="961191">
                <a:moveTo>
                  <a:pt x="0" y="0"/>
                </a:moveTo>
                <a:lnTo>
                  <a:pt x="2567459" y="0"/>
                </a:lnTo>
                <a:lnTo>
                  <a:pt x="2567459" y="961191"/>
                </a:lnTo>
                <a:lnTo>
                  <a:pt x="0" y="961191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3900" y="1548980"/>
            <a:ext cx="1155965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/>
              <a:t>     治</a:t>
            </a:r>
            <a:r>
              <a:rPr lang="zh-CN" altLang="en-US" sz="4000" dirty="0" smtClean="0"/>
              <a:t>平二年五月丁亥，赵郡苏轼之妻王氏卒于京师。六月甲午殡于京成之西。其明年六月壬，葬于眉之东北彭山县安镇乡可龙里先君先夫人墓之西北八步。轼铭其墓曰</a:t>
            </a:r>
            <a:r>
              <a:rPr lang="en-US" altLang="zh-CN" sz="4000" dirty="0" smtClean="0"/>
              <a:t>: </a:t>
            </a:r>
            <a:r>
              <a:rPr lang="zh-CN" altLang="en-US" sz="4000" dirty="0" smtClean="0"/>
              <a:t>君讳弗，眉之青神人，</a:t>
            </a:r>
            <a:r>
              <a:rPr lang="zh-CN" altLang="en-US" sz="4000" dirty="0" smtClean="0">
                <a:hlinkClick r:id="rId2"/>
              </a:rPr>
              <a:t>乡贡进士</a:t>
            </a:r>
            <a:r>
              <a:rPr lang="zh-CN" altLang="en-US" sz="4000" dirty="0" smtClean="0"/>
              <a:t>方之女。生十有六年而归于轼。有子迈。君之未嫁，事父母，既嫁，事吾先君、先夫人，皆以谨肃闻。其始，未尝自言其知书也。见轼读书，则终日不去，亦不知其能通也</a:t>
            </a:r>
            <a:r>
              <a:rPr lang="zh-CN" altLang="en-US" sz="4000" dirty="0" smtClean="0"/>
              <a:t>。</a:t>
            </a:r>
            <a:endParaRPr lang="zh-CN" altLang="en-US" sz="4000" dirty="0"/>
          </a:p>
        </p:txBody>
      </p:sp>
    </p:spTree>
  </p:cSld>
  <p:clrMapOvr>
    <a:masterClrMapping/>
  </p:clrMapOvr>
  <p:transition spd="med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2011" y="1225689"/>
            <a:ext cx="1161424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其</a:t>
            </a:r>
            <a:r>
              <a:rPr lang="zh-CN" altLang="en-US" sz="3600" dirty="0" smtClean="0"/>
              <a:t>后轼有所为于外，君未尝不问知其详。曰</a:t>
            </a:r>
            <a:r>
              <a:rPr lang="en-US" altLang="zh-CN" sz="3600" dirty="0" smtClean="0"/>
              <a:t>:"</a:t>
            </a:r>
            <a:r>
              <a:rPr lang="zh-CN" altLang="en-US" sz="3600" dirty="0" smtClean="0"/>
              <a:t>子去亲远，不可以不慎。</a:t>
            </a:r>
            <a:r>
              <a:rPr lang="en-US" altLang="zh-CN" sz="3600" dirty="0" smtClean="0"/>
              <a:t>"</a:t>
            </a:r>
            <a:r>
              <a:rPr lang="zh-CN" altLang="en-US" sz="3600" dirty="0" smtClean="0"/>
              <a:t>日以先君之所以戒轼者相语也。轼与客言于外，君立屏间听之，退必反覆其言曰</a:t>
            </a:r>
            <a:r>
              <a:rPr lang="en-US" altLang="zh-CN" sz="3600" dirty="0" smtClean="0"/>
              <a:t>:"</a:t>
            </a:r>
            <a:r>
              <a:rPr lang="zh-CN" altLang="en-US" sz="3600" dirty="0" smtClean="0"/>
              <a:t>某人也，言辄持两端，惟子意之所向，子何用与是人言</a:t>
            </a:r>
            <a:r>
              <a:rPr lang="en-US" altLang="zh-CN" sz="3600" dirty="0" smtClean="0"/>
              <a:t>?"</a:t>
            </a:r>
            <a:r>
              <a:rPr lang="zh-CN" altLang="en-US" sz="3600" dirty="0" smtClean="0"/>
              <a:t>有来求与轼亲厚甚者，君曰</a:t>
            </a:r>
            <a:r>
              <a:rPr lang="en-US" altLang="zh-CN" sz="3600" dirty="0" smtClean="0"/>
              <a:t>:"</a:t>
            </a:r>
            <a:r>
              <a:rPr lang="zh-CN" altLang="en-US" sz="3600" dirty="0" smtClean="0"/>
              <a:t>恐不能久。其与人锐，其去人必速。</a:t>
            </a:r>
            <a:r>
              <a:rPr lang="en-US" altLang="zh-CN" sz="3600" dirty="0" smtClean="0"/>
              <a:t>"</a:t>
            </a:r>
            <a:r>
              <a:rPr lang="zh-CN" altLang="en-US" sz="3600" dirty="0" smtClean="0"/>
              <a:t>已而果然。将死之岁，其言多可听，类有识者。其死也，盖年二十有七而已。始死，先君命轼曰</a:t>
            </a:r>
            <a:r>
              <a:rPr lang="en-US" altLang="zh-CN" sz="3600" dirty="0" smtClean="0"/>
              <a:t>:"</a:t>
            </a:r>
            <a:r>
              <a:rPr lang="zh-CN" altLang="en-US" sz="3600" dirty="0" smtClean="0"/>
              <a:t>妇从汝于艰难，不可忘也。他日汝必葬诸其姑之侧。</a:t>
            </a:r>
            <a:r>
              <a:rPr lang="en-US" altLang="zh-CN" sz="3600" dirty="0" smtClean="0"/>
              <a:t>" </a:t>
            </a:r>
            <a:r>
              <a:rPr lang="zh-CN" altLang="en-US" sz="3600" dirty="0" smtClean="0"/>
              <a:t>君得从先夫人于</a:t>
            </a:r>
            <a:r>
              <a:rPr lang="zh-CN" altLang="en-US" sz="3600" dirty="0" smtClean="0">
                <a:hlinkClick r:id="rId2"/>
              </a:rPr>
              <a:t>九原</a:t>
            </a:r>
            <a:r>
              <a:rPr lang="zh-CN" altLang="en-US" sz="3600" dirty="0" smtClean="0"/>
              <a:t>，余不能。呜呼哀哉</a:t>
            </a:r>
            <a:r>
              <a:rPr lang="en-US" altLang="zh-CN" sz="3600" dirty="0" smtClean="0"/>
              <a:t>!</a:t>
            </a:r>
            <a:r>
              <a:rPr lang="zh-CN" altLang="en-US" sz="3600" dirty="0" smtClean="0"/>
              <a:t>余永无所依怙。君虽没，其有与为妇何伤乎</a:t>
            </a:r>
            <a:r>
              <a:rPr lang="en-US" altLang="zh-CN" sz="3600" dirty="0" smtClean="0"/>
              <a:t>?</a:t>
            </a:r>
            <a:r>
              <a:rPr lang="zh-CN" altLang="en-US" sz="3600" dirty="0" smtClean="0"/>
              <a:t>呜呼哀哉</a:t>
            </a:r>
            <a:r>
              <a:rPr lang="en-US" altLang="zh-CN" sz="3600" dirty="0" smtClean="0"/>
              <a:t>!</a:t>
            </a:r>
            <a:endParaRPr lang="zh-CN" altLang="en-US" sz="3600" dirty="0"/>
          </a:p>
        </p:txBody>
      </p:sp>
    </p:spTree>
  </p:cSld>
  <p:clrMapOvr>
    <a:masterClrMapping/>
  </p:clrMapOvr>
  <p:transition spd="med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3443153" y="298200"/>
            <a:ext cx="5309425" cy="778511"/>
            <a:chOff x="3731995" y="298255"/>
            <a:chExt cx="5310408" cy="778655"/>
          </a:xfrm>
        </p:grpSpPr>
        <p:sp>
          <p:nvSpPr>
            <p:cNvPr id="3" name="矩形 3"/>
            <p:cNvSpPr/>
            <p:nvPr>
              <p:custDataLst>
                <p:tags r:id="rId5"/>
              </p:custDataLst>
            </p:nvPr>
          </p:nvSpPr>
          <p:spPr>
            <a:xfrm>
              <a:off x="4736525" y="309688"/>
              <a:ext cx="3114308" cy="76722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91414" tIns="45707" rIns="91414" bIns="45707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ctr" eaLnBrk="1" hangingPunct="1">
                <a:buClrTx/>
                <a:buSzTx/>
                <a:buFontTx/>
                <a:buNone/>
              </a:pPr>
              <a:r>
                <a:rPr lang="zh-CN" altLang="en-US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悼亡诗</a:t>
              </a:r>
            </a:p>
          </p:txBody>
        </p:sp>
        <p:pic>
          <p:nvPicPr>
            <p:cNvPr id="4" name="图片 5"/>
            <p:cNvPicPr>
              <a:picLocks noChangeArrowheads="1"/>
            </p:cNvPicPr>
            <p:nvPr>
              <p:custDataLst>
                <p:tags r:id="rId6"/>
              </p:custDataLst>
            </p:nvPr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8037883" y="310452"/>
              <a:ext cx="1004520" cy="752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5"/>
            <p:cNvPicPr>
              <a:picLocks noChangeArrowheads="1"/>
            </p:cNvPicPr>
            <p:nvPr>
              <p:custDataLst>
                <p:tags r:id="rId7"/>
              </p:custDataLst>
            </p:nvPr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3731995" y="298255"/>
              <a:ext cx="1004520" cy="752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7896" name="图片 69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 cstate="print">
            <a:lum contrast="18000"/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140000">
            <a:off x="10206546" y="217765"/>
            <a:ext cx="1722436" cy="1165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540461" y="1557367"/>
            <a:ext cx="3034738" cy="58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i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最初始的悼亡诗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25780" y="2141220"/>
            <a:ext cx="11140440" cy="4373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eaLnBrk="1">
              <a:lnSpc>
                <a:spcPct val="120000"/>
              </a:lnSpc>
            </a:pPr>
            <a:r>
              <a:rPr lang="zh-CN" altLang="en-US" sz="2800" smtClean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</a:t>
            </a:r>
            <a:r>
              <a:rPr lang="en-US" altLang="zh-CN" sz="2800" smtClean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西晋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文学家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潘安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，美姿容。据说驾车走在路上，女人们无不为之倾倒，“皆连手萦绕，投之以果”，掷果盈车。但是，他和妻子情深意笃。二十四岁结婚，五十岁妻子不幸死亡，夫妇和睦相随二十六载。潘安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悲痛至极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，为她服丧一年，期满赴任作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悼亡诗三首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 </a:t>
            </a:r>
            <a:endParaRPr lang="en-US" altLang="zh-CN" sz="2800" b="1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eaLnBrk="1">
              <a:lnSpc>
                <a:spcPct val="120000"/>
              </a:lnSpc>
            </a:pP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3200" b="1">
                <a:ln>
                  <a:noFill/>
                </a:ln>
                <a:solidFill>
                  <a:srgbClr val="2E2E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“望庐思其人，入室想所历。”睹物思人，抚衿长叹，徘徊墓前，不忍离去，最后“挥涕强就车”，“路极悲有余”。</a:t>
            </a:r>
            <a:endParaRPr lang="en-US" altLang="zh-CN" sz="2800" b="1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eaLnBrk="1">
              <a:lnSpc>
                <a:spcPct val="120000"/>
              </a:lnSpc>
            </a:pP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诗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中所流露的真挚、自然、深沉的夫妻之情，颇为后人赞赏，此诗广泛流传。此后，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悼亡诗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便成为丈夫哀悼亡妻的专用诗题。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3443153" y="298200"/>
            <a:ext cx="5309425" cy="778511"/>
            <a:chOff x="3731995" y="298255"/>
            <a:chExt cx="5310408" cy="778655"/>
          </a:xfrm>
        </p:grpSpPr>
        <p:sp>
          <p:nvSpPr>
            <p:cNvPr id="3" name="矩形 3"/>
            <p:cNvSpPr/>
            <p:nvPr>
              <p:custDataLst>
                <p:tags r:id="rId6"/>
              </p:custDataLst>
            </p:nvPr>
          </p:nvSpPr>
          <p:spPr>
            <a:xfrm>
              <a:off x="4736525" y="309688"/>
              <a:ext cx="3114308" cy="76722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91414" tIns="45707" rIns="91414" bIns="45707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ctr" eaLnBrk="1" hangingPunct="1">
                <a:buClrTx/>
                <a:buSzTx/>
                <a:buFontTx/>
                <a:buNone/>
              </a:pPr>
              <a:r>
                <a:rPr lang="zh-CN" altLang="en-US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悼亡诗</a:t>
              </a:r>
            </a:p>
          </p:txBody>
        </p:sp>
        <p:pic>
          <p:nvPicPr>
            <p:cNvPr id="4" name="图片 5"/>
            <p:cNvPicPr>
              <a:picLocks noChangeArrowheads="1"/>
            </p:cNvPicPr>
            <p:nvPr>
              <p:custDataLst>
                <p:tags r:id="rId7"/>
              </p:custDataLst>
            </p:nvPr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8037883" y="310452"/>
              <a:ext cx="1004520" cy="752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5"/>
            <p:cNvPicPr>
              <a:picLocks noChangeArrowheads="1"/>
            </p:cNvPicPr>
            <p:nvPr>
              <p:custDataLst>
                <p:tags r:id="rId8"/>
              </p:custDataLst>
            </p:nvPr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3731995" y="298255"/>
              <a:ext cx="1004520" cy="752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7896" name="图片 69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 cstate="print">
            <a:lum contrast="18000"/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140000">
            <a:off x="10206546" y="217765"/>
            <a:ext cx="1722436" cy="1165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540461" y="1557367"/>
            <a:ext cx="3034738" cy="58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i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最有名的悼亡诗</a:t>
            </a: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1613412" y="2272879"/>
            <a:ext cx="6711721" cy="445044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rgbClr val="FFFFFF"/>
          </a:lnRef>
          <a:fillRef idx="1">
            <a:srgbClr val="000000"/>
          </a:fillRef>
          <a:effectRef idx="1">
            <a:srgbClr val="000000"/>
          </a:effectRef>
          <a:fontRef idx="minor">
            <a:srgbClr val="FFFFFF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离</a:t>
            </a:r>
            <a:r>
              <a:rPr lang="en-US" altLang="zh-CN" sz="40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40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</a:t>
            </a:r>
            <a:r>
              <a:rPr lang="en-US" altLang="zh-CN" sz="40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</a:p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r>
              <a:rPr lang="en-US" altLang="zh-CN" sz="36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稹</a:t>
            </a:r>
            <a:endParaRPr lang="en-US" altLang="zh-CN" sz="40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曾经沧海难为水，</a:t>
            </a:r>
          </a:p>
          <a:p>
            <a:pPr algn="ctr"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除却巫山不是云。</a:t>
            </a:r>
          </a:p>
          <a:p>
            <a:pPr algn="ctr">
              <a:lnSpc>
                <a:spcPct val="120000"/>
              </a:lnSpc>
            </a:pPr>
            <a:r>
              <a:rPr lang="zh-CN" altLang="en-US" sz="40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取次花丛懒回顾，</a:t>
            </a:r>
          </a:p>
          <a:p>
            <a:pPr algn="ctr">
              <a:lnSpc>
                <a:spcPct val="120000"/>
              </a:lnSpc>
            </a:pPr>
            <a:r>
              <a:rPr lang="zh-CN" altLang="en-US" sz="40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半缘修道半缘君。</a:t>
            </a:r>
          </a:p>
        </p:txBody>
      </p:sp>
      <p:pic>
        <p:nvPicPr>
          <p:cNvPr id="101" name="图片 100"/>
          <p:cNvPicPr/>
          <p:nvPr>
            <p:custDataLst>
              <p:tags r:id="rId5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8707272" y="2825862"/>
            <a:ext cx="2548100" cy="27820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3443153" y="298200"/>
            <a:ext cx="5309425" cy="778511"/>
            <a:chOff x="3731995" y="298255"/>
            <a:chExt cx="5310408" cy="778655"/>
          </a:xfrm>
        </p:grpSpPr>
        <p:sp>
          <p:nvSpPr>
            <p:cNvPr id="3" name="矩形 3"/>
            <p:cNvSpPr/>
            <p:nvPr>
              <p:custDataLst>
                <p:tags r:id="rId7"/>
              </p:custDataLst>
            </p:nvPr>
          </p:nvSpPr>
          <p:spPr>
            <a:xfrm>
              <a:off x="4736525" y="309688"/>
              <a:ext cx="3114308" cy="76722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91414" tIns="45707" rIns="91414" bIns="45707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ctr" eaLnBrk="1" hangingPunct="1">
                <a:buClrTx/>
                <a:buSzTx/>
                <a:buFontTx/>
                <a:buNone/>
              </a:pPr>
              <a:r>
                <a:rPr lang="zh-CN" altLang="en-US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悼亡诗</a:t>
              </a:r>
            </a:p>
          </p:txBody>
        </p:sp>
        <p:pic>
          <p:nvPicPr>
            <p:cNvPr id="4" name="图片 5"/>
            <p:cNvPicPr>
              <a:picLocks noChangeArrowheads="1"/>
            </p:cNvPicPr>
            <p:nvPr>
              <p:custDataLst>
                <p:tags r:id="rId8"/>
              </p:custDataLst>
            </p:nvPr>
          </p:nvPicPr>
          <p:blipFill>
            <a:blip r:embed="rId12" cstate="print"/>
            <a:stretch>
              <a:fillRect/>
            </a:stretch>
          </p:blipFill>
          <p:spPr bwMode="auto">
            <a:xfrm>
              <a:off x="8037883" y="310452"/>
              <a:ext cx="1004520" cy="752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5"/>
            <p:cNvPicPr>
              <a:picLocks noChangeArrowheads="1"/>
            </p:cNvPicPr>
            <p:nvPr>
              <p:custDataLst>
                <p:tags r:id="rId9"/>
              </p:custDataLst>
            </p:nvPr>
          </p:nvPicPr>
          <p:blipFill>
            <a:blip r:embed="rId12" cstate="print"/>
            <a:stretch>
              <a:fillRect/>
            </a:stretch>
          </p:blipFill>
          <p:spPr bwMode="auto">
            <a:xfrm>
              <a:off x="3731995" y="298255"/>
              <a:ext cx="1004520" cy="752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7896" name="图片 69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 cstate="print">
            <a:lum contrast="18000"/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140000">
            <a:off x="10206546" y="217765"/>
            <a:ext cx="1722436" cy="1165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18552" y="1631648"/>
            <a:ext cx="3034738" cy="58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最酸楚的悼亡诗</a:t>
            </a:r>
            <a:endParaRPr lang="zh-CN" altLang="en-US" sz="3200" b="1" i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450377" y="1954209"/>
            <a:ext cx="11538596" cy="409342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rgbClr val="FFFFFF"/>
          </a:lnRef>
          <a:fillRef idx="1">
            <a:srgbClr val="000000"/>
          </a:fillRef>
          <a:effectRef idx="1">
            <a:srgbClr val="000000"/>
          </a:effectRef>
          <a:fontRef idx="minor">
            <a:srgbClr val="FFFFFF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浣溪沙  </a:t>
            </a:r>
            <a:r>
              <a:rPr lang="en-US" altLang="zh-CN" sz="40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4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纳</a:t>
            </a:r>
            <a:r>
              <a:rPr lang="zh-CN" altLang="en-US" sz="40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兰性德</a:t>
            </a:r>
            <a:endParaRPr lang="zh-CN" altLang="en-US" sz="4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636905" algn="l" fontAlgn="auto">
              <a:lnSpc>
                <a:spcPct val="130000"/>
              </a:lnSpc>
            </a:pPr>
            <a:r>
              <a:rPr lang="zh-CN" altLang="en-US" sz="40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谁念西风独自凉，萧萧黄叶闭疏窗</a:t>
            </a:r>
            <a:r>
              <a:rPr lang="zh-CN" altLang="en-US" sz="4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endParaRPr lang="en-US" altLang="zh-CN" sz="40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636905" algn="l" fontAlgn="auto"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沉</a:t>
            </a:r>
            <a:r>
              <a:rPr lang="zh-CN" altLang="en-US" sz="40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思往事立残阳。</a:t>
            </a:r>
            <a:endParaRPr lang="zh-CN" altLang="en-US" sz="4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636905" algn="l" fontAlgn="auto">
              <a:lnSpc>
                <a:spcPct val="130000"/>
              </a:lnSpc>
            </a:pPr>
            <a:r>
              <a:rPr lang="zh-CN" altLang="en-US" sz="40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被酒莫惊春睡重，</a:t>
            </a:r>
            <a:r>
              <a:rPr lang="zh-CN" altLang="en-US" sz="40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赌书消得泼茶香，当时只道是寻常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446" y="4578137"/>
            <a:ext cx="12187838" cy="2432235"/>
          </a:xfrm>
          <a:prstGeom prst="rect">
            <a:avLst/>
          </a:prstGeom>
        </p:spPr>
      </p:pic>
      <p:pic>
        <p:nvPicPr>
          <p:cNvPr id="37897" name="New picture"/>
          <p:cNvPicPr/>
          <p:nvPr>
            <p:custDataLst>
              <p:tags r:id="rId6"/>
            </p:custDataLst>
          </p:nvPr>
        </p:nvPicPr>
        <p:blipFill>
          <a:blip r:embed="rId15" cstate="print"/>
          <a:stretch>
            <a:fillRect/>
          </a:stretch>
        </p:blipFill>
        <p:spPr>
          <a:xfrm>
            <a:off x="11201400" y="11214100"/>
            <a:ext cx="3302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27027" y="328829"/>
            <a:ext cx="10965804" cy="7067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0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最悲情的悼亡诗</a:t>
            </a:r>
            <a:endParaRPr lang="zh-CN" altLang="en-US" sz="4000" b="0" i="0" dirty="0">
              <a:solidFill>
                <a:srgbClr val="333333"/>
              </a:solidFill>
              <a:effectLst/>
              <a:latin typeface="Arial" panose="020B0604020202020204" pitchFamily="34" charset="0"/>
              <a:ea typeface="迷你简启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8788" y="3956899"/>
            <a:ext cx="10965804" cy="2553335"/>
          </a:xfrm>
          <a:prstGeom prst="rect">
            <a:avLst/>
          </a:prstGeom>
          <a:solidFill>
            <a:schemeClr val="bg2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/>
            <a:r>
              <a:rPr lang="zh-CN" altLang="en-US" sz="3200" dirty="0">
                <a:solidFill>
                  <a:schemeClr val="tx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       唐琬是陆游的结发妻子，情投意合，可由于陆母的干涉阻挠，黯然分手，另娶另嫁。多年后，沈园重遇。陆游怅然良久，写下一首</a:t>
            </a:r>
            <a:r>
              <a:rPr lang="en-US" altLang="zh-CN" sz="3200" dirty="0">
                <a:solidFill>
                  <a:schemeClr val="tx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《</a:t>
            </a:r>
            <a:r>
              <a:rPr lang="zh-CN" altLang="en-US" sz="3200" dirty="0">
                <a:solidFill>
                  <a:schemeClr val="tx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钗头凤</a:t>
            </a:r>
            <a:r>
              <a:rPr lang="en-US" altLang="zh-CN" sz="3200" dirty="0">
                <a:solidFill>
                  <a:schemeClr val="tx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》</a:t>
            </a:r>
            <a:r>
              <a:rPr lang="zh-CN" altLang="en-US" sz="3200" dirty="0">
                <a:solidFill>
                  <a:schemeClr val="tx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。据说，唐琬也和了一首，郁郁寡欢，不久抱憾而死。陆游自此更加重了心灵的创伤，悲悼之情始终郁积于怀，五十余年间，陆续写了多首悼亡诗。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86083" y="1395287"/>
            <a:ext cx="10965804" cy="23083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沈园</a:t>
            </a:r>
            <a:r>
              <a:rPr lang="en-US" altLang="zh-CN" sz="4800" dirty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  </a:t>
            </a:r>
            <a:r>
              <a:rPr lang="zh-CN" altLang="en-US" sz="3600" dirty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陆游</a:t>
            </a:r>
            <a:endParaRPr lang="zh-CN" altLang="en-US" sz="48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pPr algn="ctr"/>
            <a:r>
              <a:rPr lang="zh-CN" altLang="en-US" sz="4800" dirty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城上斜阳画角哀，沈园非复旧池台。</a:t>
            </a:r>
          </a:p>
          <a:p>
            <a:pPr algn="ctr"/>
            <a:r>
              <a:rPr lang="zh-CN" altLang="en-US" sz="4800" dirty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伤心桥下春波绿，曾是惊鸿照影来</a:t>
            </a:r>
            <a:r>
              <a:rPr lang="zh-CN" altLang="en-US" sz="3600" dirty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。</a:t>
            </a:r>
            <a:endParaRPr lang="en-US" altLang="zh-CN" sz="3600" dirty="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5" name="文本框 5"/>
          <p:cNvSpPr/>
          <p:nvPr/>
        </p:nvSpPr>
        <p:spPr>
          <a:xfrm>
            <a:off x="1179224" y="277884"/>
            <a:ext cx="2036812" cy="480131"/>
          </a:xfrm>
          <a:prstGeom prst="rect">
            <a:avLst/>
          </a:prstGeom>
        </p:spPr>
        <p:txBody>
          <a:bodyPr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anose="02010600030101010101" pitchFamily="2" charset="-122"/>
                <a:ea typeface="Arial" panose="020B060402020202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anose="02010600030101010101" pitchFamily="2" charset="-122"/>
                <a:ea typeface="Arial" panose="020B060402020202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anose="02010600030101010101" pitchFamily="2" charset="-122"/>
                <a:ea typeface="Arial" panose="020B060402020202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anose="02010600030101010101" pitchFamily="2" charset="-122"/>
                <a:ea typeface="Arial" panose="020B060402020202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anose="02010600030101010101" pitchFamily="2" charset="-122"/>
                <a:ea typeface="Arial" panose="020B0604020202020204" pitchFamily="34" charset="0"/>
              </a:defRPr>
            </a:lvl5pPr>
          </a:lstStyle>
          <a:p>
            <a:pPr algn="dist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>
                <a:latin typeface="隶书" panose="02010509060101010101" pitchFamily="49" charset="-122"/>
                <a:ea typeface="隶书" panose="02010509060101010101" pitchFamily="49" charset="-122"/>
              </a:rPr>
              <a:t>相关知识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med" p14:dur="700">
        <p:random/>
      </p:transition>
    </mc:Choice>
    <mc:Fallback>
      <p:transition spd="med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518615" y="177421"/>
            <a:ext cx="11493276" cy="635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10000"/>
              </a:lnSpc>
              <a:spcAft>
                <a:spcPts val="600"/>
              </a:spcAft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苏轼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(1037-1101)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，字子瞻，号东坡居士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，眉州人，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北宋文学家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。嘉祐二年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(1057)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，与弟苏辙同登进士。苏轼曾任杭州通判，密州、徐州、湖州、颍州等地的知州，官至礼部尚书。又曾被贬黄州、惠州、儋州，北还后的第二年病死于常州。与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父苏洵、弟苏辙，合称“三苏”。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10000"/>
              </a:lnSpc>
              <a:spcAft>
                <a:spcPts val="600"/>
              </a:spcAft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其文汪洋恣肆，明白畅达，为“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唐宋八大家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”之一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10000"/>
              </a:lnSpc>
              <a:spcAft>
                <a:spcPts val="600"/>
              </a:spcAft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清新豪健，善用夸张、比喻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，与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北宋的黄庭坚合称“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苏黄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”，与南宋的陆游合称“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苏陆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”；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10000"/>
              </a:lnSpc>
              <a:spcAft>
                <a:spcPts val="600"/>
              </a:spcAft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开豪放一派，对后代影响深远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与辛弃疾合称“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苏辛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”；其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书法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与黄庭坚、米芾、蔡襄并称为“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宋四家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10000"/>
              </a:lnSpc>
              <a:spcAft>
                <a:spcPts val="600"/>
              </a:spcAft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则开创了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湖州画派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ransition spd="med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0" y="829490"/>
            <a:ext cx="12011891" cy="556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90000"/>
              </a:lnSpc>
              <a:spcAft>
                <a:spcPts val="600"/>
              </a:spcAft>
            </a:pP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1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王弗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，苏轼的</a:t>
            </a: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结发之妻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，眉州青神人（今四川省眉山市青神县），幼承庭训，颇通诗书。年十六嫁给苏轼。她堪称苏轼的得力助手，有“幕后听言”的故事。治平二年五月卒，</a:t>
            </a: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年方二</a:t>
            </a:r>
            <a:r>
              <a:rPr lang="zh-CN" altLang="en-US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十六</a:t>
            </a:r>
            <a:r>
              <a:rPr lang="zh-CN" altLang="en-US" sz="3200" b="1" dirty="0" smtClean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。</a:t>
            </a:r>
            <a:endParaRPr lang="zh-CN" altLang="en-US" sz="3200" b="1" dirty="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indent="457200">
              <a:lnSpc>
                <a:spcPct val="90000"/>
              </a:lnSpc>
              <a:spcAft>
                <a:spcPts val="600"/>
              </a:spcAft>
            </a:pP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2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王闰之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（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1048—1093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），女，北宋眉州青神（今四川眉山市青神县）人。她是北宋著名文学家苏轼的第二任妻子。苏轼的第一任妻子是王弗，她则</a:t>
            </a: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是王弗的堂妹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。王闰之出嫁之前，家中称其“二十七娘”。性格温和，知足惜福。</a:t>
            </a:r>
            <a:endParaRPr lang="zh-CN" altLang="en-US" sz="3200" b="1" dirty="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indent="457200">
              <a:lnSpc>
                <a:spcPct val="90000"/>
              </a:lnSpc>
              <a:spcAft>
                <a:spcPts val="600"/>
              </a:spcAft>
            </a:pP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3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、王朝云（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1062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年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—1096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年），字子霞。浙江钱塘人。宋代大文豪苏东坡的红颜知己和侍妾。朝云因家境清寒，自幼沦落在歌舞班中，为西湖名伎。但她天生丽质，聪颖灵慧，能歌善舞，虽混迹烟尘之中，却独具一种清新洁雅的气质，苏东坡因而爱幸之，纳为常侍。</a:t>
            </a:r>
            <a:endParaRPr lang="zh-CN" altLang="en-US" sz="3200" b="1" dirty="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634503" y="218497"/>
            <a:ext cx="3706495" cy="4800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0" algn="dist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2pPr>
            <a:lvl3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3pPr>
            <a:lvl4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4pPr>
            <a:lvl5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 u="none" baseline="0">
                <a:latin typeface="等线" panose="02010600030101010101" pitchFamily="2" charset="-122"/>
                <a:ea typeface="Arial" panose="020B0604020202020204" pitchFamily="34" charset="0"/>
              </a:defRPr>
            </a:lvl5pPr>
          </a:lstStyle>
          <a:p>
            <a:r>
              <a:rPr lang="zh-CN" altLang="en-US" dirty="0">
                <a:sym typeface="+mn-ea"/>
              </a:rPr>
              <a:t>苏轼的几任妻子</a:t>
            </a:r>
            <a:endParaRPr lang="zh-CN" altLang="en-US" dirty="0"/>
          </a:p>
        </p:txBody>
      </p:sp>
    </p:spTree>
  </p:cSld>
  <p:clrMapOvr>
    <a:masterClrMapping/>
  </p:clrMapOvr>
  <p:transition spd="med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RhNDExOTc4NzhjZDEwNTdkMDU4YmZkNzRmYjIyNm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7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6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7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8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6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7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8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8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7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8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9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6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8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6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7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9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3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3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5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6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7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9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5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6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7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3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7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8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6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6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9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8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9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2"/>
  <p:tag name="KSO_WM_BEAUTIFY_FLAG" val="#wm#"/>
  <p:tag name="KSO_WM_TAG_VERSION" val="1.0"/>
  <p:tag name="KSO_WM_TEMPLATE_CATEGORY" val="custom"/>
  <p:tag name="KSO_WM_TEMPLATE_INDEX" val="20177425"/>
  <p:tag name="KSO_WM_UNIT_COMPATIBLE" val="0"/>
  <p:tag name="KSO_WM_UNIT_DIAGRAM_ISNUMVISUAL" val="0"/>
  <p:tag name="KSO_WM_UNIT_DIAGRAM_ISREFERUNIT" val="0"/>
  <p:tag name="KSO_WM_UNIT_HIGHLIGHT" val="0"/>
  <p:tag name="KSO_WM_UNIT_ID" val="custom20177425_5*f*1"/>
  <p:tag name="KSO_WM_UNIT_INDEX" val="1"/>
  <p:tag name="KSO_WM_UNIT_LAYERLEVEL" val="1"/>
  <p:tag name="KSO_WM_UNIT_NOCLEAR" val="0"/>
  <p:tag name="KSO_WM_UNIT_PRESET_TEXT" val="单击此处添加文本具体内容，简明扼要的阐述您的观点。"/>
  <p:tag name="KSO_WM_UNIT_TYPE" val="f"/>
  <p:tag name="KSO_WM_UNIT_VALUE" val="8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7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7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7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7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3929</Words>
  <Application>Microsoft Office PowerPoint</Application>
  <PresentationFormat>自定义</PresentationFormat>
  <Paragraphs>151</Paragraphs>
  <Slides>27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Company>学科网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rbm.xkw.com</dc:creator>
  <cp:lastModifiedBy>Administrator</cp:lastModifiedBy>
  <cp:revision>6</cp:revision>
  <cp:lastPrinted>2022-06-04T08:21:11Z</cp:lastPrinted>
  <dcterms:created xsi:type="dcterms:W3CDTF">2022-06-04T08:21:11Z</dcterms:created>
  <dcterms:modified xsi:type="dcterms:W3CDTF">2022-07-28T03:10:22Z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