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6"/>
  </p:notesMasterIdLst>
  <p:sldIdLst>
    <p:sldId id="269" r:id="rId3"/>
    <p:sldId id="271" r:id="rId4"/>
    <p:sldId id="272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93" r:id="rId21"/>
    <p:sldId id="289" r:id="rId22"/>
    <p:sldId id="290" r:id="rId23"/>
    <p:sldId id="291" r:id="rId24"/>
    <p:sldId id="29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3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7"/>
    <p:restoredTop sz="94588"/>
  </p:normalViewPr>
  <p:slideViewPr>
    <p:cSldViewPr snapToGrid="0" snapToObjects="1">
      <p:cViewPr>
        <p:scale>
          <a:sx n="100" d="100"/>
          <a:sy n="100" d="100"/>
        </p:scale>
        <p:origin x="-27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169C1-DBAF-614D-A9AF-E94E2EE7D66B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B92D4-2B3C-0A46-B690-385042EBC688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031CA-5AE1-E142-9265-85E0261CB70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5782A-8D3F-744A-89C6-EE9A62FCEAD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57655" y="2529205"/>
            <a:ext cx="9144000" cy="1367155"/>
          </a:xfrm>
        </p:spPr>
        <p:txBody>
          <a:bodyPr/>
          <a:lstStyle/>
          <a:p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 竹节人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1580" y="897890"/>
            <a:ext cx="434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姚体" panose="02010601030101010101" charset="-122"/>
                <a:ea typeface="方正姚体" panose="02010601030101010101" charset="-122"/>
              </a:rPr>
              <a:t>统编教材六年级上册第三单元</a:t>
            </a:r>
            <a:endParaRPr lang="zh-CN" altLang="en-US" sz="2400" dirty="0">
              <a:latin typeface="方正姚体" panose="02010601030101010101" charset="-122"/>
              <a:ea typeface="方正姚体" panose="02010601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4269" y="1705883"/>
            <a:ext cx="4347845" cy="51521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" y="3596640"/>
            <a:ext cx="4544435" cy="32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活动三：圈画关键词，理清使用方法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80" y="4528661"/>
            <a:ext cx="1945219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320800"/>
            <a:ext cx="8589554" cy="558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315720" y="1650506"/>
            <a:ext cx="695960" cy="5542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33600" y="2219465"/>
            <a:ext cx="1005840" cy="432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69440" y="4653281"/>
            <a:ext cx="1270000" cy="432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活动三：圈画关键词，理清使用方法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80" y="4528661"/>
            <a:ext cx="1945219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7" y="1129034"/>
            <a:ext cx="7637304" cy="2975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78" y="4104639"/>
            <a:ext cx="7637304" cy="261039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148080" y="5916356"/>
            <a:ext cx="1270000" cy="432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11"/>
          <p:cNvSpPr/>
          <p:nvPr/>
        </p:nvSpPr>
        <p:spPr>
          <a:xfrm>
            <a:off x="7914640" y="1595121"/>
            <a:ext cx="3979702" cy="3048000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比较“初级玩法”和“高级玩法”的异同，抓住关键词说说竹节人的使用方法？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6" y="1677780"/>
            <a:ext cx="12196026" cy="425563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452880" y="2616138"/>
            <a:ext cx="9326880" cy="1844298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有人说，在电脑游戏时代，像竹节人这样的玩具，早就没人玩了。请你从课文中找出足够的依据，说说传统玩具竹节人的乐趣。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6" y="1677780"/>
            <a:ext cx="12196026" cy="425563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452880" y="2616138"/>
            <a:ext cx="9326880" cy="1844298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你觉得课文中哪些语段的描写特别有趣，把这些段落标出来。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活动一：浏览课文，标出有乐有趣的语段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0437" y="-12794"/>
            <a:ext cx="4660509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946" y="4137"/>
            <a:ext cx="4751054" cy="6892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活动二：说说乐，读出趣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515360" y="3271520"/>
            <a:ext cx="355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220720" y="3515360"/>
            <a:ext cx="38506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220720" y="3728720"/>
            <a:ext cx="38506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220720" y="3952240"/>
            <a:ext cx="2082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对话气泡: 椭圆形 29"/>
          <p:cNvSpPr/>
          <p:nvPr/>
        </p:nvSpPr>
        <p:spPr>
          <a:xfrm>
            <a:off x="995680" y="2207200"/>
            <a:ext cx="2103120" cy="767256"/>
          </a:xfrm>
          <a:prstGeom prst="wedgeEllipseCallout">
            <a:avLst>
              <a:gd name="adj1" fmla="val 64822"/>
              <a:gd name="adj2" fmla="val 8199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制作的快乐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117840" y="4328160"/>
            <a:ext cx="3606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813040" y="4511040"/>
            <a:ext cx="3606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117840" y="4785360"/>
            <a:ext cx="3606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813040" y="5029200"/>
            <a:ext cx="3606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117840" y="5252720"/>
            <a:ext cx="3606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813040" y="5496560"/>
            <a:ext cx="3911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对话气泡: 椭圆形 44"/>
          <p:cNvSpPr/>
          <p:nvPr/>
        </p:nvSpPr>
        <p:spPr>
          <a:xfrm>
            <a:off x="5527462" y="5657619"/>
            <a:ext cx="2844377" cy="767256"/>
          </a:xfrm>
          <a:prstGeom prst="wedgeEllipseCallout">
            <a:avLst>
              <a:gd name="adj1" fmla="val 32739"/>
              <a:gd name="adj2" fmla="val -1153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不同玩法的快乐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563" y="0"/>
            <a:ext cx="4761989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552" y="0"/>
            <a:ext cx="4727448" cy="6858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352800" y="2499360"/>
            <a:ext cx="5384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352800" y="3200400"/>
            <a:ext cx="5384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对话气泡: 椭圆形 27"/>
          <p:cNvSpPr/>
          <p:nvPr/>
        </p:nvSpPr>
        <p:spPr>
          <a:xfrm>
            <a:off x="599443" y="2148720"/>
            <a:ext cx="2103120" cy="767256"/>
          </a:xfrm>
          <a:prstGeom prst="wedgeEllipseCallout">
            <a:avLst>
              <a:gd name="adj1" fmla="val 79315"/>
              <a:gd name="adj2" fmla="val 833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不同时间</a:t>
            </a:r>
            <a:endParaRPr lang="en-US" altLang="zh-CN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不同快乐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158480" y="670560"/>
            <a:ext cx="3657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894320" y="930253"/>
            <a:ext cx="39217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894320" y="1209040"/>
            <a:ext cx="1402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对话气泡: 椭圆形 31"/>
          <p:cNvSpPr/>
          <p:nvPr/>
        </p:nvSpPr>
        <p:spPr>
          <a:xfrm>
            <a:off x="9340596" y="1381464"/>
            <a:ext cx="2103120" cy="767256"/>
          </a:xfrm>
          <a:prstGeom prst="wedgeEllipseCallout">
            <a:avLst>
              <a:gd name="adj1" fmla="val -41941"/>
              <a:gd name="adj2" fmla="val -10603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不同的人</a:t>
            </a:r>
            <a:endParaRPr lang="en-US" altLang="zh-CN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不同快乐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活动二：说说乐，读出趣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活动三：想一想，同样的乐趣，为何让人读不“腻”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47966"/>
            <a:ext cx="3081477" cy="45344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203" y="1847966"/>
            <a:ext cx="3081476" cy="44702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766" y="1827867"/>
            <a:ext cx="3150915" cy="45378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320" y="1860507"/>
            <a:ext cx="3105560" cy="4505164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028700" y="2334130"/>
            <a:ext cx="10175240" cy="3264029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不同的角度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有做竹节人的乐，也有玩竹节人的乐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有“初级玩法”的乐，也有“高级玩法”的乐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有下课时玩的乐，也有上课时偷玩的乐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有孩子们的乐，也有老师的乐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6" y="1677780"/>
            <a:ext cx="12196026" cy="425563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452880" y="2616138"/>
            <a:ext cx="9326880" cy="2128582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假如课文中的那个老师是你的班主任王老师，请你参阅课文，讲一讲王老师的故事。要求讲清楚起因、经过和结果，尽量讲得生动有趣。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活动一：浏览课文，归纳起因、经过、结果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47966"/>
            <a:ext cx="3081477" cy="45344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203" y="1847966"/>
            <a:ext cx="3081476" cy="44702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766" y="1827867"/>
            <a:ext cx="3150915" cy="45378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320" y="1860507"/>
            <a:ext cx="3105560" cy="4505164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565911" y="2643173"/>
            <a:ext cx="9019540" cy="1971041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起因：我们在课上偷玩竹节人；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经过：王老师看出了破绽，没收了竹节人；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结果：王老师独自玩起了竹节人。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活动一：浏览课文，归纳起因、经过、结果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47966"/>
            <a:ext cx="3081477" cy="45344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203" y="1847966"/>
            <a:ext cx="3081476" cy="44702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766" y="1827867"/>
            <a:ext cx="3150915" cy="45378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320" y="1860507"/>
            <a:ext cx="3105560" cy="4505164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565911" y="2643173"/>
            <a:ext cx="9019540" cy="1971041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起因：我们在课上偷玩竹节人；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经过：王老师看出了破绽，没收了竹节人；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结果：王老师独自玩起了竹节人。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3748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读一读 记一记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2160" y="1338860"/>
            <a:ext cx="9997440" cy="3252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叉腿张胳膊</a:t>
            </a:r>
            <a:r>
              <a:rPr lang="en-US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浑身疙瘩肉</a:t>
            </a:r>
            <a:endParaRPr lang="zh-CN" altLang="zh-CN" sz="36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攒着观战 </a:t>
            </a:r>
            <a:r>
              <a:rPr lang="en-US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意兴不减 </a:t>
            </a:r>
            <a:r>
              <a:rPr lang="en-US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豁开的裂缝</a:t>
            </a:r>
            <a:r>
              <a:rPr lang="en-US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磕飞</a:t>
            </a:r>
            <a:endParaRPr lang="zh-CN" altLang="zh-CN" sz="36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俨然 </a:t>
            </a:r>
            <a:r>
              <a:rPr lang="en-US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颓然 </a:t>
            </a:r>
            <a:r>
              <a:rPr lang="en-US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悻悻然</a:t>
            </a:r>
            <a:endParaRPr lang="zh-CN" altLang="zh-CN" sz="36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7454" y="3581473"/>
            <a:ext cx="2744546" cy="3252238"/>
          </a:xfrm>
          <a:prstGeom prst="rect">
            <a:avLst/>
          </a:prstGeom>
        </p:spPr>
      </p:pic>
      <p:sp>
        <p:nvSpPr>
          <p:cNvPr id="12" name="对话气泡: 椭圆形 11"/>
          <p:cNvSpPr/>
          <p:nvPr/>
        </p:nvSpPr>
        <p:spPr>
          <a:xfrm>
            <a:off x="7399284" y="1045417"/>
            <a:ext cx="1964088" cy="767256"/>
          </a:xfrm>
          <a:prstGeom prst="wedgeEllipseCallout">
            <a:avLst>
              <a:gd name="adj1" fmla="val -58292"/>
              <a:gd name="adj2" fmla="val 5154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拆词扩句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对话气泡: 椭圆形 12"/>
          <p:cNvSpPr/>
          <p:nvPr/>
        </p:nvSpPr>
        <p:spPr>
          <a:xfrm>
            <a:off x="9243849" y="1985732"/>
            <a:ext cx="1964088" cy="767256"/>
          </a:xfrm>
          <a:prstGeom prst="wedgeEllipseCallout">
            <a:avLst>
              <a:gd name="adj1" fmla="val -58292"/>
              <a:gd name="adj2" fmla="val 5154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想象动作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对话气泡: 椭圆形 13"/>
          <p:cNvSpPr/>
          <p:nvPr/>
        </p:nvSpPr>
        <p:spPr>
          <a:xfrm>
            <a:off x="6096000" y="4616029"/>
            <a:ext cx="2858812" cy="767256"/>
          </a:xfrm>
          <a:prstGeom prst="wedgeEllipseCallout">
            <a:avLst>
              <a:gd name="adj1" fmla="val -45355"/>
              <a:gd name="adj2" fmla="val -6763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然：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的样子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 flipH="1">
            <a:off x="3145221" y="5729347"/>
            <a:ext cx="5901558" cy="6399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想一想：如何理解词义？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活动二：对比朗读，把握老师的不同神态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32" y="4352314"/>
            <a:ext cx="8219300" cy="13427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32" y="1577340"/>
            <a:ext cx="8194146" cy="21717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956560" y="1940560"/>
            <a:ext cx="1209040" cy="5232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464560" y="2394597"/>
            <a:ext cx="1209040" cy="5232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1"/>
          <p:cNvSpPr/>
          <p:nvPr/>
        </p:nvSpPr>
        <p:spPr>
          <a:xfrm>
            <a:off x="9017106" y="2202170"/>
            <a:ext cx="2133600" cy="721361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严师形象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12160" y="4814142"/>
            <a:ext cx="1219200" cy="512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582160" y="4798932"/>
            <a:ext cx="1219200" cy="512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035040" y="4798932"/>
            <a:ext cx="1219200" cy="512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11"/>
          <p:cNvSpPr/>
          <p:nvPr/>
        </p:nvSpPr>
        <p:spPr>
          <a:xfrm>
            <a:off x="8981440" y="4589809"/>
            <a:ext cx="2133600" cy="721361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孩童形象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活动三：生动讲述故事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47966"/>
            <a:ext cx="3081477" cy="45344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203" y="1847966"/>
            <a:ext cx="3081476" cy="44702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766" y="1827867"/>
            <a:ext cx="3150915" cy="45378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6320" y="1860507"/>
            <a:ext cx="3105560" cy="4505164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565911" y="2643173"/>
            <a:ext cx="9019540" cy="1971041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抓住起因、经过、结果把事情讲完整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抓住两个场景中老师和我们的反应把故事讲生动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6" y="1677780"/>
            <a:ext cx="12196026" cy="425563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452880" y="1677015"/>
            <a:ext cx="9326880" cy="2128582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这篇课文读了三次，每次围绕一个任务，选择不同的阅读方法。请你整理一下阅读经验，填写在下列表格中。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读法迁移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052320" y="4143900"/>
          <a:ext cx="8127999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5410"/>
                <a:gridCol w="3820160"/>
                <a:gridCol w="3312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次数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阅读任务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阅读方法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alpha val="7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写玩具说明书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7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20000"/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体会玩具带来的乐趣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20000"/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20000"/>
                        <a:alpha val="7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讲述老师的故事</a:t>
                      </a:r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7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chemeClr val="accent1">
                        <a:tint val="40000"/>
                        <a:alpha val="7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270" y="222414"/>
            <a:ext cx="852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读法迁移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25" y="1520322"/>
            <a:ext cx="3773373" cy="5303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263" y="1543094"/>
            <a:ext cx="3781473" cy="53149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601" y="1531708"/>
            <a:ext cx="3765271" cy="5292134"/>
          </a:xfrm>
          <a:prstGeom prst="rect">
            <a:avLst/>
          </a:prstGeom>
        </p:spPr>
      </p:pic>
      <p:sp>
        <p:nvSpPr>
          <p:cNvPr id="13" name="圆角矩形 11"/>
          <p:cNvSpPr/>
          <p:nvPr/>
        </p:nvSpPr>
        <p:spPr>
          <a:xfrm>
            <a:off x="1524270" y="2889847"/>
            <a:ext cx="9326880" cy="2128582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阅读任务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请你阅读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莫泊桑拜师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，总结写好作文的诀窍。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3748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读一读 记一记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7454" y="3581473"/>
            <a:ext cx="2744546" cy="3252238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 flipH="1">
            <a:off x="2746090" y="4390639"/>
            <a:ext cx="6699819" cy="63992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你还积累了哪些理解词义的方法？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5440" y="2035620"/>
            <a:ext cx="11501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呆头呆脑 威风凛凛 叱咤风云；前功尽弃 赫赫伟绩 鏖战犹酣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虎视眈眈 大步流星 怒气冲冲；津津有味 念念有词 全神贯注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别出心裁 技高一筹 弄巧成拙；一无所获 心满意足 化为乌有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4084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读一读 感受趣味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7454" y="3581473"/>
            <a:ext cx="2744546" cy="3252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71" y="1584846"/>
            <a:ext cx="6610350" cy="1571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81" y="3192808"/>
            <a:ext cx="12192000" cy="15438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655634"/>
            <a:ext cx="12192000" cy="2202366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103586" y="3026979"/>
            <a:ext cx="477169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对话气泡: 椭圆形 15"/>
          <p:cNvSpPr/>
          <p:nvPr/>
        </p:nvSpPr>
        <p:spPr>
          <a:xfrm>
            <a:off x="6096000" y="2051129"/>
            <a:ext cx="1964088" cy="767256"/>
          </a:xfrm>
          <a:prstGeom prst="wedgeEllipseCallout">
            <a:avLst>
              <a:gd name="adj1" fmla="val -58292"/>
              <a:gd name="adj2" fmla="val 5154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读出场景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993227" y="3964749"/>
            <a:ext cx="109360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52248" y="4736691"/>
            <a:ext cx="941726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对话气泡: 椭圆形 19"/>
          <p:cNvSpPr/>
          <p:nvPr/>
        </p:nvSpPr>
        <p:spPr>
          <a:xfrm>
            <a:off x="7833903" y="2651758"/>
            <a:ext cx="3170708" cy="767256"/>
          </a:xfrm>
          <a:prstGeom prst="wedgeEllipseCallout">
            <a:avLst>
              <a:gd name="adj1" fmla="val -63526"/>
              <a:gd name="adj2" fmla="val 11318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长短结合，读出兴奋的跳跃感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57600" y="6090745"/>
            <a:ext cx="827164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8681" y="6807435"/>
            <a:ext cx="41680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对话气泡: 椭圆形 25"/>
          <p:cNvSpPr/>
          <p:nvPr/>
        </p:nvSpPr>
        <p:spPr>
          <a:xfrm>
            <a:off x="5838495" y="6090744"/>
            <a:ext cx="3346200" cy="767256"/>
          </a:xfrm>
          <a:prstGeom prst="wedgeEllipseCallout">
            <a:avLst>
              <a:gd name="adj1" fmla="val -61228"/>
              <a:gd name="adj2" fmla="val -470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读出老师的孩子模样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26" y="1677780"/>
            <a:ext cx="12196026" cy="425563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452880" y="2616138"/>
            <a:ext cx="9326880" cy="1844298"/>
          </a:xfrm>
          <a:prstGeom prst="roundRect">
            <a:avLst/>
          </a:prstGeom>
          <a:solidFill>
            <a:schemeClr val="bg1">
              <a:alpha val="7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假如我们开了一家玩具专卖店，要出售“竹节人”这种玩具。请你参阅课文，写一份“竹节人”的制作及使用说明书。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活动一：浏览课文，标出有参考价值的语段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80" y="4528661"/>
            <a:ext cx="1945219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2195195"/>
            <a:ext cx="10153650" cy="2305050"/>
          </a:xfrm>
          <a:prstGeom prst="rect">
            <a:avLst/>
          </a:prstGeom>
        </p:spPr>
      </p:pic>
      <p:sp>
        <p:nvSpPr>
          <p:cNvPr id="9" name="圆角矩形 11"/>
          <p:cNvSpPr/>
          <p:nvPr/>
        </p:nvSpPr>
        <p:spPr>
          <a:xfrm>
            <a:off x="1778000" y="4834933"/>
            <a:ext cx="8636000" cy="961043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自然段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主要介绍了竹节人的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制作过程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活动一：浏览课文，标出有参考价值的语段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80" y="4528661"/>
            <a:ext cx="1945219" cy="2305050"/>
          </a:xfrm>
          <a:prstGeom prst="rect">
            <a:avLst/>
          </a:prstGeom>
        </p:spPr>
      </p:pic>
      <p:sp>
        <p:nvSpPr>
          <p:cNvPr id="9" name="圆角矩形 11"/>
          <p:cNvSpPr/>
          <p:nvPr/>
        </p:nvSpPr>
        <p:spPr>
          <a:xfrm>
            <a:off x="9042400" y="2101879"/>
            <a:ext cx="3149599" cy="2426782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8-10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自然段主要介绍了竹节人的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“初级玩法”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70000"/>
            <a:ext cx="8589554" cy="55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活动一：浏览课文，标出有参考价值的语段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80" y="4528661"/>
            <a:ext cx="1945219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7" y="1129034"/>
            <a:ext cx="7637304" cy="2975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78" y="4104639"/>
            <a:ext cx="7637304" cy="2610393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8148320" y="2215609"/>
            <a:ext cx="3149599" cy="2426782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11-16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自然段主要介绍了竹节人的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“高级玩法”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590800" cy="18605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270" y="222414"/>
            <a:ext cx="710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活动二：圈画关键词，理清制作方法</a:t>
            </a:r>
            <a:endParaRPr kumimoji="1"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80" y="4528661"/>
            <a:ext cx="1945219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2195195"/>
            <a:ext cx="10153650" cy="2305050"/>
          </a:xfrm>
          <a:prstGeom prst="rect">
            <a:avLst/>
          </a:prstGeom>
        </p:spPr>
      </p:pic>
      <p:sp>
        <p:nvSpPr>
          <p:cNvPr id="9" name="圆角矩形 11"/>
          <p:cNvSpPr/>
          <p:nvPr/>
        </p:nvSpPr>
        <p:spPr>
          <a:xfrm>
            <a:off x="260349" y="5658485"/>
            <a:ext cx="10912475" cy="961043"/>
          </a:xfrm>
          <a:prstGeom prst="roundRect">
            <a:avLst/>
          </a:prstGeom>
          <a:solidFill>
            <a:schemeClr val="bg1">
              <a:alpha val="9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对照插图，你能用用序号写清竹节人的制作步骤吗？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00400" y="2346958"/>
            <a:ext cx="457200" cy="432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75280" y="2915305"/>
            <a:ext cx="457200" cy="432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09920" y="3505198"/>
            <a:ext cx="457200" cy="4324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对话气泡: 椭圆形 11"/>
          <p:cNvSpPr/>
          <p:nvPr/>
        </p:nvSpPr>
        <p:spPr>
          <a:xfrm>
            <a:off x="3573112" y="1352058"/>
            <a:ext cx="1964088" cy="767256"/>
          </a:xfrm>
          <a:prstGeom prst="wedgeEllipseCallout">
            <a:avLst>
              <a:gd name="adj1" fmla="val -48464"/>
              <a:gd name="adj2" fmla="val 833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制作步骤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225040" y="2779373"/>
            <a:ext cx="9753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941320" y="3937613"/>
            <a:ext cx="16138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对话气泡: 椭圆形 14"/>
          <p:cNvSpPr/>
          <p:nvPr/>
        </p:nvSpPr>
        <p:spPr>
          <a:xfrm>
            <a:off x="4595796" y="4480360"/>
            <a:ext cx="1964088" cy="767256"/>
          </a:xfrm>
          <a:prstGeom prst="wedgeEllipseCallout">
            <a:avLst>
              <a:gd name="adj1" fmla="val -58293"/>
              <a:gd name="adj2" fmla="val -11133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所需材料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8" grpId="0" animBg="1"/>
      <p:bldP spid="10" grpId="0" animBg="1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1238</Words>
  <Application>WPS 演示</Application>
  <PresentationFormat>自定义</PresentationFormat>
  <Paragraphs>142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方正姚体</vt:lpstr>
      <vt:lpstr>Calibri</vt:lpstr>
      <vt:lpstr>Times New Roman</vt:lpstr>
      <vt:lpstr>楷体</vt:lpstr>
      <vt:lpstr>微软雅黑</vt:lpstr>
      <vt:lpstr>Arial Unicode MS</vt:lpstr>
      <vt:lpstr>等线 Light</vt:lpstr>
      <vt:lpstr>Calibri Light</vt:lpstr>
      <vt:lpstr>等线</vt:lpstr>
      <vt:lpstr>DengXian</vt:lpstr>
      <vt:lpstr>Segoe Print</vt:lpstr>
      <vt:lpstr>Office 主题</vt:lpstr>
      <vt:lpstr>9 竹节人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63</cp:revision>
  <dcterms:created xsi:type="dcterms:W3CDTF">2018-06-12T04:49:00Z</dcterms:created>
  <dcterms:modified xsi:type="dcterms:W3CDTF">2021-07-20T07:58:53Z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