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13" r:id="rId3"/>
    <p:sldId id="404" r:id="rId5"/>
    <p:sldId id="459" r:id="rId6"/>
    <p:sldId id="488" r:id="rId7"/>
    <p:sldId id="485" r:id="rId8"/>
    <p:sldId id="486" r:id="rId9"/>
    <p:sldId id="487" r:id="rId10"/>
    <p:sldId id="479" r:id="rId11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E399"/>
    <a:srgbClr val="E77C20"/>
    <a:srgbClr val="F1B34D"/>
    <a:srgbClr val="EEA127"/>
    <a:srgbClr val="ED8841"/>
    <a:srgbClr val="6AF0FF"/>
    <a:srgbClr val="2DEBFF"/>
    <a:srgbClr val="1DE9FF"/>
    <a:srgbClr val="57EFFF"/>
    <a:srgbClr val="5B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2" y="-702"/>
      </p:cViewPr>
      <p:guideLst>
        <p:guide orient="horz" pos="1620"/>
        <p:guide orient="horz" pos="548"/>
        <p:guide pos="2880"/>
        <p:guide pos="5449"/>
        <p:guide pos="3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BEB36-EDFA-4E9A-A81B-63AD6CB511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0576B-09FE-482B-802F-C7CF388D2A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69509" y="2018171"/>
            <a:ext cx="4538353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spc="45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我的心儿砰砰跳</a:t>
            </a:r>
            <a:endParaRPr lang="zh-CN" altLang="en-US" sz="4000" b="1" spc="45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6904" y="1347629"/>
            <a:ext cx="7096103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ea"/>
              </a:rPr>
              <a:t>1.</a:t>
            </a:r>
            <a:r>
              <a:rPr lang="zh-CN" altLang="en-US" sz="2100" b="1" dirty="0">
                <a:latin typeface="+mn-ea"/>
              </a:rPr>
              <a:t>根据本单元课文的写法，围绕让自己心跳的事去写习作。</a:t>
            </a:r>
            <a:endParaRPr lang="zh-CN" altLang="en-US" sz="21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ea"/>
              </a:rPr>
              <a:t>2.</a:t>
            </a:r>
            <a:r>
              <a:rPr lang="zh-CN" altLang="en-US" sz="2100" b="1" dirty="0">
                <a:latin typeface="+mn-ea"/>
              </a:rPr>
              <a:t>学会审题、选材、明确习作要求。</a:t>
            </a:r>
            <a:endParaRPr lang="en-US" altLang="zh-CN" sz="21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ea"/>
              </a:rPr>
              <a:t>3.</a:t>
            </a:r>
            <a:r>
              <a:rPr lang="zh-CN" altLang="en-US" sz="2100" b="1" dirty="0">
                <a:latin typeface="+mn-ea"/>
              </a:rPr>
              <a:t>学习叙述事情的方法，并运用到写作中。</a:t>
            </a:r>
            <a:endParaRPr lang="en-US" altLang="zh-CN" sz="21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ea"/>
              </a:rPr>
              <a:t>4.</a:t>
            </a:r>
            <a:r>
              <a:rPr lang="zh-CN" altLang="en-US" sz="2100" b="1" dirty="0">
                <a:latin typeface="+mn-ea"/>
              </a:rPr>
              <a:t>叙事要做到内容具体，感情真挚。</a:t>
            </a:r>
            <a:endParaRPr lang="en-US" altLang="zh-CN" sz="21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1"/>
            <a:ext cx="1322615" cy="9872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0816" y="493619"/>
            <a:ext cx="142460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78C00"/>
                </a:solidFill>
              </a:rPr>
              <a:t>学习目标</a:t>
            </a:r>
            <a:endParaRPr lang="zh-CN" altLang="en-US" sz="2400" b="1" dirty="0">
              <a:solidFill>
                <a:srgbClr val="F78C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58703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互动交流</a:t>
            </a:r>
            <a:endParaRPr lang="zh-CN" altLang="en-US" sz="2400" spc="450" dirty="0"/>
          </a:p>
        </p:txBody>
      </p:sp>
      <p:sp>
        <p:nvSpPr>
          <p:cNvPr id="11" name="TextBox 10"/>
          <p:cNvSpPr txBox="1"/>
          <p:nvPr/>
        </p:nvSpPr>
        <p:spPr>
          <a:xfrm>
            <a:off x="402416" y="898670"/>
            <a:ext cx="3744657" cy="623248"/>
          </a:xfrm>
          <a:prstGeom prst="rect">
            <a:avLst/>
          </a:prstGeom>
          <a:solidFill>
            <a:srgbClr val="C0E399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想一想令自己心跳的场景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05027" y="2800525"/>
            <a:ext cx="1175497" cy="102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9549" y="2315584"/>
            <a:ext cx="3203090" cy="149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650" y="2291379"/>
            <a:ext cx="3218194" cy="152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1"/>
            <a:ext cx="2349937" cy="54649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1874" y="53958"/>
            <a:ext cx="158703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spc="450" dirty="0"/>
              <a:t>互动交流</a:t>
            </a:r>
            <a:endParaRPr lang="zh-CN" altLang="en-US" sz="2400" spc="45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0898" y="720342"/>
            <a:ext cx="6221015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习作例文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3409" y="328138"/>
            <a:ext cx="2919309" cy="4385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3D3F41"/>
                </a:solidFill>
              </a:rPr>
              <a:t>《</a:t>
            </a:r>
            <a:r>
              <a:rPr lang="zh-CN" altLang="en-US" sz="2400" b="1" dirty="0">
                <a:solidFill>
                  <a:srgbClr val="3D3F41"/>
                </a:solidFill>
              </a:rPr>
              <a:t>我的心儿怦怦跳</a:t>
            </a:r>
            <a:r>
              <a:rPr lang="en-US" altLang="zh-CN" sz="2400" b="1" dirty="0">
                <a:solidFill>
                  <a:srgbClr val="3D3F41"/>
                </a:solidFill>
              </a:rPr>
              <a:t>》</a:t>
            </a:r>
            <a:endParaRPr lang="zh-CN" altLang="en-US" sz="2400" dirty="0">
              <a:solidFill>
                <a:srgbClr val="3D3F4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33847" y="1645588"/>
            <a:ext cx="2498142" cy="2575516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295102" y="2536519"/>
            <a:ext cx="2224955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开门见山，小作者开篇点题。概括介绍了应聘会上同学们的表现，突出介绍了周月的表现。</a:t>
            </a:r>
            <a:endParaRPr lang="zh-CN" altLang="en-US" sz="15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descr="timg (2)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90AA69"/>
              </a:clrFrom>
              <a:clrTo>
                <a:srgbClr val="90AA6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9402" y="1168098"/>
            <a:ext cx="1597070" cy="1197803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79207" y="1829860"/>
            <a:ext cx="5446059" cy="2562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应聘会上，同学们一个接一个上台应聘自己喜欢的岗位，他们有的自信满满，大步流星地走上讲台，侃侃而谈；有的胆小如鼠，脸涨得通红，说起话来吞吞吐吐的。只见周月慢吞吞地站了起来，看了看老师，又看了看同学，才扭扭捏捏地走上了台：“我想竞选音乐科代表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231" y="1263095"/>
            <a:ext cx="5624037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3D3F4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今天我们班举行了一场别开生面的班级服务员应聘会。</a:t>
            </a:r>
            <a:endParaRPr lang="en-US" altLang="zh-CN" sz="1800" b="1" dirty="0">
              <a:solidFill>
                <a:srgbClr val="3D3F4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04590" y="1794355"/>
            <a:ext cx="5260931" cy="939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26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479120" y="3429000"/>
            <a:ext cx="5373666" cy="3006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99476" y="3843925"/>
            <a:ext cx="1680053" cy="3006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11480" y="1258530"/>
            <a:ext cx="5446059" cy="29777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我瞬间信心百倍，大胆地走向讲台。我拿出精心准备的演讲稿，声情并茂地演讲起来：</a:t>
            </a:r>
            <a:r>
              <a:rPr 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新一学期里我想应聘语文科代表，因为</a:t>
            </a:r>
            <a:r>
              <a:rPr 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说完，教室里又一次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响起雷鸣般的掌声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。这是老师和同学们给我鼓励的掌声，支持的掌声，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我感动得差点儿哭了出来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。应聘会还在激烈地进行着，热烈的掌声飘出了教室，飘上了蓝蓝的天空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习作例文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21280" y="234193"/>
            <a:ext cx="2919309" cy="4385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3D3F41"/>
                </a:solidFill>
              </a:rPr>
              <a:t>《</a:t>
            </a:r>
            <a:r>
              <a:rPr lang="zh-CN" altLang="en-US" sz="2400" b="1" dirty="0">
                <a:solidFill>
                  <a:srgbClr val="3D3F41"/>
                </a:solidFill>
              </a:rPr>
              <a:t>我的心儿怦怦跳</a:t>
            </a:r>
            <a:r>
              <a:rPr lang="en-US" altLang="zh-CN" sz="2400" b="1" dirty="0">
                <a:solidFill>
                  <a:srgbClr val="3D3F41"/>
                </a:solidFill>
              </a:rPr>
              <a:t>》</a:t>
            </a:r>
            <a:endParaRPr lang="zh-CN" altLang="en-US" sz="2400" dirty="0">
              <a:solidFill>
                <a:srgbClr val="3D3F4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133847" y="1645588"/>
            <a:ext cx="2498142" cy="2575516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230556" y="1931027"/>
            <a:ext cx="2224955" cy="2977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小作者细致刻画出自己的动作、语言、神态和心理活动以及他人的神态和动作，读来令人身临其境。</a:t>
            </a:r>
            <a:endParaRPr lang="zh-CN" altLang="en-US" sz="1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descr="timg (2)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90AA69"/>
              </a:clrFrom>
              <a:clrTo>
                <a:srgbClr val="90AA6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0352" y="834315"/>
            <a:ext cx="1597070" cy="119780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9" grpId="0"/>
      <p:bldP spid="7" grpId="0" animBg="1"/>
      <p:bldP spid="10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2565" y="277587"/>
            <a:ext cx="14287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习作例文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3429" y="328138"/>
            <a:ext cx="2919309" cy="4385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rgbClr val="3D3F41"/>
                </a:solidFill>
              </a:rPr>
              <a:t>《</a:t>
            </a:r>
            <a:r>
              <a:rPr lang="zh-CN" altLang="en-US" sz="2400" b="1" dirty="0">
                <a:solidFill>
                  <a:srgbClr val="3D3F41"/>
                </a:solidFill>
              </a:rPr>
              <a:t>我的心儿怦怦跳</a:t>
            </a:r>
            <a:r>
              <a:rPr lang="en-US" altLang="zh-CN" sz="2400" b="1" dirty="0">
                <a:solidFill>
                  <a:srgbClr val="3D3F41"/>
                </a:solidFill>
              </a:rPr>
              <a:t>》</a:t>
            </a:r>
            <a:endParaRPr lang="zh-CN" altLang="en-US" sz="2400" dirty="0">
              <a:solidFill>
                <a:srgbClr val="3D3F4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209999" y="1649457"/>
            <a:ext cx="2498142" cy="2575516"/>
          </a:xfrm>
          <a:prstGeom prst="roundRect">
            <a:avLst/>
          </a:prstGeom>
          <a:noFill/>
          <a:ln w="19050">
            <a:solidFill>
              <a:srgbClr val="00B050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724156" y="2601175"/>
            <a:ext cx="1683940" cy="1315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结尾小作者写出了参加应聘会的收获。</a:t>
            </a:r>
            <a:endParaRPr lang="zh-CN" altLang="en-US" sz="41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 descr="timg (2)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90AA69"/>
              </a:clrFrom>
              <a:clrTo>
                <a:srgbClr val="90AA6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260" y="1256517"/>
            <a:ext cx="1597070" cy="1197803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33635" y="886065"/>
            <a:ext cx="4639235" cy="15234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这是一次令我心跳的应聘会，通过这次应聘会，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我不仅增长了知识，还提升了信心和胆量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994" y="2446236"/>
            <a:ext cx="5972227" cy="17312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总评：本文小作者采用了详略得当的写法，概括介绍了班上同学们的表现，具体介绍了小作者自己的表现，从语言、动作、神态、心理多方面地写出了自己参加这次应聘活动的过程，细节刻画细致，引人入胜。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96542" y="1487808"/>
            <a:ext cx="5853344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这节习作课，我们学习了描写心理活动的文章，我们在介绍令自己心跳的事的时候，要抓住心跳来写，详略得当，做到中心突出，感情真挚。</a:t>
            </a:r>
            <a:endParaRPr lang="zh-CN" altLang="en-US" sz="18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005NXkSBgw1ezwfktul5aj30gj0ct40y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35248" y="2654939"/>
            <a:ext cx="1561942" cy="1210177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826718" y="1164920"/>
            <a:ext cx="7121046" cy="2508338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3"/>
          <p:cNvSpPr txBox="1"/>
          <p:nvPr/>
        </p:nvSpPr>
        <p:spPr>
          <a:xfrm>
            <a:off x="1052311" y="314657"/>
            <a:ext cx="190938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E77C20"/>
                </a:solidFill>
              </a:rPr>
              <a:t>课堂演练</a:t>
            </a:r>
            <a:endParaRPr lang="zh-CN" altLang="en-US" sz="2400" dirty="0">
              <a:solidFill>
                <a:srgbClr val="E77C20"/>
              </a:solidFill>
            </a:endParaRPr>
          </a:p>
        </p:txBody>
      </p:sp>
      <p:pic>
        <p:nvPicPr>
          <p:cNvPr id="13" name="图片 12" descr="t01c666068625166147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210068" y="0"/>
            <a:ext cx="1413323" cy="109885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8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9.xml><?xml version="1.0" encoding="utf-8"?>
<p:tagLst xmlns:p="http://schemas.openxmlformats.org/presentationml/2006/main">
  <p:tag name="KSO_WM_DOC_GUID" val="{de9e77fd-3039-462b-b014-6f960b576bc7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WPS 演示</Application>
  <PresentationFormat>全屏显示(16:9)</PresentationFormat>
  <Paragraphs>49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黑体</vt:lpstr>
      <vt:lpstr>微软雅黑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2570</cp:revision>
  <dcterms:created xsi:type="dcterms:W3CDTF">2015-04-02T07:05:00Z</dcterms:created>
  <dcterms:modified xsi:type="dcterms:W3CDTF">2020-11-08T06:33:19Z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