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1"/>
  </p:notesMasterIdLst>
  <p:sldIdLst>
    <p:sldId id="256" r:id="rId2"/>
    <p:sldId id="271" r:id="rId3"/>
    <p:sldId id="310" r:id="rId4"/>
    <p:sldId id="257" r:id="rId5"/>
    <p:sldId id="287" r:id="rId6"/>
    <p:sldId id="288" r:id="rId7"/>
    <p:sldId id="289" r:id="rId8"/>
    <p:sldId id="290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94614" autoAdjust="0"/>
  </p:normalViewPr>
  <p:slideViewPr>
    <p:cSldViewPr>
      <p:cViewPr varScale="1">
        <p:scale>
          <a:sx n="87" d="100"/>
          <a:sy n="87" d="100"/>
        </p:scale>
        <p:origin x="-8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8602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4478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1485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0146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5714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 userDrawn="1"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kumimoji="1" lang="zh-CN" altLang="en-US" sz="2000" b="1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smtClean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None/>
              <a:defRPr sz="360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4DE1DD-70A8-4990-B33C-6397718C96EB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2018-9-14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None/>
              <a:defRPr sz="360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None/>
              <a:defRPr sz="3600">
                <a:solidFill>
                  <a:srgbClr val="000000"/>
                </a:solidFill>
                <a:latin typeface="Arial" pitchFamily="34" charset="0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872D0D-A26E-4A15-B81C-BDA3519319A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6024198"/>
      </p:ext>
    </p:extLst>
  </p:cSld>
  <p:clrMapOvr>
    <a:masterClrMapping/>
  </p:clrMapOvr>
  <p:transition>
    <p:strips dir="ld"/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538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005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64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0076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564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279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732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50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576"/>
            <a:ext cx="2489997" cy="53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2334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49" r:id="rId13"/>
    <p:sldLayoutId id="2147483650" r:id="rId14"/>
    <p:sldLayoutId id="2147483687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.com/doc/6011385.html" TargetMode="External"/><Relationship Id="rId2" Type="http://schemas.openxmlformats.org/officeDocument/2006/relationships/hyperlink" Target="http://baike.so.com/doc/3954419-4149655.html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六年级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上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059832" y="1844824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/>
                <a:ea typeface="黑体"/>
                <a:cs typeface="黑体"/>
              </a:rPr>
              <a:t>北师大版</a:t>
            </a:r>
            <a:endParaRPr lang="zh-CN" altLang="en-US" sz="5400" b="1" dirty="0">
              <a:latin typeface="黑体"/>
              <a:ea typeface="黑体"/>
              <a:cs typeface="黑体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4198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课文</a:t>
              </a: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详解</a:t>
              </a:r>
            </a:p>
          </p:txBody>
        </p:sp>
      </p:grpSp>
      <p:sp>
        <p:nvSpPr>
          <p:cNvPr id="41988" name="TextBox 2"/>
          <p:cNvSpPr txBox="1">
            <a:spLocks noChangeArrowheads="1"/>
          </p:cNvSpPr>
          <p:nvPr/>
        </p:nvSpPr>
        <p:spPr bwMode="auto">
          <a:xfrm>
            <a:off x="755576" y="1796623"/>
            <a:ext cx="75605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2060"/>
                </a:solidFill>
              </a:rPr>
              <a:t>        我们是黑皮肤，可它也是阳光下的肤色！ 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3573016"/>
            <a:ext cx="7281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Arial" charset="0"/>
              </a:rPr>
              <a:t>      阳光是公平的，它会毫无偏私地照到每一个人的身上。作者在用母亲的这句话告诉我们，世界上每个民族都是平等的，都应该互相尊重、友好相处。</a:t>
            </a:r>
            <a:endParaRPr lang="zh-CN" altLang="en-US" sz="32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1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4198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课文</a:t>
              </a: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详解</a:t>
              </a:r>
            </a:p>
          </p:txBody>
        </p:sp>
      </p:grpSp>
      <p:sp>
        <p:nvSpPr>
          <p:cNvPr id="41988" name="TextBox 2"/>
          <p:cNvSpPr txBox="1">
            <a:spLocks noChangeArrowheads="1"/>
          </p:cNvSpPr>
          <p:nvPr/>
        </p:nvSpPr>
        <p:spPr bwMode="auto">
          <a:xfrm>
            <a:off x="611188" y="2133600"/>
            <a:ext cx="8208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2060"/>
                </a:solidFill>
              </a:rPr>
              <a:t>本文语言有什么特点？ 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3114834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Arial" charset="0"/>
              </a:rPr>
              <a:t>本文语言朴素自然，文字流畅，特别是对人物语言的描写，个性鲜明，情感丰富，是朗读的好材料。</a:t>
            </a:r>
            <a:endParaRPr lang="zh-CN" altLang="en-US" sz="36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09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4198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课文</a:t>
              </a: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详解</a:t>
              </a:r>
            </a:p>
          </p:txBody>
        </p:sp>
      </p:grpSp>
      <p:sp>
        <p:nvSpPr>
          <p:cNvPr id="41988" name="TextBox 2"/>
          <p:cNvSpPr txBox="1">
            <a:spLocks noChangeArrowheads="1"/>
          </p:cNvSpPr>
          <p:nvPr/>
        </p:nvSpPr>
        <p:spPr bwMode="auto">
          <a:xfrm>
            <a:off x="611188" y="2133600"/>
            <a:ext cx="82089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2060"/>
                </a:solidFill>
              </a:rPr>
              <a:t>“阳光下的皮肤”有什么深刻含义？ 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2996952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FF0000"/>
                </a:solidFill>
              </a:rPr>
              <a:t>“阳光下的皮肤</a:t>
            </a:r>
            <a:r>
              <a:rPr lang="zh-CN" altLang="en-US" sz="3600" dirty="0" smtClean="0">
                <a:solidFill>
                  <a:srgbClr val="FF0000"/>
                </a:solidFill>
              </a:rPr>
              <a:t>”可以理解为黑人的皮肤像阳光那样美丽可爱，实际是指像阳光那样美丽的心灵</a:t>
            </a:r>
            <a:r>
              <a:rPr lang="en-US" altLang="zh-CN" sz="3600" dirty="0" smtClean="0">
                <a:solidFill>
                  <a:srgbClr val="FF0000"/>
                </a:solidFill>
              </a:rPr>
              <a:t>——</a:t>
            </a:r>
            <a:r>
              <a:rPr lang="zh-CN" altLang="en-US" sz="3600" dirty="0" smtClean="0">
                <a:solidFill>
                  <a:srgbClr val="FF0000"/>
                </a:solidFill>
              </a:rPr>
              <a:t>南非黑人的心灵，带有很强的民族自尊心和自信心，说明人与人之间要互相理解帮助，不要有歧视。</a:t>
            </a:r>
            <a:endParaRPr lang="zh-CN" altLang="en-US" sz="36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5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4198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结构图示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39752" y="170080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Arial" charset="0"/>
              </a:rPr>
              <a:t>阳光下的皮肤</a:t>
            </a:r>
            <a:endParaRPr lang="zh-CN" altLang="en-US" sz="3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188" y="2492896"/>
            <a:ext cx="4680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莱斯小姐让大家介绍自己的国家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501008"/>
            <a:ext cx="3908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各自介绍</a:t>
            </a:r>
            <a:r>
              <a:rPr lang="en-US" altLang="zh-CN" sz="2400" dirty="0" smtClean="0">
                <a:solidFill>
                  <a:srgbClr val="000000"/>
                </a:solidFill>
                <a:latin typeface="Arial" charset="0"/>
              </a:rPr>
              <a:t>——</a:t>
            </a: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荷兰、美国、日本、法国、德国</a:t>
            </a:r>
            <a:r>
              <a:rPr lang="en-US" altLang="zh-CN" sz="2400" dirty="0" smtClean="0">
                <a:solidFill>
                  <a:srgbClr val="000000"/>
                </a:solidFill>
                <a:latin typeface="Arial" charset="0"/>
              </a:rPr>
              <a:t>…..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187" y="4725144"/>
            <a:ext cx="85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中国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7" y="4725144"/>
            <a:ext cx="2664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睡狮、长江、黄河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右箭头 7"/>
          <p:cNvSpPr/>
          <p:nvPr/>
        </p:nvSpPr>
        <p:spPr bwMode="auto">
          <a:xfrm>
            <a:off x="1612106" y="4955976"/>
            <a:ext cx="511621" cy="4571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568" y="5487615"/>
            <a:ext cx="85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南非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6108" y="5487615"/>
            <a:ext cx="3456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缺水、战争、种族歧视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1619672" y="5718447"/>
            <a:ext cx="511621" cy="4571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右中括号 8"/>
          <p:cNvSpPr/>
          <p:nvPr/>
        </p:nvSpPr>
        <p:spPr bwMode="auto">
          <a:xfrm>
            <a:off x="5292080" y="3501008"/>
            <a:ext cx="288032" cy="2448272"/>
          </a:xfrm>
          <a:prstGeom prst="rightBracke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3573016"/>
            <a:ext cx="648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charset="0"/>
              </a:rPr>
              <a:t>阳光下的皮肤</a:t>
            </a:r>
            <a:endParaRPr lang="zh-CN" alt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" name="右中括号 20"/>
          <p:cNvSpPr/>
          <p:nvPr/>
        </p:nvSpPr>
        <p:spPr bwMode="auto">
          <a:xfrm>
            <a:off x="6084168" y="2564904"/>
            <a:ext cx="432048" cy="3384376"/>
          </a:xfrm>
          <a:prstGeom prst="rightBracke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6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3208908"/>
            <a:ext cx="12241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Arial" charset="0"/>
              </a:rPr>
              <a:t>平等</a:t>
            </a:r>
            <a:endParaRPr lang="en-US" altLang="zh-CN" sz="3600" dirty="0" smtClean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Arial" charset="0"/>
              </a:rPr>
              <a:t>互助</a:t>
            </a:r>
            <a:endParaRPr lang="en-US" altLang="zh-CN" sz="3600" dirty="0" smtClean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Arial" charset="0"/>
              </a:rPr>
              <a:t>理解</a:t>
            </a:r>
            <a:endParaRPr lang="en-US" altLang="zh-CN" sz="3600" dirty="0" smtClean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Arial" charset="0"/>
              </a:rPr>
              <a:t>团结</a:t>
            </a:r>
          </a:p>
        </p:txBody>
      </p:sp>
    </p:spTree>
    <p:extLst>
      <p:ext uri="{BB962C8B-B14F-4D97-AF65-F5344CB8AC3E}">
        <p14:creationId xmlns:p14="http://schemas.microsoft.com/office/powerpoint/2010/main" xmlns="" val="211977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4198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主题概括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55576" y="2132856"/>
            <a:ext cx="75608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FF0000"/>
                </a:solidFill>
                <a:latin typeface="Arial" charset="0"/>
              </a:rPr>
              <a:t>本文通过讲述南非的国际少年班里各国孩子介绍自己国家的故事，让们了解到世界各国的特点和国情，表达出世界人民期盼消除种族歧视，渴求平等、理解、互助、团结的心声。</a:t>
            </a:r>
            <a:endParaRPr lang="zh-CN" altLang="en-US" sz="36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0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41986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拓展提升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7" name="文本框 13317"/>
          <p:cNvSpPr txBox="1"/>
          <p:nvPr/>
        </p:nvSpPr>
        <p:spPr>
          <a:xfrm>
            <a:off x="971550" y="1757715"/>
            <a:ext cx="7058025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战争不仅给非洲人民带来灾难，也给全世界人们带来痛苦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。</a:t>
            </a:r>
            <a:endParaRPr lang="zh-CN" altLang="en-US" sz="36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8362" y="2958044"/>
            <a:ext cx="4724400" cy="3057525"/>
          </a:xfrm>
          <a:prstGeom prst="rect">
            <a:avLst/>
          </a:prstGeom>
          <a:noFill/>
          <a:ln w="9525">
            <a:noFill/>
            <a:miter/>
          </a:ln>
        </p:spPr>
      </p:pic>
    </p:spTree>
    <p:extLst>
      <p:ext uri="{BB962C8B-B14F-4D97-AF65-F5344CB8AC3E}">
        <p14:creationId xmlns:p14="http://schemas.microsoft.com/office/powerpoint/2010/main" xmlns="" val="403969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20483"/>
          <p:cNvSpPr txBox="1"/>
          <p:nvPr/>
        </p:nvSpPr>
        <p:spPr>
          <a:xfrm>
            <a:off x="755650" y="1916113"/>
            <a:ext cx="7848600" cy="378565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西方战史专家统计：公元前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3200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——1960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5160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年时间里，全球共发生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14513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次战争，只有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300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余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年处于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和平状态。人类为此付出的代价是：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36.4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亿人死亡，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损失财富折合黄金可铺设一条厚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米，宽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150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公里（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几乎占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1.5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个纬度），环绕地球一圈的金质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长城。</a:t>
            </a: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6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同侧圆角矩形 6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拓展提升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76941929"/>
      </p:ext>
    </p:extLst>
  </p:cSld>
  <p:clrMapOvr>
    <a:masterClrMapping/>
  </p:clrMapOvr>
  <p:transition>
    <p:cover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6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同侧圆角矩形 6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心灵感悟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8" name="文本框 19460"/>
          <p:cNvSpPr txBox="1"/>
          <p:nvPr/>
        </p:nvSpPr>
        <p:spPr>
          <a:xfrm>
            <a:off x="683568" y="2060848"/>
            <a:ext cx="7783810" cy="36921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504D"/>
                </a:solidFill>
                <a:latin typeface="宋体" pitchFamily="2" charset="-122"/>
              </a:rPr>
              <a:t>   生活在同一个太阳</a:t>
            </a:r>
            <a:r>
              <a:rPr lang="zh-CN" altLang="en-US" sz="3200" b="1" dirty="0" smtClean="0">
                <a:solidFill>
                  <a:srgbClr val="C0504D"/>
                </a:solidFill>
                <a:latin typeface="宋体" pitchFamily="2" charset="-122"/>
              </a:rPr>
              <a:t>下，愿</a:t>
            </a:r>
            <a:r>
              <a:rPr lang="zh-CN" altLang="en-US" sz="3200" b="1" dirty="0">
                <a:solidFill>
                  <a:srgbClr val="C0504D"/>
                </a:solidFill>
                <a:latin typeface="宋体" pitchFamily="2" charset="-122"/>
              </a:rPr>
              <a:t>我们都有一颗博爱和宽容之心，不同国家，不同地域，不同种族的人们紧密团结起来，高举民主、平等的旗帜，手拉手，心连心，共同创造一个美好和谐的大家庭。</a:t>
            </a:r>
            <a:r>
              <a:rPr lang="zh-CN" altLang="en-US" sz="3200" b="1" dirty="0">
                <a:solidFill>
                  <a:srgbClr val="C0504D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90374089"/>
      </p:ext>
    </p:extLst>
  </p:cSld>
  <p:clrMapOvr>
    <a:masterClrMapping/>
  </p:clrMapOvr>
  <p:transition>
    <p:cover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6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同侧圆角矩形 6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随堂练习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8" name="文本框 19460"/>
          <p:cNvSpPr txBox="1"/>
          <p:nvPr/>
        </p:nvSpPr>
        <p:spPr>
          <a:xfrm>
            <a:off x="467544" y="1484784"/>
            <a:ext cx="8353300" cy="452431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</a:rPr>
              <a:t>1</a:t>
            </a:r>
            <a:r>
              <a:rPr lang="zh-CN" altLang="en-US" sz="3200" dirty="0">
                <a:solidFill>
                  <a:srgbClr val="000000"/>
                </a:solidFill>
              </a:rPr>
              <a:t>）</a:t>
            </a:r>
            <a:r>
              <a:rPr lang="zh-CN" altLang="en-US" sz="3200" u="sng" dirty="0">
                <a:solidFill>
                  <a:srgbClr val="000000"/>
                </a:solidFill>
              </a:rPr>
              <a:t>莱</a:t>
            </a:r>
            <a:r>
              <a:rPr lang="zh-CN" altLang="en-US" sz="3200" dirty="0">
                <a:solidFill>
                  <a:srgbClr val="000000"/>
                </a:solidFill>
              </a:rPr>
              <a:t>斯（</a:t>
            </a:r>
            <a:r>
              <a:rPr lang="en-US" altLang="zh-CN" sz="3200" dirty="0" err="1">
                <a:solidFill>
                  <a:srgbClr val="000000"/>
                </a:solidFill>
              </a:rPr>
              <a:t>lái</a:t>
            </a:r>
            <a:r>
              <a:rPr lang="en-US" altLang="zh-CN" sz="3200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</a:rPr>
              <a:t>、</a:t>
            </a:r>
            <a:r>
              <a:rPr lang="en-US" altLang="zh-CN" sz="3200" dirty="0" err="1">
                <a:solidFill>
                  <a:srgbClr val="000000"/>
                </a:solidFill>
              </a:rPr>
              <a:t>lài</a:t>
            </a:r>
            <a:r>
              <a:rPr lang="en-US" altLang="zh-CN" sz="3200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</a:rPr>
              <a:t>）小姐叫全班同学介绍一下各自的国家。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</a:rPr>
              <a:t>2</a:t>
            </a:r>
            <a:r>
              <a:rPr lang="zh-CN" altLang="en-US" sz="3200" dirty="0">
                <a:solidFill>
                  <a:srgbClr val="000000"/>
                </a:solidFill>
              </a:rPr>
              <a:t>）怎么回事？是不是被什么</a:t>
            </a:r>
            <a:r>
              <a:rPr lang="zh-CN" altLang="en-US" sz="3200" u="sng" dirty="0">
                <a:solidFill>
                  <a:srgbClr val="000000"/>
                </a:solidFill>
              </a:rPr>
              <a:t>噎</a:t>
            </a:r>
            <a:r>
              <a:rPr lang="zh-CN" altLang="en-US" sz="3200" dirty="0">
                <a:solidFill>
                  <a:srgbClr val="000000"/>
                </a:solidFill>
              </a:rPr>
              <a:t>（</a:t>
            </a:r>
            <a:r>
              <a:rPr lang="en-US" altLang="zh-CN" sz="3200" dirty="0" err="1">
                <a:solidFill>
                  <a:srgbClr val="000000"/>
                </a:solidFill>
              </a:rPr>
              <a:t>yē</a:t>
            </a:r>
            <a:r>
              <a:rPr lang="zh-CN" altLang="en-US" sz="3200" dirty="0">
                <a:solidFill>
                  <a:srgbClr val="000000"/>
                </a:solidFill>
              </a:rPr>
              <a:t>、 </a:t>
            </a:r>
            <a:r>
              <a:rPr lang="en-US" altLang="zh-CN" sz="3200" dirty="0" err="1">
                <a:solidFill>
                  <a:srgbClr val="000000"/>
                </a:solidFill>
              </a:rPr>
              <a:t>yé</a:t>
            </a:r>
            <a:r>
              <a:rPr lang="en-US" altLang="zh-CN" sz="3200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</a:rPr>
              <a:t>）住了？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</a:rPr>
              <a:t>3</a:t>
            </a:r>
            <a:r>
              <a:rPr lang="zh-CN" altLang="en-US" sz="3200" dirty="0">
                <a:solidFill>
                  <a:srgbClr val="000000"/>
                </a:solidFill>
              </a:rPr>
              <a:t>）对于学习成绩不够突出的同学，也不要</a:t>
            </a:r>
            <a:r>
              <a:rPr lang="zh-CN" altLang="en-US" sz="3200" u="sng" dirty="0">
                <a:solidFill>
                  <a:srgbClr val="000000"/>
                </a:solidFill>
              </a:rPr>
              <a:t>歧</a:t>
            </a:r>
            <a:r>
              <a:rPr lang="zh-CN" altLang="en-US" sz="3200" dirty="0">
                <a:solidFill>
                  <a:srgbClr val="000000"/>
                </a:solidFill>
              </a:rPr>
              <a:t>视。（</a:t>
            </a:r>
            <a:r>
              <a:rPr lang="en-US" altLang="zh-CN" sz="3200" dirty="0" err="1">
                <a:solidFill>
                  <a:srgbClr val="000000"/>
                </a:solidFill>
              </a:rPr>
              <a:t>zhī</a:t>
            </a:r>
            <a:r>
              <a:rPr lang="en-US" altLang="zh-CN" sz="3200" dirty="0">
                <a:solidFill>
                  <a:srgbClr val="000000"/>
                </a:solidFill>
              </a:rPr>
              <a:t> </a:t>
            </a:r>
            <a:r>
              <a:rPr lang="zh-CN" altLang="en-US" sz="3200" dirty="0">
                <a:solidFill>
                  <a:srgbClr val="000000"/>
                </a:solidFill>
              </a:rPr>
              <a:t>、</a:t>
            </a:r>
            <a:r>
              <a:rPr lang="en-US" altLang="zh-CN" sz="3200" dirty="0" err="1">
                <a:solidFill>
                  <a:srgbClr val="000000"/>
                </a:solidFill>
              </a:rPr>
              <a:t>qí</a:t>
            </a:r>
            <a:r>
              <a:rPr lang="zh-CN" altLang="en-US" sz="3200" dirty="0" smtClean="0">
                <a:solidFill>
                  <a:srgbClr val="000000"/>
                </a:solidFill>
              </a:rPr>
              <a:t>）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99792" y="829796"/>
            <a:ext cx="6300191" cy="654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Arial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Arial" charset="0"/>
              </a:rPr>
              <a:t>．请在加点字的正确读音上画“√”。</a:t>
            </a:r>
          </a:p>
        </p:txBody>
      </p:sp>
    </p:spTree>
    <p:extLst>
      <p:ext uri="{BB962C8B-B14F-4D97-AF65-F5344CB8AC3E}">
        <p14:creationId xmlns:p14="http://schemas.microsoft.com/office/powerpoint/2010/main" xmlns="" val="654288102"/>
      </p:ext>
    </p:extLst>
  </p:cSld>
  <p:clrMapOvr>
    <a:masterClrMapping/>
  </p:clrMapOvr>
  <p:transition>
    <p:cover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6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同侧圆角矩形 6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随堂练习</a:t>
              </a:r>
              <a:endPara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8" name="文本框 19460"/>
          <p:cNvSpPr txBox="1"/>
          <p:nvPr/>
        </p:nvSpPr>
        <p:spPr>
          <a:xfrm>
            <a:off x="467544" y="1484784"/>
            <a:ext cx="8353300" cy="501675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solidFill>
                  <a:srgbClr val="000000"/>
                </a:solidFill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</a:rPr>
              <a:t>我</a:t>
            </a:r>
            <a:r>
              <a:rPr lang="zh-CN" altLang="en-US" sz="3200" dirty="0">
                <a:solidFill>
                  <a:srgbClr val="000000"/>
                </a:solidFill>
              </a:rPr>
              <a:t>给句子排排队。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（    ） 我是黑皮肤，我也想像一切魅力的国家美丽的公民一样，高昂着头，自由地生活。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（    ） 前不久，我和母亲上公园，一不小心，我踩了一位白人的脚。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（    ） 我真想狠狠揍他，可我咬咬牙，忍住了。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（    ） 他骂我是“黑鬼”，是“猪”！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（    ） 因为他和我是一个国家的公民。</a:t>
            </a:r>
          </a:p>
          <a:p>
            <a:r>
              <a:rPr lang="zh-CN" altLang="en-US" sz="3200" dirty="0">
                <a:solidFill>
                  <a:srgbClr val="000000"/>
                </a:solidFill>
              </a:rPr>
              <a:t>（    ） 我想他有一天会醒悟。</a:t>
            </a:r>
          </a:p>
        </p:txBody>
      </p:sp>
    </p:spTree>
    <p:extLst>
      <p:ext uri="{BB962C8B-B14F-4D97-AF65-F5344CB8AC3E}">
        <p14:creationId xmlns:p14="http://schemas.microsoft.com/office/powerpoint/2010/main" xmlns="" val="4186751409"/>
      </p:ext>
    </p:extLst>
  </p:cSld>
  <p:clrMapOvr>
    <a:masterClrMapping/>
  </p:clrMapOvr>
  <p:transition>
    <p:cover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154951"/>
            <a:ext cx="4572032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ingLiU-ExtB" pitchFamily="18" charset="-120"/>
                <a:ea typeface="MingLiU-ExtB" pitchFamily="18" charset="-120"/>
              </a:rPr>
              <a:t>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阳光皮肤</a:t>
            </a:r>
          </a:p>
        </p:txBody>
      </p:sp>
      <p:cxnSp>
        <p:nvCxnSpPr>
          <p:cNvPr id="3" name="直线连接符 21"/>
          <p:cNvCxnSpPr/>
          <p:nvPr/>
        </p:nvCxnSpPr>
        <p:spPr>
          <a:xfrm>
            <a:off x="2699792" y="1988840"/>
            <a:ext cx="381642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f:\program files\360se6\User Data\temp\t016ba464f737bb93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72288"/>
            <a:ext cx="4623064" cy="307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/>
                <a:cs typeface="华文楷体"/>
                <a:sym typeface="Candara" pitchFamily="34" charset="0"/>
              </a:rPr>
              <a:t>PPT</a:t>
            </a:r>
          </a:p>
        </p:txBody>
      </p:sp>
      <p:grpSp>
        <p:nvGrpSpPr>
          <p:cNvPr id="34818" name="组合 17"/>
          <p:cNvGrpSpPr>
            <a:grpSpLocks/>
          </p:cNvGrpSpPr>
          <p:nvPr/>
        </p:nvGrpSpPr>
        <p:grpSpPr bwMode="auto">
          <a:xfrm>
            <a:off x="427038" y="908050"/>
            <a:ext cx="2257425" cy="571500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6839"/>
              <a:ext cx="2256668" cy="6345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0594" y="1792176"/>
              <a:ext cx="2001166" cy="51707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000" b="1" dirty="0" smtClean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3027363" y="95726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南非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078" y="1977802"/>
            <a:ext cx="81043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南非地处南半球，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有</a:t>
            </a:r>
            <a:r>
              <a:rPr lang="en-US" altLang="zh-CN" sz="3200" dirty="0" smtClean="0">
                <a:solidFill>
                  <a:prstClr val="black"/>
                </a:solidFill>
                <a:latin typeface="Arial" charset="0"/>
              </a:rPr>
              <a:t>“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彩虹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之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国</a:t>
            </a:r>
            <a:r>
              <a:rPr lang="en-US" altLang="zh-CN" sz="3200" dirty="0" smtClean="0">
                <a:solidFill>
                  <a:prstClr val="black"/>
                </a:solidFill>
                <a:latin typeface="Arial" charset="0"/>
              </a:rPr>
              <a:t>”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之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美誉，位于非洲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  <a:hlinkClick r:id="rId2"/>
              </a:rPr>
              <a:t>大陆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的最南端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，其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东、南、西三面被印度洋和大西洋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环抱。南非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是非洲第二大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  <a:hlinkClick r:id="rId3"/>
              </a:rPr>
              <a:t>经济体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，国民拥有很高的生活水平，南非的经济相比其他非洲国家是相对稳定的</a:t>
            </a:r>
            <a:r>
              <a:rPr lang="zh-CN" altLang="en-US" sz="3200" dirty="0" smtClean="0">
                <a:solidFill>
                  <a:prstClr val="black"/>
                </a:solidFill>
                <a:latin typeface="Arial" charset="0"/>
              </a:rPr>
              <a:t>。在</a:t>
            </a:r>
            <a:r>
              <a:rPr lang="zh-CN" altLang="en-US" sz="3200" dirty="0">
                <a:solidFill>
                  <a:prstClr val="black"/>
                </a:solidFill>
                <a:latin typeface="Arial" charset="0"/>
              </a:rPr>
              <a:t>国际事务中南非已被确定为一个中等强国，并保持显著的地区影响力。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285339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7544" y="90872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2577678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例</a:t>
            </a:r>
            <a:endParaRPr lang="zh-CN" altLang="en-US" sz="5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93529" y="2564904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幽</a:t>
            </a:r>
            <a:endParaRPr lang="zh-CN" altLang="en-US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60032" y="2564904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祈</a:t>
            </a:r>
            <a:endParaRPr lang="zh-CN" altLang="en-US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75656" y="4941168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祷</a:t>
            </a:r>
            <a:endParaRPr lang="zh-CN" altLang="en-US" sz="5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16225" y="4974254"/>
            <a:ext cx="864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憋</a:t>
            </a:r>
            <a:endParaRPr lang="zh-CN" altLang="en-US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206084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lì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2053410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yōu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4048" y="2029801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qí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3649" y="426636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dǎo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840" y="4352622"/>
            <a:ext cx="1402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biē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f:\program files\360se6\User Data\temp\6b41ae6dnb1e944c2ba09&amp;69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90920"/>
            <a:ext cx="2089325" cy="203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71750" y="2562869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祈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15616" y="1628800"/>
            <a:ext cx="13515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qí</a:t>
            </a:r>
            <a:endParaRPr lang="zh-CN" altLang="en-US" sz="5400" dirty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4423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写法：左小右大，注意左部的偏旁。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861847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组词：祈求     祈盼</a:t>
            </a:r>
            <a:endParaRPr lang="zh-CN" altLang="en-US" sz="3600" dirty="0"/>
          </a:p>
        </p:txBody>
      </p:sp>
      <p:pic>
        <p:nvPicPr>
          <p:cNvPr id="3074" name="Picture 2" descr="f:\program files\360se6\User Data\temp\20120601133627_ftn2u.thumb.224_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2088" y="3284984"/>
            <a:ext cx="213360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248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71750" y="2562869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祷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3608" y="1628800"/>
            <a:ext cx="1423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dǎo</a:t>
            </a:r>
            <a:endParaRPr lang="zh-CN" altLang="en-US" sz="5400" dirty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44231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写法：左小右大，注意</a:t>
            </a:r>
            <a:r>
              <a:rPr lang="en-US" altLang="zh-CN" sz="3600" dirty="0" smtClean="0"/>
              <a:t>“</a:t>
            </a:r>
            <a:r>
              <a:rPr lang="zh-CN" altLang="en-US" sz="3600" dirty="0" smtClean="0"/>
              <a:t>寿</a:t>
            </a:r>
            <a:r>
              <a:rPr lang="en-US" altLang="zh-CN" sz="3600" dirty="0" smtClean="0"/>
              <a:t>”</a:t>
            </a:r>
            <a:r>
              <a:rPr lang="zh-CN" altLang="en-US" sz="3600" dirty="0" smtClean="0"/>
              <a:t>字的第三横要长。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组词：祈祷      祷告</a:t>
            </a:r>
            <a:endParaRPr lang="zh-CN" altLang="en-US" sz="3600" dirty="0"/>
          </a:p>
        </p:txBody>
      </p:sp>
      <p:pic>
        <p:nvPicPr>
          <p:cNvPr id="4098" name="Picture 2" descr="f:\program files\360se6\User Data\temp\20090711_5e3ebb53a699cf942131mD12nz944X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6"/>
            <a:ext cx="3333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283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71750" y="2562869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逛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568" y="1628800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guàng</a:t>
            </a:r>
            <a:endParaRPr lang="zh-CN" altLang="en-US" sz="54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组词：逛荡      逛街</a:t>
            </a:r>
            <a:endParaRPr lang="zh-CN" altLang="en-US" sz="3600" dirty="0"/>
          </a:p>
        </p:txBody>
      </p:sp>
      <p:pic>
        <p:nvPicPr>
          <p:cNvPr id="5122" name="Picture 2" descr="f:\program files\360se6\User Data\temp\505420d77f74c_600x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382127" cy="225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118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71750" y="2562869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屏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1600" y="162880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/>
              <a:t>bǐng</a:t>
            </a:r>
            <a:endParaRPr lang="zh-CN" altLang="en-US" sz="5400" dirty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4423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写法：上宽下窄，最后一竖稍长。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组词：屏气     屏风</a:t>
            </a:r>
            <a:endParaRPr lang="zh-CN" altLang="en-US" sz="3600" dirty="0"/>
          </a:p>
        </p:txBody>
      </p:sp>
      <p:pic>
        <p:nvPicPr>
          <p:cNvPr id="3" name="Picture 2" descr="C:\Users\wjf\Desktop\204497_105100085813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72322"/>
            <a:ext cx="3426013" cy="242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379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字词乐园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97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词语释义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036" y="1844824"/>
            <a:ext cx="76323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坦诚：</a:t>
            </a:r>
            <a:r>
              <a:rPr lang="zh-CN" altLang="en-US" sz="3600" dirty="0" smtClean="0">
                <a:solidFill>
                  <a:srgbClr val="002060"/>
                </a:solidFill>
              </a:rPr>
              <a:t>坦率诚恳。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</a:rPr>
              <a:t>人头攒动：</a:t>
            </a:r>
            <a:r>
              <a:rPr lang="zh-CN" altLang="en-US" sz="3600" dirty="0" smtClean="0">
                <a:solidFill>
                  <a:srgbClr val="002060"/>
                </a:solidFill>
              </a:rPr>
              <a:t>指人很多，且频繁地在移动。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</a:rPr>
              <a:t>祈祷：</a:t>
            </a:r>
            <a:r>
              <a:rPr lang="zh-CN" altLang="en-US" sz="3600" dirty="0" smtClean="0">
                <a:solidFill>
                  <a:srgbClr val="002060"/>
                </a:solidFill>
              </a:rPr>
              <a:t>一种宗教仪式，信仰宗教的人向神转告自己的愿望。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b="1" dirty="0" smtClean="0">
                <a:solidFill>
                  <a:srgbClr val="002060"/>
                </a:solidFill>
              </a:rPr>
              <a:t>刮目相看</a:t>
            </a:r>
            <a:r>
              <a:rPr lang="zh-CN" altLang="en-US" sz="3600" dirty="0" smtClean="0">
                <a:solidFill>
                  <a:srgbClr val="002060"/>
                </a:solidFill>
              </a:rPr>
              <a:t>：用新的眼光来看待。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89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</TotalTime>
  <Words>1276</Words>
  <PresentationFormat>On-screen Show 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2015-11-21T00:21:50Z</dcterms:created>
  <dcterms:modified xsi:type="dcterms:W3CDTF">2018-09-14T02:04:47Z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2052-10.1.0.5345</vt:lpwstr>
  </property>
</Properties>
</file>