
<file path=[Content_Types].xml><?xml version="1.0" encoding="utf-8"?>
<Types xmlns="http://schemas.openxmlformats.org/package/2006/content-types">
  <Default Extension="jpeg" ContentType="image/jpe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577" r:id="rId3"/>
    <p:sldId id="568" r:id="rId4"/>
    <p:sldId id="580" r:id="rId5"/>
    <p:sldId id="395" r:id="rId6"/>
    <p:sldId id="829" r:id="rId7"/>
    <p:sldId id="573" r:id="rId9"/>
    <p:sldId id="480" r:id="rId10"/>
    <p:sldId id="849" r:id="rId11"/>
    <p:sldId id="851" r:id="rId12"/>
    <p:sldId id="852" r:id="rId13"/>
    <p:sldId id="830" r:id="rId14"/>
    <p:sldId id="831" r:id="rId15"/>
    <p:sldId id="413" r:id="rId16"/>
    <p:sldId id="835" r:id="rId17"/>
    <p:sldId id="456" r:id="rId18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0000"/>
    <a:srgbClr val="CC0000"/>
    <a:srgbClr val="000000"/>
    <a:srgbClr val="FFFFFF"/>
    <a:srgbClr val="00FFFF"/>
    <a:srgbClr val="CC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2671"/>
    <p:restoredTop sz="94660"/>
  </p:normalViewPr>
  <p:slideViewPr>
    <p:cSldViewPr showGuides="1">
      <p:cViewPr>
        <p:scale>
          <a:sx n="100" d="100"/>
          <a:sy n="100" d="100"/>
        </p:scale>
        <p:origin x="-84" y="-72"/>
      </p:cViewPr>
      <p:guideLst>
        <p:guide orient="horz" pos="2176"/>
        <p:guide pos="293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4802" name="页眉占位符 20480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endParaRPr lang="zh-CN" sz="1200" dirty="0"/>
          </a:p>
        </p:txBody>
      </p:sp>
      <p:sp>
        <p:nvSpPr>
          <p:cNvPr id="204803" name="日期占位符 20480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r"/>
            <a:endParaRPr lang="zh-CN" altLang="en-US" sz="1200" dirty="0"/>
          </a:p>
        </p:txBody>
      </p:sp>
      <p:sp>
        <p:nvSpPr>
          <p:cNvPr id="204804" name="幻灯片图像占位符 204803"/>
          <p:cNvSpPr>
            <a:spLocks noRot="1" noTextEdi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04805" name="文本占位符 20480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204806" name="页脚占位符 20480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endParaRPr lang="zh-CN" sz="1200" dirty="0"/>
          </a:p>
        </p:txBody>
      </p:sp>
      <p:sp>
        <p:nvSpPr>
          <p:cNvPr id="204807" name="灯片编号占位符 20480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zh-CN" sz="1200" dirty="0"/>
            </a:fld>
            <a:endParaRPr lang="zh-CN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lvl="0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3" name="幻灯片图像占位符 163841"/>
          <p:cNvSpPr>
            <a:spLocks noRot="1" noTextEdit="1"/>
          </p:cNvSpPr>
          <p:nvPr>
            <p:ph type="sldImg"/>
          </p:nvPr>
        </p:nvSpPr>
        <p:spPr>
          <a:xfrm>
            <a:off x="1235075" y="947738"/>
            <a:ext cx="6323013" cy="4741862"/>
          </a:xfrm>
        </p:spPr>
      </p:sp>
      <p:sp>
        <p:nvSpPr>
          <p:cNvPr id="23554" name="文本占位符 163842"/>
          <p:cNvSpPr>
            <a:spLocks noGrp="1"/>
          </p:cNvSpPr>
          <p:nvPr>
            <p:ph type="body"/>
          </p:nvPr>
        </p:nvSpPr>
        <p:spPr>
          <a:xfrm>
            <a:off x="1173163" y="6005513"/>
            <a:ext cx="6446837" cy="5691187"/>
          </a:xfrm>
        </p:spPr>
        <p:txBody>
          <a:bodyPr anchor="t"/>
          <a:p>
            <a:pPr lvl="0"/>
            <a:endParaRPr dirty="0"/>
          </a:p>
        </p:txBody>
      </p:sp>
      <p:sp>
        <p:nvSpPr>
          <p:cNvPr id="23555" name="灯片编号占位符 1"/>
          <p:cNvSpPr/>
          <p:nvPr>
            <p:ph type="sldNum" sz="quarter"/>
          </p:nvPr>
        </p:nvSpPr>
        <p:spPr>
          <a:xfrm>
            <a:off x="4979988" y="12009438"/>
            <a:ext cx="3811587" cy="633412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b"/>
          <a:p>
            <a:pPr lvl="0" algn="r"/>
            <a:fld id="{9A0DB2DC-4C9A-4742-B13C-FB6460FD3503}" type="slidenum">
              <a:rPr lang="zh-CN" altLang="en-US" sz="1200" b="0" dirty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rPr>
            </a:fld>
            <a:endParaRPr lang="zh-CN" altLang="en-US" sz="1200" b="0" dirty="0">
              <a:solidFill>
                <a:schemeClr val="tx1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3" name="幻灯片图像占位符 163841"/>
          <p:cNvSpPr>
            <a:spLocks noRot="1" noTextEdit="1"/>
          </p:cNvSpPr>
          <p:nvPr>
            <p:ph type="sldImg"/>
          </p:nvPr>
        </p:nvSpPr>
        <p:spPr>
          <a:xfrm>
            <a:off x="1235075" y="947738"/>
            <a:ext cx="6323013" cy="4741862"/>
          </a:xfrm>
        </p:spPr>
      </p:sp>
      <p:sp>
        <p:nvSpPr>
          <p:cNvPr id="23554" name="文本占位符 163842"/>
          <p:cNvSpPr>
            <a:spLocks noGrp="1"/>
          </p:cNvSpPr>
          <p:nvPr>
            <p:ph type="body"/>
          </p:nvPr>
        </p:nvSpPr>
        <p:spPr>
          <a:xfrm>
            <a:off x="1173163" y="6005513"/>
            <a:ext cx="6446837" cy="5691187"/>
          </a:xfrm>
        </p:spPr>
        <p:txBody>
          <a:bodyPr anchor="t"/>
          <a:p>
            <a:pPr lvl="0"/>
            <a:endParaRPr dirty="0"/>
          </a:p>
        </p:txBody>
      </p:sp>
      <p:sp>
        <p:nvSpPr>
          <p:cNvPr id="23555" name="灯片编号占位符 1"/>
          <p:cNvSpPr/>
          <p:nvPr>
            <p:ph type="sldNum" sz="quarter"/>
          </p:nvPr>
        </p:nvSpPr>
        <p:spPr>
          <a:xfrm>
            <a:off x="4979988" y="12009438"/>
            <a:ext cx="3811587" cy="633412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b"/>
          <a:p>
            <a:pPr lvl="0" algn="r"/>
            <a:fld id="{9A0DB2DC-4C9A-4742-B13C-FB6460FD3503}" type="slidenum">
              <a:rPr lang="zh-CN" altLang="en-US" sz="1200" b="0" dirty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rPr>
            </a:fld>
            <a:endParaRPr lang="zh-CN" altLang="en-US" sz="1200" b="0" dirty="0">
              <a:solidFill>
                <a:schemeClr val="tx1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3" name="幻灯片图像占位符 163841"/>
          <p:cNvSpPr>
            <a:spLocks noRot="1" noTextEdit="1"/>
          </p:cNvSpPr>
          <p:nvPr>
            <p:ph type="sldImg"/>
          </p:nvPr>
        </p:nvSpPr>
        <p:spPr>
          <a:xfrm>
            <a:off x="1235075" y="947738"/>
            <a:ext cx="6323013" cy="4741862"/>
          </a:xfrm>
        </p:spPr>
      </p:sp>
      <p:sp>
        <p:nvSpPr>
          <p:cNvPr id="23554" name="文本占位符 163842"/>
          <p:cNvSpPr>
            <a:spLocks noGrp="1"/>
          </p:cNvSpPr>
          <p:nvPr>
            <p:ph type="body"/>
          </p:nvPr>
        </p:nvSpPr>
        <p:spPr>
          <a:xfrm>
            <a:off x="1173163" y="6005513"/>
            <a:ext cx="6446837" cy="5691187"/>
          </a:xfrm>
        </p:spPr>
        <p:txBody>
          <a:bodyPr anchor="t"/>
          <a:p>
            <a:pPr lvl="0"/>
            <a:endParaRPr dirty="0"/>
          </a:p>
        </p:txBody>
      </p:sp>
      <p:sp>
        <p:nvSpPr>
          <p:cNvPr id="23555" name="灯片编号占位符 1"/>
          <p:cNvSpPr/>
          <p:nvPr>
            <p:ph type="sldNum" sz="quarter"/>
          </p:nvPr>
        </p:nvSpPr>
        <p:spPr>
          <a:xfrm>
            <a:off x="4979988" y="12009438"/>
            <a:ext cx="3811587" cy="633412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b"/>
          <a:p>
            <a:pPr lvl="0" algn="r"/>
            <a:fld id="{9A0DB2DC-4C9A-4742-B13C-FB6460FD3503}" type="slidenum">
              <a:rPr lang="zh-CN" altLang="en-US" sz="1200" b="0" dirty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rPr>
            </a:fld>
            <a:endParaRPr lang="zh-CN" altLang="en-US" sz="1200" b="0" dirty="0">
              <a:solidFill>
                <a:schemeClr val="tx1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88770" name="标题 288769"/>
          <p:cNvSpPr>
            <a:spLocks noGrp="1" noRot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lvl="0">
              <a:defRPr kern="1200"/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288771" name="副标题 288770"/>
          <p:cNvSpPr>
            <a:spLocks noGrp="1" noRot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None/>
              <a:defRPr kern="1200"/>
            </a:lvl1pPr>
            <a:lvl2pPr marL="457200" lvl="1" indent="-457200" algn="ctr">
              <a:buNone/>
              <a:defRPr kern="1200"/>
            </a:lvl2pPr>
            <a:lvl3pPr marL="914400" lvl="2" indent="-914400" algn="ctr">
              <a:buNone/>
              <a:defRPr kern="1200"/>
            </a:lvl3pPr>
            <a:lvl4pPr marL="1371600" lvl="3" indent="-1371600" algn="ctr">
              <a:buNone/>
              <a:defRPr kern="1200"/>
            </a:lvl4pPr>
            <a:lvl5pPr marL="1828800" lvl="4" indent="-1828800" algn="ctr">
              <a:buNone/>
              <a:defRPr kern="1200"/>
            </a:lvl5pPr>
          </a:lstStyle>
          <a:p>
            <a:pPr lvl="0"/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288772" name="日期占位符 288771"/>
          <p:cNvSpPr>
            <a:spLocks noGrp="1"/>
          </p:cNvSpPr>
          <p:nvPr>
            <p:ph type="dt" sz="half" idx="2"/>
          </p:nvPr>
        </p:nvSpPr>
        <p:spPr>
          <a:xfrm>
            <a:off x="301625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endParaRPr lang="zh-CN" altLang="en-US" dirty="0"/>
          </a:p>
        </p:txBody>
      </p:sp>
      <p:sp>
        <p:nvSpPr>
          <p:cNvPr id="288773" name="页脚占位符 288772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endParaRPr lang="zh-CN" dirty="0"/>
          </a:p>
        </p:txBody>
      </p:sp>
      <p:sp>
        <p:nvSpPr>
          <p:cNvPr id="288774" name="灯片编号占位符 288773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7188" y="609600"/>
            <a:ext cx="2135188" cy="54895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1625" y="609600"/>
            <a:ext cx="6281784" cy="54895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400" dirty="0"/>
            </a:fld>
            <a:endParaRPr lang="zh-CN" altLang="en-US" sz="14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标题，一项大型内容和两项小型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29150" y="1825625"/>
            <a:ext cx="3886200" cy="20986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29150" y="4076700"/>
            <a:ext cx="3886200" cy="21002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400" dirty="0"/>
            </a:fld>
            <a:endParaRPr lang="zh-CN" altLang="en-US" sz="1400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42913" y="103188"/>
            <a:ext cx="8243887" cy="59531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>
                <a:srgbClr val="000000"/>
              </a:buClr>
            </a:pPr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>
                <a:srgbClr val="000000"/>
              </a:buClr>
            </a:pPr>
            <a:endParaRPr lang="zh-CN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>
                <a:srgbClr val="000000"/>
              </a:buClr>
            </a:pPr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标题，文本与剪贴画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联机映像占位符 3"/>
          <p:cNvSpPr>
            <a:spLocks noGrp="1"/>
          </p:cNvSpPr>
          <p:nvPr>
            <p:ph type="clipArt"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>
                <a:srgbClr val="000000"/>
              </a:buClr>
            </a:pP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>
                <a:srgbClr val="000000"/>
              </a:buClr>
            </a:pPr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>
                <a:srgbClr val="000000"/>
              </a:buClr>
            </a:pPr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01625" y="1905000"/>
            <a:ext cx="4184968" cy="41941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7408" y="1905000"/>
            <a:ext cx="4184968" cy="41941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7" Type="http://schemas.openxmlformats.org/officeDocument/2006/relationships/theme" Target="../theme/theme1.xml"/><Relationship Id="rId16" Type="http://schemas.openxmlformats.org/officeDocument/2006/relationships/image" Target="../media/image2.jpeg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87746" name="标题 287745"/>
          <p:cNvSpPr>
            <a:spLocks noGrp="1" noRot="1"/>
          </p:cNvSpPr>
          <p:nvPr>
            <p:ph type="title"/>
          </p:nvPr>
        </p:nvSpPr>
        <p:spPr>
          <a:xfrm>
            <a:off x="301625" y="609600"/>
            <a:ext cx="854075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287747" name="文本占位符 287746"/>
          <p:cNvSpPr>
            <a:spLocks noGrp="1" noRot="1"/>
          </p:cNvSpPr>
          <p:nvPr>
            <p:ph type="body" idx="1"/>
          </p:nvPr>
        </p:nvSpPr>
        <p:spPr>
          <a:xfrm>
            <a:off x="301625" y="1905000"/>
            <a:ext cx="8540750" cy="419417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287748" name="日期占位符 287747"/>
          <p:cNvSpPr>
            <a:spLocks noGrp="1"/>
          </p:cNvSpPr>
          <p:nvPr>
            <p:ph type="dt" sz="half" idx="2"/>
          </p:nvPr>
        </p:nvSpPr>
        <p:spPr>
          <a:xfrm>
            <a:off x="301625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 dirty="0"/>
          </a:p>
        </p:txBody>
      </p:sp>
      <p:sp>
        <p:nvSpPr>
          <p:cNvPr id="287749" name="页脚占位符 28774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dirty="0"/>
          </a:p>
        </p:txBody>
      </p:sp>
      <p:sp>
        <p:nvSpPr>
          <p:cNvPr id="287750" name="灯片编号占位符 28774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anose="05000000000000000000" pitchFamily="2" charset="2"/>
        <a:buChar char="v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Wingdings" panose="05000000000000000000" pitchFamily="2" charset="2"/>
        <a:buChar char="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anose="05000000000000000000" pitchFamily="2" charset="2"/>
        <a:buChar char="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png"/><Relationship Id="rId3" Type="http://schemas.microsoft.com/office/2007/relationships/media" Target="file:///C:\Users\Administrator\Desktop\&#12298;&#23558;&#36827;&#37202;&#12299;&#20844;&#24320;&#35838;\&#32431;&#38899;&#20048;%20-%20&#28180;&#33311;&#21809;&#26202;%20(&#21476;&#31581;&#29420;&#22863;%20&#31513;&#20276;&#22863;).mp3" TargetMode="External"/><Relationship Id="rId2" Type="http://schemas.openxmlformats.org/officeDocument/2006/relationships/audio" Target="file:///C:\Users\Administrator\Desktop\&#12298;&#23558;&#36827;&#37202;&#12299;&#20844;&#24320;&#35838;\&#32431;&#38899;&#20048;%20-%20&#28180;&#33311;&#21809;&#26202;%20(&#21476;&#31581;&#29420;&#22863;%20&#31513;&#20276;&#22863;).mp3" TargetMode="Externa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microsoft.com/office/2007/relationships/media" Target="file:///C:\Users\Administrator\Desktop\&#12298;&#23558;&#36827;&#37202;&#12299;&#20844;&#24320;&#35838;\&#12298;&#23558;&#36827;&#37202;&#12299;&#26361;&#28799;%20&#26391;&#35829;_.f4v" TargetMode="External"/><Relationship Id="rId1" Type="http://schemas.openxmlformats.org/officeDocument/2006/relationships/video" Target="file:///C:\Users\Administrator\Desktop\&#12298;&#23558;&#36827;&#37202;&#12299;&#20844;&#24320;&#35838;\&#12298;&#23558;&#36827;&#37202;&#12299;&#26361;&#28799;%20&#26391;&#35829;_.f4v" TargetMode="External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4.png"/><Relationship Id="rId3" Type="http://schemas.microsoft.com/office/2007/relationships/media" Target="file:///C:\Users\Administrator\Desktop\&#12298;&#23558;&#36827;&#37202;&#12299;&#20844;&#24320;&#35838;\&#21326;&#35821;&#32676;&#26143;%20-%20&#21313;&#38754;&#22475;&#20239;.mp3" TargetMode="External"/><Relationship Id="rId2" Type="http://schemas.openxmlformats.org/officeDocument/2006/relationships/audio" Target="file:///C:\Users\Administrator\Desktop\&#12298;&#23558;&#36827;&#37202;&#12299;&#20844;&#24320;&#35838;\&#21326;&#35821;&#32676;&#26143;%20-%20&#21313;&#38754;&#22475;&#20239;.mp3" TargetMode="External"/><Relationship Id="rId1" Type="http://schemas.openxmlformats.org/officeDocument/2006/relationships/image" Target="../media/image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7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GIF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5.xml"/><Relationship Id="rId3" Type="http://schemas.openxmlformats.org/officeDocument/2006/relationships/image" Target="../media/image15.jpeg"/><Relationship Id="rId2" Type="http://schemas.openxmlformats.org/officeDocument/2006/relationships/image" Target="D:/&#36805;&#38647;&#19979;&#36733;/http:/www.cbe21.com/xueke/yuwen/jyyd/kjzz/image/syt/0014.jpg" TargetMode="External"/><Relationship Id="rId1" Type="http://schemas.openxmlformats.org/officeDocument/2006/relationships/image" Target="../media/image14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8.GIF"/><Relationship Id="rId1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0.png"/><Relationship Id="rId3" Type="http://schemas.microsoft.com/office/2007/relationships/media" Target="file:///F:\&#25945;&#23398;\&#36873;&#20462;1-5\&#12298;&#20013;&#22269;&#21476;&#20195;&#35799;&#27468;&#25955;&#25991;&#27427;&#36175;&#12299;\&#19977;&#12289;&#22240;&#22768;&#27714;&#27668;%20%20&#21535;&#21647;&#35799;&#38901;\&#23558;&#36827;&#37202;\&#31179;&#27700;&#24736;&#24736;.mp3" TargetMode="External"/><Relationship Id="rId2" Type="http://schemas.openxmlformats.org/officeDocument/2006/relationships/audio" Target="file:///F:\&#25945;&#23398;\&#36873;&#20462;1-5\&#12298;&#20013;&#22269;&#21476;&#20195;&#35799;&#27468;&#25955;&#25991;&#27427;&#36175;&#12299;\&#19977;&#12289;&#22240;&#22768;&#27714;&#27668;%20%20&#21535;&#21647;&#35799;&#38901;\&#23558;&#36827;&#37202;\&#31179;&#27700;&#24736;&#24736;.mp3" TargetMode="External"/><Relationship Id="rId1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218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925" y="-17462"/>
            <a:ext cx="9001125" cy="67659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34925" y="-17780"/>
            <a:ext cx="9115425" cy="1748155"/>
          </a:xfrm>
          <a:solidFill>
            <a:schemeClr val="bg1">
              <a:alpha val="54999"/>
            </a:schemeClr>
          </a:solidFill>
          <a:ln w="38100">
            <a:solidFill>
              <a:srgbClr val="0000FF"/>
            </a:solidFill>
          </a:ln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5400" b="1" i="0" u="none" strike="noStrike" kern="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j-cs"/>
              </a:rPr>
              <a:t>   </a:t>
            </a:r>
            <a:r>
              <a:rPr kumimoji="0" lang="zh-CN" sz="5400" b="1" i="0" u="none" strike="noStrike" kern="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j-cs"/>
              </a:rPr>
              <a:t>研读篇目：</a:t>
            </a:r>
            <a:r>
              <a:rPr kumimoji="0" lang="zh-CN" altLang="zh-CN" sz="5400" b="1" i="0" u="none" strike="noStrike" kern="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j-cs"/>
              </a:rPr>
              <a:t>《</a:t>
            </a:r>
            <a:r>
              <a:rPr kumimoji="0" lang="zh-CN" sz="5400" b="1" i="0" u="none" strike="noStrike" kern="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j-cs"/>
              </a:rPr>
              <a:t>将进酒</a:t>
            </a:r>
            <a:r>
              <a:rPr kumimoji="0" lang="zh-CN" altLang="zh-CN" sz="5400" b="1" i="0" u="none" strike="noStrike" kern="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j-cs"/>
              </a:rPr>
              <a:t>》</a:t>
            </a:r>
            <a:endParaRPr kumimoji="0" lang="zh-CN" altLang="zh-CN" sz="5400" b="1" i="0" u="none" strike="noStrike" kern="0" cap="none" spc="0" normalizeH="0" baseline="0" noProof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j-cs"/>
            </a:endParaRPr>
          </a:p>
        </p:txBody>
      </p:sp>
      <p:sp>
        <p:nvSpPr>
          <p:cNvPr id="9220" name="Rectangle 4"/>
          <p:cNvSpPr>
            <a:spLocks noGrp="1"/>
          </p:cNvSpPr>
          <p:nvPr>
            <p:ph type="subTitle" idx="1"/>
          </p:nvPr>
        </p:nvSpPr>
        <p:spPr>
          <a:xfrm>
            <a:off x="35560" y="1730375"/>
            <a:ext cx="9114790" cy="5101590"/>
          </a:xfrm>
          <a:solidFill>
            <a:schemeClr val="bg1">
              <a:alpha val="52156"/>
            </a:schemeClr>
          </a:solidFill>
          <a:ln w="38100">
            <a:solidFill>
              <a:srgbClr val="0000FF">
                <a:alpha val="100000"/>
              </a:srgbClr>
            </a:solidFill>
            <a:miter/>
          </a:ln>
        </p:spPr>
        <p:txBody>
          <a:bodyPr vert="horz" wrap="square" lIns="91440" tIns="45720" rIns="91440" bIns="45720" anchor="t"/>
          <a:p>
            <a:pPr algn="l" eaLnBrk="1" hangingPunct="1">
              <a:buNone/>
            </a:pPr>
            <a:endParaRPr lang="zh-CN" altLang="zh-CN" sz="4400" b="1" kern="1200" dirty="0">
              <a:solidFill>
                <a:srgbClr val="0000CC"/>
              </a:solidFill>
              <a:latin typeface="+mn-lt"/>
              <a:ea typeface="楷体_GB2312" panose="02010609030101010101" pitchFamily="1" charset="-122"/>
              <a:cs typeface="+mn-cs"/>
            </a:endParaRPr>
          </a:p>
          <a:p>
            <a:pPr algn="l" eaLnBrk="1" hangingPunct="1">
              <a:buNone/>
            </a:pPr>
            <a:r>
              <a:rPr lang="zh-CN" altLang="zh-CN" sz="4400" b="1" kern="1200" dirty="0">
                <a:solidFill>
                  <a:srgbClr val="0000CC"/>
                </a:solidFill>
                <a:latin typeface="+mn-lt"/>
                <a:ea typeface="楷体_GB2312" panose="02010609030101010101" pitchFamily="1" charset="-122"/>
                <a:cs typeface="+mn-cs"/>
              </a:rPr>
              <a:t>   </a:t>
            </a:r>
            <a:r>
              <a:rPr lang="zh-CN" altLang="en-US" sz="4400" b="1" kern="1200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准备好课本！</a:t>
            </a:r>
            <a:endParaRPr lang="zh-CN" altLang="en-US" sz="4400" b="1" kern="1200" dirty="0">
              <a:solidFill>
                <a:srgbClr val="0000CC"/>
              </a:solidFill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  <a:p>
            <a:pPr algn="l" eaLnBrk="1" hangingPunct="1">
              <a:buNone/>
            </a:pPr>
            <a:r>
              <a:rPr lang="zh-CN" altLang="zh-CN" sz="4400" b="1" kern="1200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      </a:t>
            </a:r>
            <a:r>
              <a:rPr lang="zh-CN" altLang="en-US" sz="4400" b="1" kern="1200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准备好学案！</a:t>
            </a:r>
            <a:endParaRPr lang="zh-CN" altLang="en-US" sz="4400" b="1" kern="1200" dirty="0">
              <a:solidFill>
                <a:srgbClr val="0000CC"/>
              </a:solidFill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  <a:p>
            <a:pPr algn="l" eaLnBrk="1" hangingPunct="1">
              <a:buNone/>
            </a:pPr>
            <a:r>
              <a:rPr lang="zh-CN" altLang="zh-CN" sz="4400" b="1" kern="1200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          </a:t>
            </a:r>
            <a:r>
              <a:rPr lang="zh-CN" altLang="en-US" sz="4400" b="1" kern="1200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准备好饱满的激情！</a:t>
            </a:r>
            <a:endParaRPr lang="zh-CN" altLang="en-US" sz="4400" b="1" kern="1200" dirty="0">
              <a:solidFill>
                <a:srgbClr val="0000CC"/>
              </a:solidFill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pic>
        <p:nvPicPr>
          <p:cNvPr id="2" name="纯音乐 - 渔舟唱晚 (古筝独奏 笙伴奏)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214745" y="2366645"/>
            <a:ext cx="1409065" cy="133286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audio>
              <p:cMediaNode>
                <p:cTn id="2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1427" name="矩形 231426"/>
          <p:cNvSpPr/>
          <p:nvPr/>
        </p:nvSpPr>
        <p:spPr>
          <a:xfrm>
            <a:off x="231775" y="1022350"/>
            <a:ext cx="7824470" cy="764540"/>
          </a:xfrm>
          <a:prstGeom prst="rect">
            <a:avLst/>
          </a:prstGeom>
          <a:solidFill>
            <a:srgbClr val="CC66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algn="ctr" eaLnBrk="1" hangingPunct="1"/>
            <a:r>
              <a:rPr lang="en-US" altLang="zh-CN" sz="3600" b="1" dirty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、欣赏名家曹灿吟诵《将进酒》</a:t>
            </a:r>
            <a:endParaRPr lang="zh-CN" altLang="en-US" sz="3600" b="1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70339" name="Rectangle 4"/>
          <p:cNvSpPr>
            <a:spLocks noRot="1"/>
          </p:cNvSpPr>
          <p:nvPr/>
        </p:nvSpPr>
        <p:spPr>
          <a:xfrm>
            <a:off x="231140" y="223520"/>
            <a:ext cx="2911475" cy="600710"/>
          </a:xfrm>
          <a:prstGeom prst="rect">
            <a:avLst/>
          </a:prstGeom>
          <a:solidFill>
            <a:srgbClr val="FFFF99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marL="342900" lvl="0" indent="-342900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None/>
            </a:pPr>
            <a:r>
              <a:rPr lang="zh-CN" altLang="en-US" sz="4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三读释醉意</a:t>
            </a:r>
            <a:endParaRPr lang="zh-CN" altLang="en-US" sz="4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3" name="《将进酒》曹灿 朗诵_">
            <a:hlinkClick r:id="" action="ppaction://media"/>
          </p:cNvPr>
          <p:cNvPicPr/>
          <p:nvPr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231775" y="1786890"/>
            <a:ext cx="7823835" cy="45675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0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314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0">
              <p:cMediaNode>
                <p:cTn id="18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  <p:bldLst>
      <p:bldP spid="270339" grpId="0" animBg="1"/>
      <p:bldP spid="23142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2529" name="图片 162828" descr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04800" y="-303530"/>
            <a:ext cx="9753600" cy="7315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2819" name="矩形 162818"/>
          <p:cNvSpPr/>
          <p:nvPr/>
        </p:nvSpPr>
        <p:spPr>
          <a:xfrm>
            <a:off x="502285" y="836930"/>
            <a:ext cx="5863590" cy="175641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255"/>
              </a:avLst>
            </a:prstTxWarp>
            <a:normAutofit/>
          </a:bodyPr>
          <a:p>
            <a:pPr algn="ctr"/>
            <a:r>
              <a:rPr lang="zh-CN" altLang="en-US" sz="3600" b="1" spc="720">
                <a:ln w="12700" cap="flat" cmpd="sng">
                  <a:solidFill>
                    <a:srgbClr val="FFFFFF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effectLst>
                  <a:outerShdw dist="107763" dir="18900000" algn="ctr" rotWithShape="0">
                    <a:srgbClr val="4D4D4D">
                      <a:alpha val="50000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环节</a:t>
            </a:r>
            <a:r>
              <a:rPr lang="en-US" altLang="zh-CN" sz="3600" b="1" spc="720">
                <a:ln w="12700" cap="flat" cmpd="sng">
                  <a:solidFill>
                    <a:srgbClr val="FFFFFF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effectLst>
                  <a:outerShdw dist="107763" dir="18900000" algn="ctr" rotWithShape="0">
                    <a:srgbClr val="4D4D4D">
                      <a:alpha val="50000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2 </a:t>
            </a:r>
            <a:r>
              <a:rPr lang="zh-CN" altLang="en-US" sz="3600" b="1" spc="720">
                <a:ln w="12700" cap="flat" cmpd="sng">
                  <a:solidFill>
                    <a:srgbClr val="FFFFFF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effectLst>
                  <a:outerShdw dist="107763" dir="18900000" algn="ctr" rotWithShape="0">
                    <a:srgbClr val="4D4D4D">
                      <a:alpha val="50000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绘制情感线索</a:t>
            </a:r>
            <a:endParaRPr lang="zh-CN" altLang="en-US" sz="3600" b="1" spc="720">
              <a:ln w="1270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FF0000"/>
              </a:solidFill>
              <a:effectLst>
                <a:outerShdw dist="107763" dir="18900000" algn="ctr" rotWithShape="0">
                  <a:srgbClr val="4D4D4D">
                    <a:alpha val="50000"/>
                  </a:srgb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95910" y="3387725"/>
            <a:ext cx="1097280" cy="162179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p>
            <a:r>
              <a:rPr lang="zh-CN" altLang="en-US" sz="60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任务</a:t>
            </a:r>
            <a:endParaRPr lang="zh-CN" altLang="en-US" sz="6000" b="1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155825" y="3454400"/>
            <a:ext cx="1097280" cy="176149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r>
              <a:rPr lang="zh-CN" altLang="en-US" sz="60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讨论</a:t>
            </a:r>
            <a:endParaRPr lang="zh-CN" altLang="en-US" sz="6000" b="1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019550" y="3454400"/>
            <a:ext cx="1097280" cy="176149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r>
              <a:rPr lang="zh-CN" altLang="en-US" sz="60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绘制</a:t>
            </a:r>
            <a:endParaRPr lang="zh-CN" altLang="en-US" sz="6000" b="1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4" name="右箭头 13"/>
          <p:cNvSpPr/>
          <p:nvPr/>
        </p:nvSpPr>
        <p:spPr>
          <a:xfrm>
            <a:off x="5155565" y="3964940"/>
            <a:ext cx="701675" cy="40767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5857240" y="3454400"/>
            <a:ext cx="1097280" cy="221805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r>
              <a:rPr lang="zh-CN" altLang="en-US" sz="60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展示</a:t>
            </a:r>
            <a:endParaRPr lang="zh-CN" altLang="en-US" sz="6000" b="1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6" name="右箭头 15"/>
          <p:cNvSpPr/>
          <p:nvPr/>
        </p:nvSpPr>
        <p:spPr>
          <a:xfrm>
            <a:off x="6861175" y="3964940"/>
            <a:ext cx="701675" cy="40767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右箭头 16"/>
          <p:cNvSpPr/>
          <p:nvPr/>
        </p:nvSpPr>
        <p:spPr>
          <a:xfrm>
            <a:off x="3317875" y="4023995"/>
            <a:ext cx="701675" cy="40767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右箭头 17"/>
          <p:cNvSpPr/>
          <p:nvPr/>
        </p:nvSpPr>
        <p:spPr>
          <a:xfrm>
            <a:off x="1454150" y="4023995"/>
            <a:ext cx="701675" cy="40767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7517130" y="3454400"/>
            <a:ext cx="1097280" cy="197167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r>
              <a:rPr lang="zh-CN" altLang="en-US" sz="60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评述</a:t>
            </a:r>
            <a:endParaRPr lang="zh-CN" altLang="en-US" sz="6000" b="1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3" name="华语群星 - 十面埋伏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94435" y="5215890"/>
            <a:ext cx="1664335" cy="1489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28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28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59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8" grpId="0"/>
      <p:bldP spid="18" grpId="0" animBg="1"/>
      <p:bldP spid="9" grpId="0"/>
      <p:bldP spid="17" grpId="0" animBg="1"/>
      <p:bldP spid="13" grpId="0"/>
      <p:bldP spid="14" grpId="0" animBg="1"/>
      <p:bldP spid="15" grpId="0"/>
      <p:bldP spid="16" grpId="0" animBg="1"/>
      <p:bldP spid="1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2529" name="图片 162828" descr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35585" y="-140335"/>
            <a:ext cx="9753600" cy="7315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2819" name="矩形 162818"/>
          <p:cNvSpPr/>
          <p:nvPr/>
        </p:nvSpPr>
        <p:spPr>
          <a:xfrm>
            <a:off x="588010" y="836930"/>
            <a:ext cx="5777865" cy="175641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255"/>
              </a:avLst>
            </a:prstTxWarp>
            <a:normAutofit/>
          </a:bodyPr>
          <a:p>
            <a:pPr algn="ctr"/>
            <a:r>
              <a:rPr lang="zh-CN" altLang="en-US" sz="3600" b="1" spc="720">
                <a:ln w="12700" cap="flat" cmpd="sng">
                  <a:solidFill>
                    <a:srgbClr val="FFFFFF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effectLst>
                  <a:outerShdw dist="107763" dir="18900000" algn="ctr" rotWithShape="0">
                    <a:srgbClr val="4D4D4D">
                      <a:alpha val="50000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环节</a:t>
            </a:r>
            <a:r>
              <a:rPr lang="en-US" altLang="zh-CN" sz="3600" b="1" spc="720">
                <a:ln w="12700" cap="flat" cmpd="sng">
                  <a:solidFill>
                    <a:srgbClr val="FFFFFF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effectLst>
                  <a:outerShdw dist="107763" dir="18900000" algn="ctr" rotWithShape="0">
                    <a:srgbClr val="4D4D4D">
                      <a:alpha val="50000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3 </a:t>
            </a:r>
            <a:r>
              <a:rPr lang="zh-CN" altLang="en-US" sz="3600" b="1" spc="720">
                <a:ln w="12700" cap="flat" cmpd="sng">
                  <a:solidFill>
                    <a:srgbClr val="FFFFFF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effectLst>
                  <a:outerShdw dist="107763" dir="18900000" algn="ctr" rotWithShape="0">
                    <a:srgbClr val="4D4D4D">
                      <a:alpha val="50000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倾诉感情</a:t>
            </a:r>
            <a:endParaRPr lang="zh-CN" altLang="en-US" sz="3600" b="1" spc="720">
              <a:ln w="1270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FF0000"/>
              </a:solidFill>
              <a:effectLst>
                <a:outerShdw dist="107763" dir="18900000" algn="ctr" rotWithShape="0">
                  <a:srgbClr val="4D4D4D">
                    <a:alpha val="50000"/>
                  </a:srgb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42265" y="3658235"/>
            <a:ext cx="8597265" cy="10058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李白我想对你说 </a:t>
            </a:r>
            <a:r>
              <a:rPr lang="en-US" altLang="zh-CN" sz="60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……</a:t>
            </a:r>
            <a:r>
              <a:rPr lang="zh-CN" altLang="en-US" sz="60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zh-CN" altLang="en-US" sz="60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zh-CN" altLang="en-US" sz="6000" u="sng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endParaRPr lang="zh-CN" altLang="en-US" sz="6000" u="sng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28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28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>
          <a:xfrm>
            <a:off x="4718050" y="1257300"/>
            <a:ext cx="4036060" cy="786765"/>
          </a:xfrm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7200" b="1" i="0" u="none" strike="noStrike" kern="0" cap="none" spc="0" normalizeH="0" baseline="0" noProof="0" smtClean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j-cs"/>
              </a:rPr>
              <a:t>当堂检测</a:t>
            </a:r>
            <a:endParaRPr kumimoji="0" lang="zh-CN" sz="7200" b="1" i="0" u="none" strike="noStrike" kern="0" cap="none" spc="0" normalizeH="0" baseline="0" noProof="0" smtClean="0">
              <a:ln>
                <a:noFill/>
              </a:ln>
              <a:solidFill>
                <a:srgbClr val="0000CC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j-cs"/>
            </a:endParaRPr>
          </a:p>
        </p:txBody>
      </p:sp>
      <p:sp>
        <p:nvSpPr>
          <p:cNvPr id="32771" name="Rectangle 3"/>
          <p:cNvSpPr>
            <a:spLocks noGrp="1"/>
          </p:cNvSpPr>
          <p:nvPr>
            <p:ph type="body" sz="half" idx="1"/>
          </p:nvPr>
        </p:nvSpPr>
        <p:spPr>
          <a:xfrm>
            <a:off x="4860925" y="2744470"/>
            <a:ext cx="4142105" cy="969010"/>
          </a:xfrm>
        </p:spPr>
        <p:txBody>
          <a:bodyPr vert="horz" wrap="square" lIns="91440" tIns="45720" rIns="91440" bIns="45720" anchor="t"/>
          <a:p>
            <a:pPr eaLnBrk="1" hangingPunct="1">
              <a:buNone/>
            </a:pPr>
            <a:r>
              <a:rPr lang="en-US" altLang="zh-CN" sz="4800" b="1" kern="12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altLang="en-US" sz="4800" b="1" kern="12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、诗句接龙；</a:t>
            </a:r>
            <a:endParaRPr lang="zh-CN" altLang="en-US" sz="4800" b="1" kern="12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29700" name="Picture 4" descr="111111111111"/>
          <p:cNvPicPr>
            <a:picLocks noChangeAspect="1"/>
          </p:cNvPicPr>
          <p:nvPr>
            <p:ph sz="half" idx="2"/>
          </p:nvPr>
        </p:nvPicPr>
        <p:blipFill>
          <a:blip r:embed="rId1"/>
          <a:srcRect/>
          <a:stretch>
            <a:fillRect/>
          </a:stretch>
        </p:blipFill>
        <p:spPr>
          <a:xfrm>
            <a:off x="-6985" y="0"/>
            <a:ext cx="4648835" cy="6356350"/>
          </a:xfrm>
        </p:spPr>
      </p:pic>
      <p:sp>
        <p:nvSpPr>
          <p:cNvPr id="2" name="文本框 1"/>
          <p:cNvSpPr txBox="1"/>
          <p:nvPr/>
        </p:nvSpPr>
        <p:spPr>
          <a:xfrm>
            <a:off x="4860925" y="4051300"/>
            <a:ext cx="4339590" cy="8229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4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2</a:t>
            </a:r>
            <a:r>
              <a:rPr lang="zh-CN" altLang="en-US" sz="4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、全班背诵。</a:t>
            </a:r>
            <a:endParaRPr lang="zh-CN" altLang="en-US" sz="48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 advTm="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/>
      <p:bldP spid="32771" grpId="0" build="p"/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6978" name="文本框 126977"/>
          <p:cNvSpPr txBox="1"/>
          <p:nvPr/>
        </p:nvSpPr>
        <p:spPr>
          <a:xfrm>
            <a:off x="953135" y="1458595"/>
            <a:ext cx="7293610" cy="25603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>
              <a:spcBef>
                <a:spcPct val="50000"/>
              </a:spcBef>
            </a:pPr>
            <a:r>
              <a:rPr lang="en-US" altLang="zh-CN" sz="4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</a:t>
            </a:r>
            <a:r>
              <a:rPr lang="zh-CN" altLang="en-US" sz="5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好一句</a:t>
            </a:r>
            <a:r>
              <a:rPr lang="en-US" altLang="zh-CN" sz="5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5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天生我材必有用”，祝每一位同学都成为社会有用之才！</a:t>
            </a:r>
            <a:endParaRPr lang="zh-CN" altLang="en-US" sz="54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26979" name="图片 126978" descr="轮船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53135" y="4089400"/>
            <a:ext cx="7561580" cy="21577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6980" name="文本框 126979"/>
          <p:cNvSpPr txBox="1"/>
          <p:nvPr/>
        </p:nvSpPr>
        <p:spPr>
          <a:xfrm>
            <a:off x="3212465" y="513715"/>
            <a:ext cx="2898775" cy="10115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/>
            <a:r>
              <a:rPr lang="zh-CN" altLang="en-US" sz="6000" b="1" dirty="0">
                <a:solidFill>
                  <a:srgbClr val="FF3300"/>
                </a:solidFill>
                <a:latin typeface="Verdana" panose="020B0604030504040204" pitchFamily="34" charset="0"/>
                <a:ea typeface="黑体" panose="02010609060101010101" pitchFamily="2" charset="-122"/>
              </a:rPr>
              <a:t>寄 语 </a:t>
            </a:r>
            <a:endParaRPr lang="zh-CN" altLang="en-US" sz="6000" b="1" dirty="0">
              <a:solidFill>
                <a:srgbClr val="FF3300"/>
              </a:solidFill>
              <a:latin typeface="Verdana" panose="020B0604030504040204" pitchFamily="34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41314" name="联机映像占位符 141313" descr="D:/迅雷下载/http:/www.cbe21.com/xueke/yuwen/jyyd/kjzz/image/syt/0014.jpg"/>
          <p:cNvPicPr>
            <a:picLocks noChangeAspect="1"/>
          </p:cNvPicPr>
          <p:nvPr>
            <p:ph type="clipArt" sz="half" idx="2"/>
          </p:nvPr>
        </p:nvPicPr>
        <p:blipFill>
          <a:blip r:embed="rId1" r:link="rId2"/>
          <a:srcRect l="9009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141315" name="矩形 141314" descr="纸袋"/>
          <p:cNvSpPr/>
          <p:nvPr/>
        </p:nvSpPr>
        <p:spPr>
          <a:xfrm>
            <a:off x="4140200" y="692150"/>
            <a:ext cx="2438400" cy="12668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9600" b="1">
                <a:ln w="9525" cap="flat" cmpd="sng">
                  <a:solidFill>
                    <a:srgbClr val="00FF00"/>
                  </a:solidFill>
                  <a:prstDash val="solid"/>
                  <a:headEnd type="none" w="med" len="med"/>
                  <a:tailEnd type="none" w="med" len="med"/>
                </a:ln>
                <a:blipFill rotWithShape="0">
                  <a:blip r:embed="rId3"/>
                </a:blipFill>
                <a:effectLst>
                  <a:outerShdw dist="563972" dir="14049740" sx="125000" sy="125000" algn="tl" rotWithShape="0">
                    <a:srgbClr val="C7DFD3">
                      <a:alpha val="80000"/>
                    </a:srgbClr>
                  </a:outerShdw>
                </a:effectLst>
                <a:latin typeface="华文彩云" panose="02010800040101010101" charset="-122"/>
                <a:ea typeface="华文彩云" panose="02010800040101010101" charset="-122"/>
              </a:rPr>
              <a:t>再见</a:t>
            </a:r>
            <a:endParaRPr lang="zh-CN" altLang="en-US" sz="9600" b="1">
              <a:ln w="9525" cap="flat" cmpd="sng">
                <a:solidFill>
                  <a:srgbClr val="00FF00"/>
                </a:solidFill>
                <a:prstDash val="solid"/>
                <a:headEnd type="none" w="med" len="med"/>
                <a:tailEnd type="none" w="med" len="med"/>
              </a:ln>
              <a:blipFill rotWithShape="0">
                <a:blip r:embed="rId3"/>
              </a:blipFill>
              <a:effectLst>
                <a:outerShdw dist="563972" dir="14049740" sx="125000" sy="125000" algn="tl" rotWithShape="0">
                  <a:srgbClr val="C7DFD3">
                    <a:alpha val="80000"/>
                  </a:srgbClr>
                </a:outerShdw>
              </a:effectLst>
              <a:latin typeface="华文彩云" panose="02010800040101010101" charset="-122"/>
              <a:ea typeface="华文彩云" panose="02010800040101010101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5650" name="矩形 155649"/>
          <p:cNvSpPr/>
          <p:nvPr/>
        </p:nvSpPr>
        <p:spPr>
          <a:xfrm>
            <a:off x="4284663" y="260350"/>
            <a:ext cx="4391025" cy="3455988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45977"/>
              </a:avLst>
            </a:prstTxWarp>
            <a:normAutofit/>
          </a:bodyPr>
          <a:p>
            <a:pPr algn="ctr"/>
            <a:r>
              <a:rPr lang="zh-CN" altLang="en-US" sz="5400" b="1">
                <a:ln w="9525"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78999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将进酒</a:t>
            </a:r>
            <a:endParaRPr lang="zh-CN" altLang="en-US" sz="5400" b="1">
              <a:ln w="9525" cap="flat" cmpd="sng">
                <a:solidFill>
                  <a:srgbClr val="CC99FF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>
                    <a:alpha val="78999"/>
                  </a:srgb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55651" name="矩形 155650"/>
          <p:cNvSpPr/>
          <p:nvPr/>
        </p:nvSpPr>
        <p:spPr>
          <a:xfrm>
            <a:off x="4680585" y="4394835"/>
            <a:ext cx="1511935" cy="173863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4000" b="1">
                <a:ln w="9525"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78999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李白</a:t>
            </a:r>
            <a:endParaRPr lang="zh-CN" altLang="en-US" sz="4000" b="1">
              <a:ln w="9525" cap="flat" cmpd="sng">
                <a:solidFill>
                  <a:srgbClr val="CC99FF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>
                    <a:alpha val="78999"/>
                  </a:srgb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155652" name="图片 155651" descr="FR805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4148" y="151448"/>
            <a:ext cx="3960812" cy="65547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1"/>
          <p:cNvSpPr/>
          <p:nvPr/>
        </p:nvSpPr>
        <p:spPr>
          <a:xfrm>
            <a:off x="164465" y="1841500"/>
            <a:ext cx="3402330" cy="228600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algn="ctr"/>
            <a:r>
              <a:rPr lang="zh-CN" altLang="en-US" sz="3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绍兴市柯桥区</a:t>
            </a:r>
            <a:endParaRPr lang="zh-CN" altLang="en-US" sz="36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ctr"/>
            <a:r>
              <a:rPr lang="zh-CN" altLang="en-US" sz="3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园艺学校</a:t>
            </a:r>
            <a:endParaRPr lang="zh-CN" altLang="en-US" sz="36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ctr"/>
            <a:endParaRPr lang="zh-CN" altLang="en-US" sz="36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ctr"/>
            <a:r>
              <a:rPr lang="zh-CN" altLang="en-US" sz="3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刘正伟</a:t>
            </a:r>
            <a:endParaRPr lang="zh-CN" altLang="en-US" sz="36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9090" name="文本框 89089"/>
          <p:cNvSpPr txBox="1"/>
          <p:nvPr/>
        </p:nvSpPr>
        <p:spPr>
          <a:xfrm>
            <a:off x="292100" y="621030"/>
            <a:ext cx="5979795" cy="11887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1" hangingPunct="1">
              <a:buClr>
                <a:srgbClr val="000000"/>
              </a:buClr>
            </a:pPr>
            <a:r>
              <a:rPr lang="zh-CN" altLang="en-US" sz="4800" b="1" dirty="0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导入：</a:t>
            </a:r>
            <a:endParaRPr lang="zh-CN" altLang="en-US" sz="4800" b="1" dirty="0">
              <a:solidFill>
                <a:srgbClr val="FF0066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eaLnBrk="1" hangingPunct="1">
              <a:buClr>
                <a:srgbClr val="000000"/>
              </a:buClr>
            </a:pP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         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9091" name="文本框 89090"/>
          <p:cNvSpPr txBox="1"/>
          <p:nvPr/>
        </p:nvSpPr>
        <p:spPr>
          <a:xfrm>
            <a:off x="184150" y="1455420"/>
            <a:ext cx="5608955" cy="17735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1" hangingPunct="1">
              <a:lnSpc>
                <a:spcPct val="115000"/>
              </a:lnSpc>
              <a:buClr>
                <a:srgbClr val="000000"/>
              </a:buClr>
            </a:pP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        </a:t>
            </a:r>
            <a:r>
              <a:rPr lang="en-US" altLang="zh-CN" sz="3200" b="1">
                <a:latin typeface="黑体" panose="02010609060101010101" pitchFamily="2" charset="-122"/>
                <a:ea typeface="黑体" panose="02010609060101010101" pitchFamily="2" charset="-122"/>
              </a:rPr>
              <a:t>《</a:t>
            </a: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</a:rPr>
              <a:t>将</a:t>
            </a: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进酒</a:t>
            </a:r>
            <a:r>
              <a:rPr lang="en-US" altLang="zh-CN" sz="3200" b="1">
                <a:latin typeface="黑体" panose="02010609060101010101" pitchFamily="2" charset="-122"/>
                <a:ea typeface="黑体" panose="02010609060101010101" pitchFamily="2" charset="-122"/>
              </a:rPr>
              <a:t>》 </a:t>
            </a: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将</a:t>
            </a:r>
            <a:r>
              <a:rPr lang="en-US" altLang="zh-CN" sz="32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(</a:t>
            </a:r>
            <a:r>
              <a:rPr lang="en-US" altLang="zh-CN" sz="3200" b="1" err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qiāng</a:t>
            </a:r>
            <a:r>
              <a:rPr lang="en-US" altLang="zh-CN" sz="32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)</a:t>
            </a:r>
            <a:r>
              <a:rPr lang="zh-CN" altLang="en-US" sz="32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：</a:t>
            </a: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请、劝；</a:t>
            </a:r>
            <a:r>
              <a:rPr lang="en-US" altLang="zh-CN" sz="32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“</a:t>
            </a: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将</a:t>
            </a: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进酒</a:t>
            </a:r>
            <a:r>
              <a:rPr lang="en-US" altLang="zh-CN" sz="32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”</a:t>
            </a: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：即</a:t>
            </a:r>
            <a:r>
              <a:rPr lang="en-US" altLang="zh-CN" sz="32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“</a:t>
            </a: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请喝酒</a:t>
            </a:r>
            <a:r>
              <a:rPr lang="en-US" altLang="zh-CN" sz="32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”</a:t>
            </a: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，</a:t>
            </a: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意译为“劝酒歌”。</a:t>
            </a:r>
            <a:endParaRPr lang="zh-CN" altLang="en-US" sz="32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89092" name="图片 89091" descr="shuxiubax1"/>
          <p:cNvPicPr>
            <a:picLocks noChangeAspect="1"/>
          </p:cNvPicPr>
          <p:nvPr/>
        </p:nvPicPr>
        <p:blipFill>
          <a:blip r:embed="rId1">
            <a:lum bright="-6000"/>
          </a:blip>
          <a:stretch>
            <a:fillRect/>
          </a:stretch>
        </p:blipFill>
        <p:spPr>
          <a:xfrm>
            <a:off x="6101080" y="1455420"/>
            <a:ext cx="2816860" cy="40754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291465" y="3708400"/>
            <a:ext cx="6036945" cy="6400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6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表演：我们是如何劝酒的？</a:t>
            </a:r>
            <a:endParaRPr lang="zh-CN" altLang="en-US" sz="3600" b="1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91465" y="4683125"/>
            <a:ext cx="5810250" cy="6400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6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思考：李白是如何劝酒的？</a:t>
            </a:r>
            <a:endParaRPr lang="zh-CN" altLang="en-US" sz="36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90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90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90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90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90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090" grpId="0"/>
      <p:bldP spid="89091" grpId="0"/>
      <p:bldP spid="4" grpId="0"/>
      <p:bldP spid="5" grpId="0"/>
      <p:bldP spid="5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3609340" y="944880"/>
            <a:ext cx="4100195" cy="1209040"/>
          </a:xfrm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7200" b="1" i="0" u="none" strike="noStrike" kern="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j-cs"/>
              </a:rPr>
              <a:t>学习目标</a:t>
            </a:r>
            <a:endParaRPr kumimoji="0" lang="zh-CN" altLang="en-US" sz="7200" b="1" i="0" u="none" strike="noStrike" kern="0" cap="none" spc="0" normalizeH="0" baseline="0" noProof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j-cs"/>
            </a:endParaRPr>
          </a:p>
        </p:txBody>
      </p:sp>
      <p:sp>
        <p:nvSpPr>
          <p:cNvPr id="11267" name="Rectangle 3"/>
          <p:cNvSpPr>
            <a:spLocks noGrp="1"/>
          </p:cNvSpPr>
          <p:nvPr>
            <p:ph type="body" sz="half" idx="1"/>
          </p:nvPr>
        </p:nvSpPr>
        <p:spPr>
          <a:xfrm>
            <a:off x="3609340" y="2840355"/>
            <a:ext cx="5620385" cy="2572385"/>
          </a:xfrm>
        </p:spPr>
        <p:txBody>
          <a:bodyPr vert="horz" wrap="square" lIns="91440" tIns="45720" rIns="91440" bIns="45720" anchor="t"/>
          <a:p>
            <a:pPr eaLnBrk="1" hangingPunct="1">
              <a:lnSpc>
                <a:spcPct val="80000"/>
              </a:lnSpc>
              <a:buNone/>
            </a:pPr>
            <a:r>
              <a:rPr lang="en-US" altLang="zh-CN" sz="4000" b="1" kern="12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</a:t>
            </a:r>
            <a:r>
              <a:rPr lang="zh-CN" altLang="zh-CN" sz="4000" b="1" kern="12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背诵全诗；</a:t>
            </a:r>
            <a:endParaRPr lang="zh-CN" altLang="zh-CN" sz="4000" b="1" kern="1200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1" hangingPunct="1">
              <a:lnSpc>
                <a:spcPct val="80000"/>
              </a:lnSpc>
              <a:buNone/>
            </a:pPr>
            <a:endParaRPr lang="zh-CN" altLang="en-US" sz="4000" b="1" kern="12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1" hangingPunct="1">
              <a:lnSpc>
                <a:spcPct val="80000"/>
              </a:lnSpc>
              <a:buNone/>
            </a:pPr>
            <a:r>
              <a:rPr lang="zh-CN" altLang="en-US" sz="4000" b="1" kern="12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理情全诗的情感脉络。</a:t>
            </a:r>
            <a:endParaRPr lang="zh-CN" altLang="en-US" sz="4000" b="1" kern="1200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1" hangingPunct="1">
              <a:lnSpc>
                <a:spcPct val="80000"/>
              </a:lnSpc>
              <a:buNone/>
            </a:pPr>
            <a:endParaRPr lang="zh-CN" altLang="en-US" sz="3600" b="1" kern="1200" dirty="0">
              <a:solidFill>
                <a:srgbClr val="0000FF"/>
              </a:solidFill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  <p:pic>
        <p:nvPicPr>
          <p:cNvPr id="11268" name="Picture 4" descr="111111111111"/>
          <p:cNvPicPr>
            <a:picLocks noChangeAspect="1"/>
          </p:cNvPicPr>
          <p:nvPr>
            <p:ph sz="half" idx="2"/>
          </p:nvPr>
        </p:nvPicPr>
        <p:blipFill>
          <a:blip r:embed="rId1"/>
          <a:srcRect/>
          <a:stretch>
            <a:fillRect/>
          </a:stretch>
        </p:blipFill>
        <p:spPr>
          <a:xfrm>
            <a:off x="414655" y="511175"/>
            <a:ext cx="3195320" cy="5837555"/>
          </a:xfrm>
        </p:spPr>
      </p:pic>
      <p:pic>
        <p:nvPicPr>
          <p:cNvPr id="178180" name="图片 178179" descr="Q_03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V="1">
            <a:off x="3609975" y="2702560"/>
            <a:ext cx="575945" cy="79121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 descr="Q_03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V="1">
            <a:off x="3609340" y="3910330"/>
            <a:ext cx="575945" cy="79121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advTm="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/>
      <p:bldP spid="11267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2529" name="图片 162828" descr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04800" y="-228600"/>
            <a:ext cx="9753600" cy="7315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2819" name="矩形 162818"/>
          <p:cNvSpPr/>
          <p:nvPr/>
        </p:nvSpPr>
        <p:spPr>
          <a:xfrm>
            <a:off x="207645" y="2776220"/>
            <a:ext cx="7955280" cy="18700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 spc="720">
                <a:ln w="12700" cap="flat" cmpd="sng">
                  <a:solidFill>
                    <a:srgbClr val="FFFFFF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effectLst>
                  <a:outerShdw dist="107763" dir="18900000" algn="ctr" rotWithShape="0">
                    <a:srgbClr val="4D4D4D">
                      <a:alpha val="50000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环节</a:t>
            </a:r>
            <a:r>
              <a:rPr lang="en-US" altLang="zh-CN" sz="3600" b="1" spc="720">
                <a:ln w="12700" cap="flat" cmpd="sng">
                  <a:solidFill>
                    <a:srgbClr val="FFFFFF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effectLst>
                  <a:outerShdw dist="107763" dir="18900000" algn="ctr" rotWithShape="0">
                    <a:srgbClr val="4D4D4D">
                      <a:alpha val="50000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1 </a:t>
            </a:r>
            <a:r>
              <a:rPr lang="zh-CN" altLang="en-US" sz="3600" b="1" spc="720">
                <a:ln w="12700" cap="flat" cmpd="sng">
                  <a:solidFill>
                    <a:srgbClr val="FFFFFF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effectLst>
                  <a:outerShdw dist="107763" dir="18900000" algn="ctr" rotWithShape="0">
                    <a:srgbClr val="4D4D4D">
                      <a:alpha val="50000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三读释醉意</a:t>
            </a:r>
            <a:endParaRPr lang="zh-CN" altLang="en-US" sz="3600" b="1" spc="720">
              <a:ln w="1270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FF0000"/>
              </a:solidFill>
              <a:effectLst>
                <a:outerShdw dist="107763" dir="18900000" algn="ctr" rotWithShape="0">
                  <a:srgbClr val="4D4D4D">
                    <a:alpha val="50000"/>
                  </a:srgb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162828" name="秋水悠悠.mp3">
            <a:hlinkClick r:id="" action="ppaction://media"/>
          </p:cNvPr>
          <p:cNvPicPr>
            <a:picLocks noRot="1"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604250" y="6308725"/>
            <a:ext cx="304800" cy="304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audio>
              <p:cMediaNode>
                <p:cTn id="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2828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8707" name="文本框 328706"/>
          <p:cNvSpPr txBox="1"/>
          <p:nvPr/>
        </p:nvSpPr>
        <p:spPr>
          <a:xfrm>
            <a:off x="533400" y="908050"/>
            <a:ext cx="8250238" cy="5510213"/>
          </a:xfrm>
          <a:prstGeom prst="rect">
            <a:avLst/>
          </a:prstGeom>
          <a:noFill/>
          <a:ln w="57150" cap="flat" cmpd="thinThick">
            <a:solidFill>
              <a:srgbClr val="8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/>
            <a:r>
              <a:rPr lang="en-US" altLang="zh-CN" sz="32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</a:t>
            </a:r>
            <a:r>
              <a:rPr lang="zh-CN" altLang="en-US" sz="32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将</a:t>
            </a:r>
            <a:r>
              <a:rPr lang="zh-CN" altLang="en-US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进酒</a:t>
            </a:r>
            <a:endParaRPr lang="zh-CN" altLang="en-US" sz="32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金</a:t>
            </a:r>
            <a:r>
              <a:rPr lang="zh-CN" altLang="en-US" sz="32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樽</a:t>
            </a:r>
            <a:endParaRPr lang="zh-CN" altLang="en-US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endParaRPr lang="zh-CN" altLang="en-US" sz="3200" b="1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32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馔</a:t>
            </a:r>
            <a:r>
              <a:rPr lang="zh-CN" altLang="en-US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玉</a:t>
            </a:r>
            <a:endParaRPr lang="zh-CN" altLang="en-US" sz="32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千金</a:t>
            </a:r>
            <a:r>
              <a:rPr lang="zh-CN" altLang="en-US" sz="32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裘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32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烹</a:t>
            </a:r>
            <a:r>
              <a:rPr lang="zh-CN" altLang="en-US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羊 宰牛</a:t>
            </a:r>
            <a:endParaRPr lang="zh-CN" altLang="en-US" sz="32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endParaRPr lang="zh-CN" altLang="en-US" sz="3200" b="1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32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恣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         </a:t>
            </a:r>
            <a:r>
              <a:rPr lang="zh-CN" altLang="en-US" sz="32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欢</a:t>
            </a:r>
            <a:r>
              <a:rPr lang="zh-CN" altLang="en-US" sz="32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谑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28708" name="矩形 328707"/>
          <p:cNvSpPr/>
          <p:nvPr/>
        </p:nvSpPr>
        <p:spPr>
          <a:xfrm>
            <a:off x="5105400" y="1066800"/>
            <a:ext cx="124460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>
              <a:buClr>
                <a:srgbClr val="000000"/>
              </a:buClr>
            </a:pPr>
            <a:r>
              <a:rPr lang="en-US" altLang="zh-CN" sz="3200" b="1" err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qi</a:t>
            </a:r>
            <a:r>
              <a:rPr lang="en-US" altLang="en-US" sz="3200" b="1" err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ā</a:t>
            </a:r>
            <a:r>
              <a:rPr lang="en-US" altLang="zh-CN" sz="3200" b="1" err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ng</a:t>
            </a:r>
            <a:endParaRPr lang="en-US" altLang="zh-CN" sz="3200" b="1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28709" name="矩形 328708"/>
          <p:cNvSpPr/>
          <p:nvPr/>
        </p:nvSpPr>
        <p:spPr>
          <a:xfrm>
            <a:off x="5029200" y="1981200"/>
            <a:ext cx="101600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>
              <a:buClr>
                <a:srgbClr val="000000"/>
              </a:buClr>
            </a:pPr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en-US" altLang="zh-CN" sz="3200" b="1" err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zūn</a:t>
            </a:r>
            <a:r>
              <a:rPr lang="en-US" altLang="zh-CN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en-US" altLang="zh-CN" b="1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28710" name="矩形 328709"/>
          <p:cNvSpPr/>
          <p:nvPr/>
        </p:nvSpPr>
        <p:spPr>
          <a:xfrm>
            <a:off x="5105400" y="2895600"/>
            <a:ext cx="1355725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>
              <a:buClr>
                <a:srgbClr val="000000"/>
              </a:buClr>
            </a:pPr>
            <a:r>
              <a:rPr lang="en-US" altLang="zh-CN" sz="3200" b="1" err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zhuàn</a:t>
            </a:r>
            <a:endParaRPr lang="en-US" altLang="zh-CN" sz="3200" b="1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28711" name="矩形 328710"/>
          <p:cNvSpPr/>
          <p:nvPr/>
        </p:nvSpPr>
        <p:spPr>
          <a:xfrm>
            <a:off x="5181600" y="3810000"/>
            <a:ext cx="792163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>
              <a:buClr>
                <a:srgbClr val="000000"/>
              </a:buClr>
            </a:pPr>
            <a:r>
              <a:rPr lang="en-US" altLang="zh-CN" sz="3200" b="1" err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qiú</a:t>
            </a:r>
            <a:endParaRPr lang="en-US" altLang="zh-CN" sz="3200" b="1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28712" name="矩形 328711"/>
          <p:cNvSpPr/>
          <p:nvPr/>
        </p:nvSpPr>
        <p:spPr>
          <a:xfrm>
            <a:off x="5181600" y="4724400"/>
            <a:ext cx="1195388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en-US" altLang="zh-CN" sz="3200" b="1" err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pēng</a:t>
            </a:r>
            <a:r>
              <a:rPr lang="en-US" altLang="zh-CN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en-US" altLang="zh-CN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28713" name="矩形 328712"/>
          <p:cNvSpPr/>
          <p:nvPr/>
        </p:nvSpPr>
        <p:spPr>
          <a:xfrm>
            <a:off x="5181600" y="5715000"/>
            <a:ext cx="94615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en-US" altLang="zh-CN" sz="3200" b="1" err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xuè</a:t>
            </a:r>
            <a:r>
              <a:rPr lang="en-US" altLang="zh-CN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en-US" altLang="zh-CN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28715" name="矩形 328714"/>
          <p:cNvSpPr/>
          <p:nvPr/>
        </p:nvSpPr>
        <p:spPr>
          <a:xfrm>
            <a:off x="1752600" y="5791200"/>
            <a:ext cx="500063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>
              <a:buClr>
                <a:srgbClr val="000000"/>
              </a:buClr>
            </a:pPr>
            <a:r>
              <a:rPr lang="en-US" altLang="zh-CN" sz="3200" b="1" err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zì</a:t>
            </a:r>
            <a:endParaRPr lang="en-US" altLang="zh-CN" sz="3200" b="1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3732" name="文本框 73731"/>
          <p:cNvSpPr txBox="1"/>
          <p:nvPr/>
        </p:nvSpPr>
        <p:spPr>
          <a:xfrm>
            <a:off x="533400" y="207010"/>
            <a:ext cx="6933565" cy="701040"/>
          </a:xfrm>
          <a:prstGeom prst="rect">
            <a:avLst/>
          </a:prstGeom>
          <a:solidFill>
            <a:srgbClr val="FFFF00"/>
          </a:solidFill>
          <a:ln w="381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p>
            <a:pPr lvl="0"/>
            <a:r>
              <a:rPr lang="zh-CN" altLang="en-US" sz="40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一读正其音（单人读、齐读）</a:t>
            </a:r>
            <a:endParaRPr lang="zh-CN" altLang="en-US" sz="4000" b="1" dirty="0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287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287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287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287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287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287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287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8708" grpId="0"/>
      <p:bldP spid="328709" grpId="0"/>
      <p:bldP spid="328710" grpId="0"/>
      <p:bldP spid="328711" grpId="0"/>
      <p:bldP spid="328712" grpId="0"/>
      <p:bldP spid="328713" grpId="0"/>
      <p:bldP spid="3287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2" name="文本框 30721"/>
          <p:cNvSpPr txBox="1"/>
          <p:nvPr/>
        </p:nvSpPr>
        <p:spPr>
          <a:xfrm>
            <a:off x="533083" y="1250315"/>
            <a:ext cx="7543800" cy="53949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en-US" altLang="zh-CN" sz="2400" b="1">
                <a:solidFill>
                  <a:schemeClr val="tx2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altLang="en-US" sz="2400" b="1">
                <a:solidFill>
                  <a:schemeClr val="tx2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、解释下列加线字词。</a:t>
            </a:r>
            <a:endParaRPr lang="zh-CN" altLang="en-US" sz="2400" b="1">
              <a:solidFill>
                <a:schemeClr val="tx2"/>
              </a:solidFill>
              <a:effectLst>
                <a:outerShdw blurRad="38100" dist="38100" dir="2700000">
                  <a:srgbClr val="FFFFFF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2400" b="1">
                <a:solidFill>
                  <a:schemeClr val="tx2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2400" b="1">
                <a:solidFill>
                  <a:schemeClr val="tx2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altLang="en-US" sz="2400" b="1">
                <a:solidFill>
                  <a:schemeClr val="tx2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）径须</a:t>
            </a:r>
            <a:r>
              <a:rPr lang="zh-CN" altLang="en-US" sz="2400" b="1" u="sng">
                <a:solidFill>
                  <a:schemeClr val="tx2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沽</a:t>
            </a:r>
            <a:r>
              <a:rPr lang="zh-CN" altLang="en-US" sz="2400" b="1">
                <a:solidFill>
                  <a:schemeClr val="tx2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取对君</a:t>
            </a:r>
            <a:r>
              <a:rPr lang="zh-CN" altLang="en-US" sz="2400" b="1" u="sng">
                <a:solidFill>
                  <a:schemeClr val="tx2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酌</a:t>
            </a:r>
            <a:r>
              <a:rPr lang="zh-CN" altLang="en-US" sz="2400" b="1">
                <a:solidFill>
                  <a:schemeClr val="tx2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endParaRPr lang="zh-CN" altLang="en-US" sz="2400" b="1">
              <a:solidFill>
                <a:schemeClr val="tx2"/>
              </a:solidFill>
              <a:effectLst>
                <a:outerShdw blurRad="38100" dist="38100" dir="2700000">
                  <a:srgbClr val="FFFFFF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2400" b="1">
                <a:solidFill>
                  <a:schemeClr val="tx2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（</a:t>
            </a:r>
            <a:r>
              <a:rPr lang="en-US" altLang="zh-CN" sz="2400" b="1">
                <a:solidFill>
                  <a:schemeClr val="tx2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2</a:t>
            </a:r>
            <a:r>
              <a:rPr lang="zh-CN" altLang="en-US" sz="2400" b="1">
                <a:solidFill>
                  <a:schemeClr val="tx2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）</a:t>
            </a:r>
            <a:r>
              <a:rPr lang="zh-CN" altLang="en-US" sz="2400" b="1">
                <a:solidFill>
                  <a:schemeClr val="tx2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钟鼓</a:t>
            </a:r>
            <a:r>
              <a:rPr lang="zh-CN" altLang="en-US" sz="2400" b="1" u="sng">
                <a:solidFill>
                  <a:schemeClr val="tx2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馔玉</a:t>
            </a:r>
            <a:r>
              <a:rPr lang="zh-CN" altLang="en-US" sz="2400" b="1">
                <a:solidFill>
                  <a:schemeClr val="tx2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不足贵。</a:t>
            </a:r>
            <a:endParaRPr lang="zh-CN" altLang="en-US" sz="2400" b="1">
              <a:solidFill>
                <a:schemeClr val="tx2"/>
              </a:solidFill>
              <a:effectLst>
                <a:outerShdw blurRad="38100" dist="38100" dir="2700000">
                  <a:srgbClr val="FFFFFF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2400" b="1">
                <a:solidFill>
                  <a:schemeClr val="tx2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（</a:t>
            </a:r>
            <a:r>
              <a:rPr lang="en-US" altLang="zh-CN" sz="2400" b="1">
                <a:solidFill>
                  <a:schemeClr val="tx2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3</a:t>
            </a:r>
            <a:r>
              <a:rPr lang="zh-CN" altLang="en-US" sz="2400" b="1">
                <a:solidFill>
                  <a:schemeClr val="tx2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）</a:t>
            </a:r>
            <a:r>
              <a:rPr lang="zh-CN" altLang="en-US" sz="2400" b="1">
                <a:solidFill>
                  <a:schemeClr val="tx2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与君</a:t>
            </a:r>
            <a:r>
              <a:rPr lang="zh-CN" altLang="en-US" sz="2400" b="1" u="sng">
                <a:solidFill>
                  <a:schemeClr val="tx2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歌</a:t>
            </a:r>
            <a:r>
              <a:rPr lang="zh-CN" altLang="en-US" sz="2400" b="1">
                <a:solidFill>
                  <a:schemeClr val="tx2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一曲。</a:t>
            </a:r>
            <a:endParaRPr lang="zh-CN" altLang="en-US" sz="2400" b="1">
              <a:solidFill>
                <a:schemeClr val="tx2"/>
              </a:solidFill>
              <a:effectLst>
                <a:outerShdw blurRad="38100" dist="38100" dir="2700000">
                  <a:srgbClr val="FFFFFF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endParaRPr lang="zh-CN" altLang="en-US" sz="2400" b="1">
              <a:solidFill>
                <a:schemeClr val="tx2"/>
              </a:solidFill>
              <a:effectLst>
                <a:outerShdw blurRad="38100" dist="38100" dir="2700000">
                  <a:srgbClr val="FFFFFF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en-US" altLang="zh-CN" sz="2400" b="1">
                <a:solidFill>
                  <a:schemeClr val="tx2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sz="2400" b="1">
                <a:solidFill>
                  <a:schemeClr val="tx2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、翻译下列句子。</a:t>
            </a:r>
            <a:endParaRPr lang="zh-CN" altLang="en-US" sz="2400" b="1">
              <a:solidFill>
                <a:schemeClr val="tx2"/>
              </a:solidFill>
              <a:effectLst>
                <a:outerShdw blurRad="38100" dist="38100" dir="2700000">
                  <a:srgbClr val="FFFFFF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2400" b="1">
                <a:solidFill>
                  <a:schemeClr val="tx2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2400" b="1">
                <a:solidFill>
                  <a:schemeClr val="tx2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altLang="en-US" sz="2400" b="1">
                <a:solidFill>
                  <a:schemeClr val="tx2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）主人为何言少钱？</a:t>
            </a:r>
            <a:endParaRPr lang="zh-CN" altLang="en-US" sz="2400" b="1">
              <a:solidFill>
                <a:schemeClr val="tx2"/>
              </a:solidFill>
              <a:effectLst>
                <a:outerShdw blurRad="38100" dist="38100" dir="2700000">
                  <a:srgbClr val="FFFFFF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2400" b="1">
                <a:solidFill>
                  <a:schemeClr val="tx2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（</a:t>
            </a:r>
            <a:r>
              <a:rPr lang="en-US" altLang="zh-CN" sz="2400" b="1">
                <a:solidFill>
                  <a:schemeClr val="tx2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2</a:t>
            </a:r>
            <a:r>
              <a:rPr lang="zh-CN" altLang="en-US" sz="2400" b="1">
                <a:solidFill>
                  <a:schemeClr val="tx2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）</a:t>
            </a:r>
            <a:r>
              <a:rPr lang="zh-CN" altLang="en-US" sz="2400" b="1">
                <a:solidFill>
                  <a:schemeClr val="tx2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人生得意须尽欢，莫使金樽空对月。</a:t>
            </a:r>
            <a:endParaRPr lang="zh-CN" altLang="en-US" sz="2400" b="1">
              <a:solidFill>
                <a:schemeClr val="tx2"/>
              </a:solidFill>
              <a:effectLst>
                <a:outerShdw blurRad="38100" dist="38100" dir="2700000">
                  <a:srgbClr val="FFFFFF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endParaRPr lang="zh-CN" altLang="en-US" sz="2400" b="1">
              <a:solidFill>
                <a:schemeClr val="tx2"/>
              </a:solidFill>
              <a:effectLst>
                <a:outerShdw blurRad="38100" dist="38100" dir="2700000">
                  <a:srgbClr val="FFFFFF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endParaRPr lang="zh-CN" altLang="en-US" sz="2400" b="1">
              <a:solidFill>
                <a:schemeClr val="tx2"/>
              </a:solidFill>
              <a:effectLst>
                <a:outerShdw blurRad="38100" dist="38100" dir="2700000">
                  <a:srgbClr val="FFFFFF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0723" name="文本框 30722"/>
          <p:cNvSpPr txBox="1"/>
          <p:nvPr/>
        </p:nvSpPr>
        <p:spPr>
          <a:xfrm>
            <a:off x="3779838" y="1819275"/>
            <a:ext cx="40386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2400" b="1">
                <a:solidFill>
                  <a:srgbClr val="BF0B1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沽：通酤，买。酌：喝。</a:t>
            </a:r>
            <a:endParaRPr lang="zh-CN" altLang="en-US" sz="2400" b="1">
              <a:solidFill>
                <a:srgbClr val="BF0B1C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0724" name="文本框 30723"/>
          <p:cNvSpPr txBox="1"/>
          <p:nvPr/>
        </p:nvSpPr>
        <p:spPr>
          <a:xfrm>
            <a:off x="3851275" y="2339340"/>
            <a:ext cx="279717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2400" b="1">
                <a:solidFill>
                  <a:srgbClr val="BF0B1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馔玉：美好的饮食</a:t>
            </a:r>
            <a:endParaRPr lang="zh-CN" altLang="en-US" sz="2400" b="1">
              <a:solidFill>
                <a:srgbClr val="BF0B1C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0725" name="文本框 30724"/>
          <p:cNvSpPr txBox="1"/>
          <p:nvPr/>
        </p:nvSpPr>
        <p:spPr>
          <a:xfrm>
            <a:off x="3348038" y="2924175"/>
            <a:ext cx="2133600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buClr>
                <a:srgbClr val="000000"/>
              </a:buClr>
            </a:pPr>
            <a:r>
              <a:rPr lang="zh-CN" altLang="en-US" sz="2400" b="1">
                <a:solidFill>
                  <a:srgbClr val="BF0B1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歌：唱。</a:t>
            </a:r>
            <a:endParaRPr lang="zh-CN" altLang="en-US" sz="2400" b="1">
              <a:solidFill>
                <a:srgbClr val="BF0B1C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endParaRPr lang="zh-CN" altLang="en-US" sz="2400" b="1">
              <a:solidFill>
                <a:srgbClr val="BF0B1C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0726" name="文本框 30725"/>
          <p:cNvSpPr txBox="1"/>
          <p:nvPr/>
        </p:nvSpPr>
        <p:spPr>
          <a:xfrm>
            <a:off x="3851275" y="4508500"/>
            <a:ext cx="4141788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2400" b="1">
                <a:solidFill>
                  <a:srgbClr val="BF0B1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主人为什么说我的钱少呢？</a:t>
            </a:r>
            <a:endParaRPr lang="zh-CN" altLang="en-US" sz="2400" b="1">
              <a:solidFill>
                <a:srgbClr val="BF0B1C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0727" name="文本框 30726"/>
          <p:cNvSpPr txBox="1"/>
          <p:nvPr/>
        </p:nvSpPr>
        <p:spPr>
          <a:xfrm>
            <a:off x="1066800" y="5486400"/>
            <a:ext cx="7010400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2400" b="1">
                <a:solidFill>
                  <a:srgbClr val="BF0B1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人生得意时应该尽情欢乐，不要让金杯空对着明月。</a:t>
            </a:r>
            <a:endParaRPr lang="zh-CN" altLang="en-US" sz="2400" b="1">
              <a:solidFill>
                <a:srgbClr val="BF0B1C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endParaRPr lang="zh-CN" altLang="en-US" sz="2400" b="1">
              <a:solidFill>
                <a:srgbClr val="BF0B1C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3732" name="文本框 73731"/>
          <p:cNvSpPr txBox="1"/>
          <p:nvPr/>
        </p:nvSpPr>
        <p:spPr>
          <a:xfrm>
            <a:off x="71120" y="448945"/>
            <a:ext cx="9008110" cy="701040"/>
          </a:xfrm>
          <a:prstGeom prst="rect">
            <a:avLst/>
          </a:prstGeom>
          <a:solidFill>
            <a:srgbClr val="FFFF00"/>
          </a:solidFill>
          <a:ln w="381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p>
            <a:pPr lvl="0"/>
            <a:r>
              <a:rPr lang="zh-CN" altLang="en-US" sz="40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二读释其意（小组接龙读、互问、翻译）</a:t>
            </a:r>
            <a:endParaRPr lang="zh-CN" altLang="en-US" sz="4000" b="1" dirty="0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0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0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7" dur="500"/>
                                        <p:tgtEl>
                                          <p:spTgt spid="307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3" grpId="0"/>
      <p:bldP spid="30724" grpId="0"/>
      <p:bldP spid="30725" grpId="0"/>
      <p:bldP spid="30726" grpId="0"/>
      <p:bldP spid="3072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31426" name="图片 231425" descr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1140" y="1524000"/>
            <a:ext cx="1802130" cy="48901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1427" name="矩形 231426"/>
          <p:cNvSpPr/>
          <p:nvPr/>
        </p:nvSpPr>
        <p:spPr>
          <a:xfrm>
            <a:off x="285750" y="962025"/>
            <a:ext cx="6601460" cy="502920"/>
          </a:xfrm>
          <a:prstGeom prst="rect">
            <a:avLst/>
          </a:prstGeom>
          <a:solidFill>
            <a:srgbClr val="CC66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algn="ctr" eaLnBrk="1" hangingPunct="1"/>
            <a:r>
              <a:rPr lang="en-US" altLang="zh-CN" sz="2800" b="1" dirty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altLang="en-US" sz="2800" b="1" dirty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、情感发展的脉络（齐读、分组讨论）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31428" name="椭圆 231427"/>
          <p:cNvSpPr/>
          <p:nvPr/>
        </p:nvSpPr>
        <p:spPr>
          <a:xfrm>
            <a:off x="4139883" y="1700848"/>
            <a:ext cx="863600" cy="863600"/>
          </a:xfrm>
          <a:prstGeom prst="ellipse">
            <a:avLst/>
          </a:prstGeom>
          <a:solidFill>
            <a:srgbClr val="CC66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algn="ctr" eaLnBrk="1" hangingPunct="1"/>
            <a:r>
              <a:rPr lang="zh-CN" altLang="en-US" sz="24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悲伤</a:t>
            </a:r>
            <a:endParaRPr lang="zh-CN" altLang="en-US" sz="240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1429" name="椭圆 231428"/>
          <p:cNvSpPr/>
          <p:nvPr/>
        </p:nvSpPr>
        <p:spPr>
          <a:xfrm>
            <a:off x="4140200" y="2997200"/>
            <a:ext cx="863600" cy="863600"/>
          </a:xfrm>
          <a:prstGeom prst="ellipse">
            <a:avLst/>
          </a:prstGeom>
          <a:solidFill>
            <a:srgbClr val="CC66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algn="ctr" eaLnBrk="1" hangingPunct="1"/>
            <a:r>
              <a:rPr lang="zh-CN" altLang="en-US" sz="24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欢乐</a:t>
            </a:r>
            <a:endParaRPr lang="zh-CN" altLang="en-US" sz="240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1430" name="椭圆 231429"/>
          <p:cNvSpPr/>
          <p:nvPr/>
        </p:nvSpPr>
        <p:spPr>
          <a:xfrm>
            <a:off x="4140200" y="4292600"/>
            <a:ext cx="863600" cy="863600"/>
          </a:xfrm>
          <a:prstGeom prst="ellipse">
            <a:avLst/>
          </a:prstGeom>
          <a:solidFill>
            <a:srgbClr val="CC66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algn="ctr" eaLnBrk="1" hangingPunct="1"/>
            <a:r>
              <a:rPr lang="zh-CN" altLang="en-US" sz="24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愤激</a:t>
            </a:r>
            <a:endParaRPr lang="zh-CN" altLang="en-US" sz="240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1431" name="椭圆 231430"/>
          <p:cNvSpPr/>
          <p:nvPr/>
        </p:nvSpPr>
        <p:spPr>
          <a:xfrm>
            <a:off x="4140200" y="5661025"/>
            <a:ext cx="863600" cy="863600"/>
          </a:xfrm>
          <a:prstGeom prst="ellipse">
            <a:avLst/>
          </a:prstGeom>
          <a:solidFill>
            <a:srgbClr val="CC66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algn="ctr" eaLnBrk="1" hangingPunct="1"/>
            <a:r>
              <a:rPr lang="zh-CN" altLang="en-US" sz="24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狂放</a:t>
            </a:r>
            <a:endParaRPr lang="zh-CN" altLang="en-US" sz="240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1432" name="直接连接符 231431"/>
          <p:cNvSpPr/>
          <p:nvPr/>
        </p:nvSpPr>
        <p:spPr>
          <a:xfrm>
            <a:off x="5364163" y="2133600"/>
            <a:ext cx="935037" cy="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31433" name="直接连接符 231432"/>
          <p:cNvSpPr/>
          <p:nvPr/>
        </p:nvSpPr>
        <p:spPr>
          <a:xfrm>
            <a:off x="5435600" y="3357563"/>
            <a:ext cx="935038" cy="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31434" name="直接连接符 231433"/>
          <p:cNvSpPr/>
          <p:nvPr/>
        </p:nvSpPr>
        <p:spPr>
          <a:xfrm>
            <a:off x="5364163" y="4652963"/>
            <a:ext cx="935037" cy="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31435" name="直接连接符 231434"/>
          <p:cNvSpPr/>
          <p:nvPr/>
        </p:nvSpPr>
        <p:spPr>
          <a:xfrm>
            <a:off x="5435600" y="6092825"/>
            <a:ext cx="935038" cy="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31436" name="矩形 231435"/>
          <p:cNvSpPr/>
          <p:nvPr/>
        </p:nvSpPr>
        <p:spPr>
          <a:xfrm>
            <a:off x="6588125" y="1844675"/>
            <a:ext cx="2160588" cy="576263"/>
          </a:xfrm>
          <a:prstGeom prst="rect">
            <a:avLst/>
          </a:prstGeom>
          <a:solidFill>
            <a:srgbClr val="CC66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algn="ctr" eaLnBrk="1" hangingPunct="1"/>
            <a:r>
              <a: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人生短促</a:t>
            </a:r>
            <a:endParaRPr lang="zh-CN" altLang="en-US" sz="280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1437" name="矩形 231436"/>
          <p:cNvSpPr/>
          <p:nvPr/>
        </p:nvSpPr>
        <p:spPr>
          <a:xfrm>
            <a:off x="6588125" y="2997200"/>
            <a:ext cx="2160588" cy="576263"/>
          </a:xfrm>
          <a:prstGeom prst="rect">
            <a:avLst/>
          </a:prstGeom>
          <a:solidFill>
            <a:srgbClr val="CC66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algn="ctr" eaLnBrk="1" hangingPunct="1"/>
            <a:r>
              <a: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悲而行乐</a:t>
            </a:r>
            <a:endParaRPr lang="zh-CN" altLang="en-US" sz="280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1438" name="矩形 231437"/>
          <p:cNvSpPr/>
          <p:nvPr/>
        </p:nvSpPr>
        <p:spPr>
          <a:xfrm>
            <a:off x="6659563" y="4365625"/>
            <a:ext cx="2160587" cy="576263"/>
          </a:xfrm>
          <a:prstGeom prst="rect">
            <a:avLst/>
          </a:prstGeom>
          <a:solidFill>
            <a:srgbClr val="CC66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algn="ctr" eaLnBrk="1" hangingPunct="1"/>
            <a:r>
              <a: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怀才不遇</a:t>
            </a:r>
            <a:endParaRPr lang="zh-CN" altLang="en-US" sz="280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1439" name="矩形 231438"/>
          <p:cNvSpPr/>
          <p:nvPr/>
        </p:nvSpPr>
        <p:spPr>
          <a:xfrm>
            <a:off x="6659563" y="5805488"/>
            <a:ext cx="2160587" cy="576262"/>
          </a:xfrm>
          <a:prstGeom prst="rect">
            <a:avLst/>
          </a:prstGeom>
          <a:solidFill>
            <a:srgbClr val="CC66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algn="ctr" eaLnBrk="1" hangingPunct="1"/>
            <a:r>
              <a: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狂放不羁</a:t>
            </a:r>
            <a:endParaRPr lang="zh-CN" altLang="en-US" sz="280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1440" name="直接连接符 231439"/>
          <p:cNvSpPr/>
          <p:nvPr/>
        </p:nvSpPr>
        <p:spPr>
          <a:xfrm>
            <a:off x="4572000" y="2636838"/>
            <a:ext cx="0" cy="287337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31441" name="直接连接符 231440"/>
          <p:cNvSpPr/>
          <p:nvPr/>
        </p:nvSpPr>
        <p:spPr>
          <a:xfrm>
            <a:off x="4572000" y="3860800"/>
            <a:ext cx="0" cy="43180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31442" name="直接连接符 231441"/>
          <p:cNvSpPr/>
          <p:nvPr/>
        </p:nvSpPr>
        <p:spPr>
          <a:xfrm>
            <a:off x="4572000" y="5229225"/>
            <a:ext cx="0" cy="360363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31443" name="左大括号 231442"/>
          <p:cNvSpPr/>
          <p:nvPr/>
        </p:nvSpPr>
        <p:spPr>
          <a:xfrm>
            <a:off x="3708400" y="2060575"/>
            <a:ext cx="287338" cy="3816350"/>
          </a:xfrm>
          <a:prstGeom prst="leftBrace">
            <a:avLst>
              <a:gd name="adj1" fmla="val 110681"/>
              <a:gd name="adj2" fmla="val 50000"/>
            </a:avLst>
          </a:prstGeom>
          <a:noFill/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31444" name="椭圆 231443"/>
          <p:cNvSpPr/>
          <p:nvPr/>
        </p:nvSpPr>
        <p:spPr>
          <a:xfrm>
            <a:off x="2033270" y="2856865"/>
            <a:ext cx="1026160" cy="1902460"/>
          </a:xfrm>
          <a:prstGeom prst="ellipse">
            <a:avLst/>
          </a:prstGeom>
          <a:solidFill>
            <a:srgbClr val="CC66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algn="ctr" eaLnBrk="1" hangingPunct="1"/>
            <a:r>
              <a:rPr lang="zh-CN" altLang="en-US" sz="54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愁</a:t>
            </a:r>
            <a:endParaRPr lang="zh-CN" altLang="en-US" sz="540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1445" name="直接连接符 231444"/>
          <p:cNvSpPr/>
          <p:nvPr/>
        </p:nvSpPr>
        <p:spPr>
          <a:xfrm flipH="1">
            <a:off x="3059113" y="3933825"/>
            <a:ext cx="433387" cy="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70339" name="Rectangle 4"/>
          <p:cNvSpPr>
            <a:spLocks noRot="1"/>
          </p:cNvSpPr>
          <p:nvPr/>
        </p:nvSpPr>
        <p:spPr>
          <a:xfrm>
            <a:off x="231140" y="223520"/>
            <a:ext cx="6067425" cy="600710"/>
          </a:xfrm>
          <a:prstGeom prst="rect">
            <a:avLst/>
          </a:prstGeom>
          <a:solidFill>
            <a:srgbClr val="FFFF99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marL="342900" lvl="0" indent="-342900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None/>
            </a:pPr>
            <a:r>
              <a:rPr lang="zh-CN" altLang="en-US" sz="4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三读释醉意</a:t>
            </a:r>
            <a:endParaRPr lang="zh-CN" altLang="en-US" sz="4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314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314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31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314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314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31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314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314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31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314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314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231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314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314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231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94" dur="2000"/>
                                        <p:tgtEl>
                                          <p:spTgt spid="231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1427" grpId="0" bldLvl="0" animBg="1"/>
      <p:bldP spid="231428" grpId="0" bldLvl="0" animBg="1"/>
      <p:bldP spid="231429" grpId="0" bldLvl="0" animBg="1"/>
      <p:bldP spid="231430" grpId="0" bldLvl="0" animBg="1"/>
      <p:bldP spid="231431" grpId="0" bldLvl="0" animBg="1"/>
      <p:bldP spid="231436" grpId="0" bldLvl="0" animBg="1"/>
      <p:bldP spid="231437" grpId="0" bldLvl="0" animBg="1"/>
      <p:bldP spid="231438" grpId="0" bldLvl="0" animBg="1"/>
      <p:bldP spid="231439" grpId="0" bldLvl="0" animBg="1"/>
      <p:bldP spid="23144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1427" name="矩形 231426"/>
          <p:cNvSpPr/>
          <p:nvPr/>
        </p:nvSpPr>
        <p:spPr>
          <a:xfrm>
            <a:off x="231140" y="1235075"/>
            <a:ext cx="7783195" cy="502920"/>
          </a:xfrm>
          <a:prstGeom prst="rect">
            <a:avLst/>
          </a:prstGeom>
          <a:solidFill>
            <a:srgbClr val="CC66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algn="ctr" eaLnBrk="1" hangingPunct="1"/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、表演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式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读（三人表演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“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劝酒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”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部分）</a:t>
            </a:r>
            <a:endParaRPr lang="zh-CN" altLang="en-US" sz="3200" b="1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70339" name="Rectangle 4"/>
          <p:cNvSpPr>
            <a:spLocks noRot="1"/>
          </p:cNvSpPr>
          <p:nvPr/>
        </p:nvSpPr>
        <p:spPr>
          <a:xfrm>
            <a:off x="231140" y="223520"/>
            <a:ext cx="2995295" cy="600710"/>
          </a:xfrm>
          <a:prstGeom prst="rect">
            <a:avLst/>
          </a:prstGeom>
          <a:solidFill>
            <a:srgbClr val="FFFF99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marL="342900" lvl="0" indent="-342900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None/>
            </a:pPr>
            <a:r>
              <a:rPr lang="zh-CN" altLang="en-US" sz="4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三读释醉意</a:t>
            </a:r>
            <a:endParaRPr lang="zh-CN" altLang="en-US" sz="4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77215" y="2157095"/>
            <a:ext cx="8282940" cy="32004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lvl="0"/>
            <a:r>
              <a:rPr lang="zh-CN" altLang="en-US" sz="4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岑夫子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，</a:t>
            </a:r>
            <a:r>
              <a:rPr lang="zh-CN" altLang="en-US" sz="4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丹丘生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，将进酒，杯莫停。</a:t>
            </a:r>
            <a:endParaRPr lang="zh-CN" altLang="en-US" sz="36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lvl="0"/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与君歌一曲，请君为</a:t>
            </a:r>
            <a:r>
              <a:rPr lang="zh-CN" altLang="en-US" sz="4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我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倾耳听。</a:t>
            </a:r>
            <a:endParaRPr lang="zh-CN" altLang="en-US" sz="36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lvl="0" eaLnBrk="1" hangingPunct="1"/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钟鼓馔玉不足贵，但愿长醉不用醒。</a:t>
            </a:r>
            <a:endParaRPr lang="zh-CN" altLang="en-US" sz="36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lvl="0" eaLnBrk="1" hangingPunct="1"/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古来圣贤皆寂寞，唯有饮者留其名。</a:t>
            </a:r>
            <a:endParaRPr lang="zh-CN" altLang="en-US" sz="36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lvl="0" eaLnBrk="1" hangingPunct="1"/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陈王昔时宴平乐，斗酒十千恣欢谑。</a:t>
            </a:r>
            <a:endParaRPr lang="zh-CN" altLang="en-US" sz="36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0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314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0339" grpId="0" animBg="1"/>
      <p:bldP spid="231427" grpId="0" animBg="1"/>
      <p:bldP spid="2" grpId="0"/>
    </p:bldLst>
  </p:timing>
</p:sld>
</file>

<file path=ppt/theme/theme1.xml><?xml version="1.0" encoding="utf-8"?>
<a:theme xmlns:a="http://schemas.openxmlformats.org/drawingml/2006/main" name="诗情画意">
  <a:themeElements>
    <a:clrScheme name="">
      <a:dk1>
        <a:srgbClr val="007A77"/>
      </a:dk1>
      <a:lt1>
        <a:srgbClr val="FFFFFF"/>
      </a:lt1>
      <a:dk2>
        <a:srgbClr val="003399"/>
      </a:dk2>
      <a:lt2>
        <a:srgbClr val="C0C0C0"/>
      </a:lt2>
      <a:accent1>
        <a:srgbClr val="EBF7FF"/>
      </a:accent1>
      <a:accent2>
        <a:srgbClr val="3366FF"/>
      </a:accent2>
      <a:accent3>
        <a:srgbClr val="FFFFFF"/>
      </a:accent3>
      <a:accent4>
        <a:srgbClr val="006866"/>
      </a:accent4>
      <a:accent5>
        <a:srgbClr val="F3FAFF"/>
      </a:accent5>
      <a:accent6>
        <a:srgbClr val="2D5BE5"/>
      </a:accent6>
      <a:hlink>
        <a:srgbClr val="DC5900"/>
      </a:hlink>
      <a:folHlink>
        <a:srgbClr val="7979A5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7A77"/>
        </a:dk1>
        <a:lt1>
          <a:srgbClr val="FFFFFF"/>
        </a:lt1>
        <a:dk2>
          <a:srgbClr val="003399"/>
        </a:dk2>
        <a:lt2>
          <a:srgbClr val="C0C0C0"/>
        </a:lt2>
        <a:accent1>
          <a:srgbClr val="EBF7FF"/>
        </a:accent1>
        <a:accent2>
          <a:srgbClr val="3366FF"/>
        </a:accent2>
        <a:accent3>
          <a:srgbClr val="FFFFFF"/>
        </a:accent3>
        <a:accent4>
          <a:srgbClr val="006866"/>
        </a:accent4>
        <a:accent5>
          <a:srgbClr val="F3FAFF"/>
        </a:accent5>
        <a:accent6>
          <a:srgbClr val="2D5BE5"/>
        </a:accent6>
        <a:hlink>
          <a:srgbClr val="DC5900"/>
        </a:hlink>
        <a:folHlink>
          <a:srgbClr val="7979A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5FBE"/>
        </a:dk1>
        <a:lt1>
          <a:srgbClr val="FFFFDD"/>
        </a:lt1>
        <a:dk2>
          <a:srgbClr val="2C5884"/>
        </a:dk2>
        <a:lt2>
          <a:srgbClr val="C0C0C0"/>
        </a:lt2>
        <a:accent1>
          <a:srgbClr val="E9F7FF"/>
        </a:accent1>
        <a:accent2>
          <a:srgbClr val="F89400"/>
        </a:accent2>
        <a:accent3>
          <a:srgbClr val="FFFFEB"/>
        </a:accent3>
        <a:accent4>
          <a:srgbClr val="0051A3"/>
        </a:accent4>
        <a:accent5>
          <a:srgbClr val="F2FAFF"/>
        </a:accent5>
        <a:accent6>
          <a:srgbClr val="DE8400"/>
        </a:accent6>
        <a:hlink>
          <a:srgbClr val="B20048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5D5D8B"/>
        </a:dk1>
        <a:lt1>
          <a:srgbClr val="DAEADE"/>
        </a:lt1>
        <a:dk2>
          <a:srgbClr val="A25269"/>
        </a:dk2>
        <a:lt2>
          <a:srgbClr val="C0C0C0"/>
        </a:lt2>
        <a:accent1>
          <a:srgbClr val="FFFFDD"/>
        </a:accent1>
        <a:accent2>
          <a:srgbClr val="3399FF"/>
        </a:accent2>
        <a:accent3>
          <a:srgbClr val="E9F2EB"/>
        </a:accent3>
        <a:accent4>
          <a:srgbClr val="4F4F77"/>
        </a:accent4>
        <a:accent5>
          <a:srgbClr val="FFFFEB"/>
        </a:accent5>
        <a:accent6>
          <a:srgbClr val="2D89E5"/>
        </a:accent6>
        <a:hlink>
          <a:srgbClr val="336699"/>
        </a:hlink>
        <a:folHlink>
          <a:srgbClr val="F08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6666"/>
        </a:dk1>
        <a:lt1>
          <a:srgbClr val="CCECFF"/>
        </a:lt1>
        <a:dk2>
          <a:srgbClr val="336699"/>
        </a:dk2>
        <a:lt2>
          <a:srgbClr val="C0C0C0"/>
        </a:lt2>
        <a:accent1>
          <a:srgbClr val="FFFFCC"/>
        </a:accent1>
        <a:accent2>
          <a:srgbClr val="FF6600"/>
        </a:accent2>
        <a:accent3>
          <a:srgbClr val="E2F4FF"/>
        </a:accent3>
        <a:accent4>
          <a:srgbClr val="005757"/>
        </a:accent4>
        <a:accent5>
          <a:srgbClr val="FFFFE2"/>
        </a:accent5>
        <a:accent6>
          <a:srgbClr val="E55B00"/>
        </a:accent6>
        <a:hlink>
          <a:srgbClr val="0066FF"/>
        </a:hlink>
        <a:folHlink>
          <a:srgbClr val="BE547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33CC"/>
        </a:dk1>
        <a:lt1>
          <a:srgbClr val="FFE9E9"/>
        </a:lt1>
        <a:dk2>
          <a:srgbClr val="000000"/>
        </a:dk2>
        <a:lt2>
          <a:srgbClr val="C0C0C0"/>
        </a:lt2>
        <a:accent1>
          <a:srgbClr val="D5E5DB"/>
        </a:accent1>
        <a:accent2>
          <a:srgbClr val="3366FF"/>
        </a:accent2>
        <a:accent3>
          <a:srgbClr val="FFF2F2"/>
        </a:accent3>
        <a:accent4>
          <a:srgbClr val="002AAF"/>
        </a:accent4>
        <a:accent5>
          <a:srgbClr val="E6EFEA"/>
        </a:accent5>
        <a:accent6>
          <a:srgbClr val="2D5BE5"/>
        </a:accent6>
        <a:hlink>
          <a:srgbClr val="FF9900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336699"/>
        </a:dk1>
        <a:lt1>
          <a:srgbClr val="F4E9E0"/>
        </a:lt1>
        <a:dk2>
          <a:srgbClr val="DC5900"/>
        </a:dk2>
        <a:lt2>
          <a:srgbClr val="C0C0C0"/>
        </a:lt2>
        <a:accent1>
          <a:srgbClr val="E4E4E4"/>
        </a:accent1>
        <a:accent2>
          <a:srgbClr val="3399FF"/>
        </a:accent2>
        <a:accent3>
          <a:srgbClr val="F8F2ED"/>
        </a:accent3>
        <a:accent4>
          <a:srgbClr val="2A5783"/>
        </a:accent4>
        <a:accent5>
          <a:srgbClr val="EFEFEF"/>
        </a:accent5>
        <a:accent6>
          <a:srgbClr val="2D89E5"/>
        </a:accent6>
        <a:hlink>
          <a:srgbClr val="CC0066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CC3300"/>
        </a:dk1>
        <a:lt1>
          <a:srgbClr val="E5E5FF"/>
        </a:lt1>
        <a:dk2>
          <a:srgbClr val="565680"/>
        </a:dk2>
        <a:lt2>
          <a:srgbClr val="C0C0C0"/>
        </a:lt2>
        <a:accent1>
          <a:srgbClr val="E6E4EC"/>
        </a:accent1>
        <a:accent2>
          <a:srgbClr val="0066CC"/>
        </a:accent2>
        <a:accent3>
          <a:srgbClr val="EFEFFF"/>
        </a:accent3>
        <a:accent4>
          <a:srgbClr val="AF2A00"/>
        </a:accent4>
        <a:accent5>
          <a:srgbClr val="F0EFF4"/>
        </a:accent5>
        <a:accent6>
          <a:srgbClr val="005BB7"/>
        </a:accent6>
        <a:hlink>
          <a:srgbClr val="008080"/>
        </a:hlink>
        <a:folHlink>
          <a:srgbClr val="7B7BA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99"/>
        </a:dk1>
        <a:lt1>
          <a:srgbClr val="FFE2C5"/>
        </a:lt1>
        <a:dk2>
          <a:srgbClr val="007D7A"/>
        </a:dk2>
        <a:lt2>
          <a:srgbClr val="C0C0C0"/>
        </a:lt2>
        <a:accent1>
          <a:srgbClr val="EAEAEA"/>
        </a:accent1>
        <a:accent2>
          <a:srgbClr val="B26EB4"/>
        </a:accent2>
        <a:accent3>
          <a:srgbClr val="FFEEDE"/>
        </a:accent3>
        <a:accent4>
          <a:srgbClr val="000083"/>
        </a:accent4>
        <a:accent5>
          <a:srgbClr val="F2F2F2"/>
        </a:accent5>
        <a:accent6>
          <a:srgbClr val="9F62A1"/>
        </a:accent6>
        <a:hlink>
          <a:srgbClr val="CC3300"/>
        </a:hlink>
        <a:folHlink>
          <a:srgbClr val="0088E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CDESIGNL</Template>
  <TotalTime>0</TotalTime>
  <Words>715</Words>
  <Application>WPS 演示</Application>
  <PresentationFormat>在屏幕上显示</PresentationFormat>
  <Paragraphs>150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7" baseType="lpstr">
      <vt:lpstr>Arial</vt:lpstr>
      <vt:lpstr>宋体</vt:lpstr>
      <vt:lpstr>Wingdings</vt:lpstr>
      <vt:lpstr>黑体</vt:lpstr>
      <vt:lpstr>楷体_GB2312</vt:lpstr>
      <vt:lpstr>Times New Roman</vt:lpstr>
      <vt:lpstr>Calibri</vt:lpstr>
      <vt:lpstr>Verdana</vt:lpstr>
      <vt:lpstr>华文彩云</vt:lpstr>
      <vt:lpstr>微软雅黑</vt:lpstr>
      <vt:lpstr>新宋体</vt:lpstr>
      <vt:lpstr>诗情画意</vt:lpstr>
      <vt:lpstr>研读篇目：《将进酒》</vt:lpstr>
      <vt:lpstr>PowerPoint 演示文稿</vt:lpstr>
      <vt:lpstr>PowerPoint 演示文稿</vt:lpstr>
      <vt:lpstr>学习目标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当堂检测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Administrator</cp:lastModifiedBy>
  <cp:revision>288</cp:revision>
  <dcterms:created xsi:type="dcterms:W3CDTF">2016-11-26T05:37:00Z</dcterms:created>
  <dcterms:modified xsi:type="dcterms:W3CDTF">2016-12-05T14:10:03Z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KSOProductBuildVer">
    <vt:lpwstr>2052-10.1.0.6065</vt:lpwstr>
  </property>
</Properties>
</file>