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28" r:id="rId2"/>
    <p:sldId id="329" r:id="rId3"/>
    <p:sldId id="330" r:id="rId4"/>
    <p:sldId id="331" r:id="rId5"/>
    <p:sldId id="273" r:id="rId6"/>
    <p:sldId id="263" r:id="rId7"/>
    <p:sldId id="264" r:id="rId8"/>
    <p:sldId id="319" r:id="rId9"/>
    <p:sldId id="306" r:id="rId10"/>
    <p:sldId id="321" r:id="rId11"/>
    <p:sldId id="320" r:id="rId12"/>
    <p:sldId id="265" r:id="rId13"/>
    <p:sldId id="323" r:id="rId14"/>
    <p:sldId id="322" r:id="rId15"/>
    <p:sldId id="324" r:id="rId16"/>
    <p:sldId id="325" r:id="rId17"/>
    <p:sldId id="317" r:id="rId18"/>
    <p:sldId id="326" r:id="rId19"/>
    <p:sldId id="318" r:id="rId20"/>
    <p:sldId id="32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5494" autoAdjust="0"/>
  </p:normalViewPr>
  <p:slideViewPr>
    <p:cSldViewPr showGuides="1">
      <p:cViewPr varScale="1">
        <p:scale>
          <a:sx n="84" d="100"/>
          <a:sy n="84" d="100"/>
        </p:scale>
        <p:origin x="1038"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7.png"/><Relationship Id="rId4" Type="http://schemas.openxmlformats.org/officeDocument/2006/relationships/slide" Target="../slides/slide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7.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600" b="1" kern="1200" dirty="0" smtClean="0">
                <a:solidFill>
                  <a:schemeClr val="tx1"/>
                </a:solidFill>
                <a:effectLst/>
                <a:latin typeface="黑体" panose="02010600030101010101" pitchFamily="2" charset="-122"/>
                <a:ea typeface="黑体" panose="02010600030101010101" pitchFamily="2" charset="-122"/>
                <a:cs typeface="+mj-cs"/>
              </a:rPr>
              <a:t>1</a:t>
            </a:r>
            <a:r>
              <a:rPr lang="en-US" altLang="zh-CN" sz="1600" kern="1200" dirty="0" smtClean="0">
                <a:solidFill>
                  <a:schemeClr val="tx1"/>
                </a:solidFill>
                <a:effectLst/>
                <a:latin typeface="黑体" panose="02010600030101010101" pitchFamily="2" charset="-122"/>
                <a:ea typeface="黑体" panose="02010600030101010101" pitchFamily="2" charset="-122"/>
                <a:cs typeface="+mj-cs"/>
              </a:rPr>
              <a:t>.</a:t>
            </a:r>
            <a:r>
              <a:rPr lang="zh-CN" altLang="zh-CN" sz="1600" kern="1200" dirty="0" smtClean="0">
                <a:solidFill>
                  <a:schemeClr val="tx1"/>
                </a:solidFill>
                <a:effectLst/>
                <a:latin typeface="黑体" panose="02010600030101010101" pitchFamily="2" charset="-122"/>
                <a:ea typeface="黑体" panose="02010600030101010101" pitchFamily="2" charset="-122"/>
                <a:cs typeface="+mj-cs"/>
              </a:rPr>
              <a:t>英国乡村</a:t>
            </a:r>
            <a:endParaRPr lang="zh-CN" altLang="zh-CN" sz="1600" kern="1200" dirty="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第七单元</a:t>
            </a:r>
            <a:r>
              <a:rPr lang="en-US" altLang="zh-CN" dirty="0"/>
              <a:t>	</a:t>
            </a:r>
            <a:r>
              <a:rPr lang="zh-CN" altLang="zh-CN" dirty="0"/>
              <a:t>与自然为友</a:t>
            </a:r>
            <a:endParaRPr lang="zh-CN" altLang="en-US" dirty="0"/>
          </a:p>
        </p:txBody>
      </p:sp>
    </p:spTree>
    <p:extLst>
      <p:ext uri="{BB962C8B-B14F-4D97-AF65-F5344CB8AC3E}">
        <p14:creationId xmlns:p14="http://schemas.microsoft.com/office/powerpoint/2010/main" val="2776097099"/>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3" y="1484784"/>
            <a:ext cx="8128000" cy="492981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局囿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拘泥。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龌龊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肮脏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不干净。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旖旎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柔和美丽。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林薮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树木聚集的地方。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葳蕤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形容枝叶繁盛。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缠绵。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逶迤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形容道路、山脉、河流等弯弯曲曲延续不绝的样子。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穷乡僻壤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荒凉贫穷而偏僻的地方。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独具匠心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具有与众不同的巧妙的构思。</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惨淡经营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苦费心力地从事某项事业。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相映成趣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互相对照映衬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就显得更有情趣。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441366" y="199844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41366" y="242135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41366" y="279854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1366" y="316430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1366" y="358721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41366" y="3975836"/>
            <a:ext cx="2304256"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41366" y="4389656"/>
            <a:ext cx="651501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17430" y="4817666"/>
            <a:ext cx="363469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17430" y="5183426"/>
            <a:ext cx="363469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17430" y="5629196"/>
            <a:ext cx="363469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17430" y="6029246"/>
            <a:ext cx="3994730" cy="3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9887255"/>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413814"/>
            <a:ext cx="8640960" cy="496751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仿佛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似乎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这种情愫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仿佛</a:t>
            </a:r>
            <a:r>
              <a:rPr lang="zh-CN" altLang="zh-CN" sz="2200" dirty="0">
                <a:solidFill>
                  <a:srgbClr val="000000"/>
                </a:solidFill>
                <a:latin typeface="Times New Roman" panose="02020603050405020304" pitchFamily="18" charset="0"/>
                <a:cs typeface="Times New Roman" panose="02020603050405020304" pitchFamily="18" charset="0"/>
              </a:rPr>
              <a:t>是得诸天授。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到目前为止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房地产调控新措施的效果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似乎</a:t>
            </a:r>
            <a:r>
              <a:rPr lang="zh-CN" altLang="zh-CN" sz="2200" dirty="0">
                <a:solidFill>
                  <a:srgbClr val="000000"/>
                </a:solidFill>
                <a:latin typeface="Times New Roman" panose="02020603050405020304" pitchFamily="18" charset="0"/>
                <a:cs typeface="Times New Roman" panose="02020603050405020304" pitchFamily="18" charset="0"/>
              </a:rPr>
              <a:t>有限。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二者都是副词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只能作状语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估计、猜测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的意思。不同处在于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作动词时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构成同义关系。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聚积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聚集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在巢湖北岸的烟墩至义城沿岸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湖面上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聚积</a:t>
            </a:r>
            <a:r>
              <a:rPr lang="zh-CN" altLang="zh-CN" sz="2200" dirty="0">
                <a:solidFill>
                  <a:srgbClr val="000000"/>
                </a:solidFill>
                <a:latin typeface="Times New Roman" panose="02020603050405020304" pitchFamily="18" charset="0"/>
                <a:cs typeface="Times New Roman" panose="02020603050405020304" pitchFamily="18" charset="0"/>
              </a:rPr>
              <a:t>了大量蓝藻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沿岸边水域呈翠绿色、黏稠状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非常难闻。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这时他丢掉一切束缚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而把上流社会的种种赏心乐事全部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聚集</a:t>
            </a:r>
            <a:r>
              <a:rPr lang="zh-CN" altLang="zh-CN" sz="2200" dirty="0">
                <a:solidFill>
                  <a:srgbClr val="000000"/>
                </a:solidFill>
                <a:latin typeface="Times New Roman" panose="02020603050405020304" pitchFamily="18" charset="0"/>
                <a:cs typeface="Times New Roman" panose="02020603050405020304" pitchFamily="18" charset="0"/>
              </a:rPr>
              <a:t>在自己身边。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前者指一点一滴地凑集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重在聚集的过程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后者指集合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凑在一起。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977946" y="2244730"/>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95243" y="2609380"/>
            <a:ext cx="5760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60953" y="4216848"/>
            <a:ext cx="5760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22624" y="5024606"/>
            <a:ext cx="5760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724102"/>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一位异邦人士而欲对英人的性格有所了解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绝不可以将自己的见闻局囿于其首都一地。他必须深入农村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必须走访各地的乡镇村屯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观看那里的古堡、别墅、田舍、茅屋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穿越树篱绿径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瞻谒乡村教堂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另外各类守夜赛会以及村间的喜庆宴乐他也都应赶赴一观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他还必须对一般人的生活状况、风俗习性乃至其喜怒哀乐等等都有所理解。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指出了解英人的途径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是到英国乡村走一走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亲身体验一下。由了解英人进而了解英国乡村。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英国人对农村具有着一种天然感情。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这是本段的中心句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后面的内容都是围绕这个话题而谈的。天然感情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就是与生俱来的感情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是从心底内接纳的情感。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如果我们所接触的英人不出城市范围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我们对他们的印象便一定不佳。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不是品质问题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而是匆匆忙忙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疲于应付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感情淡漠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这是城市的缺点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整个把人弄疲乏了。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但是乡间却是英人的天然感情得以真正发挥的广阔天地。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乡间可以让人心旷神怡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可以展示人们最美好的一面。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499197"/>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英人在其农田耕作上以及所谓的园林景观上所表现的才情之高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实在无法比拟。他们对于自然大有研究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对于她的一切形式之美与配合之妙可说领会深刻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烂熟于胸。大自然的这种天生风韵在其他国中只不过被浪抛或散见在各处荒郊僻野之间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但在这里却被敛藏收聚在人们的家园附近。他们似乎把天地间的一切仙姿灵态旖旎风光全都捕捉在手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然后凭其点化之妙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使之再现于自己的宅边篱旁。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大自然的天生风韵在英人的创造性发挥下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在乡间这特定的环境中得到充分的展现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更利于激起人们对美好事物的向往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尤其是对英国乡村的美好向往。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49135380"/>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69750"/>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富人雅士的精筑别业之美又浸假而传至下层社会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因而在整个乡间蔚成风气。甚至以种地为生的贫苦农民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家中不过茅屋数椽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也无不力争上游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把个居处内外精心美化。他们家家把树篱剪得齐齐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门前蓄上美丽草坪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小巧的花坛周围环以黄杨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壁上爬满忍冬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花萼葳蕤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悬垂檐下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倩影罩窗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窗台之上盆花簇簇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五色绚烂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环室则广植冬青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置身其间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恍然有冬去春回之感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而进入室内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熊熊壁炉之侧却又清荫片片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满眼凉绿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与炉火相映成趣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这一切都无不是风气所渐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上行下效而致。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剪裁乡间之风貌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移入一室之内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英人是多么惬意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多么有韵味。这里没有贵贱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没有贫富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有的只是对自然的热爱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对安静生活的热烈追求。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1866047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每逢星期日的清晨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当那优美的钟声正一阵阵地飘过田野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时而嫣然一笑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但却始终仰面向天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作者蒙太奇式地选取了两个有代表性的场景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教堂与家宅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着重传达了那种最谦和的美德与最淳朴的乐趣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那种欢欣怡然、温馨恬适的情感。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情动于中必形于言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言之不足必咏歌之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余兴不尽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吟诗一首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再次强调了那种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一切快然自足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的古典美感。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0700932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本文描写了英国乡村生活的哪些方面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欧文描写英国乡村的本意在于确立一种稳定和谐而富有诗意的社会范式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所以本文所选取的乡村生活便具有反映人与自然、人与人相和谐的特点。文章开头便点出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乡镇村屯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古堡、别墅、田舍、茅屋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村篱绿径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各类守夜赛会以及村间的喜庆宴乐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一般人的生活状况、风俗习性乃至其喜怒哀乐。具体到行文中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便是对乡村的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乡村里种种上流社会的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赏心乐事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园林景观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住所点缀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农田耕作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乡间风气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乡土感情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全景鸟瞰下的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绮丽风光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乡村中先祖的种种遗迹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清晨的教堂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夕暮的家宅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这种种场景或意象的选取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都重在一种和谐气氛的营造。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本文描写的是一个世纪前英国乡村古典宁静的田园景象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也许在现代文明车轮的碾压下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这些田园景象将消失殆尽。对此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环境保护不仅仅是一个操作层面的科学问题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而且是一个富于群情人伦的社会道德修养的问题。在现代文明车轮碾压之下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不仅仅是环境平衡的破坏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更为危险的是道德人心的沦丧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是社会和谐心态的失衡。因此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在尽力保护环境的同时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我们也不要忘记寻求与现代社会发展相应的内心和谐的新道德。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9383041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景与人的和谐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《英国乡村》的写景特点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一般人印象中的乡村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往往重在天然纯净的美景。就如现在城市中流行的乡村游一般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让自己从钢筋混凝土中解脱出来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呼吸一下新鲜的空气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享受一下未被污染与破坏的绿色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总是在竭力摆脱人为的因素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强调自然天成。而欧文不同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他的落笔点并不在于乡村美景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而是从一开篇便紧紧扣住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欲对英人的性格有所了解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由城市而寻到乡村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即使是对乡村美景的描绘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也是以对英人性格的刻画为主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写到民俗风情、文学文化、道德信仰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在人与景之间营造出一种安宁祥和的气氛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在这种气氛中英人那种谦和淳朴的性格渐渐鲜明起来。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名山大川小桥流水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可悦人目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蝉吟虫唱风声雨声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可动人心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涛走云飞潮涌星移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可触人思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珍器古玩诗文书画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可怡人情。人世间一切挚情真意、美德善行也让人为之心热为之神往。用欣赏的眼光看自然与世情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我们会惊异地发现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大自然和生活馈赠给我们的竟是那么多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以至于我们常常迷茫了自己发现美的眼睛。学习时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要反复诵读文本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理解人与物的关系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体会作品运用的表现手法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提高自己的审美品位和能力。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14481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《英国乡村》的意图在于确立一种稳定和谐而富有诗意的社会范式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人与自然的关系是和谐的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所有的建筑与景观都强调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奇绝而浑成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尤其是贵族乡绅与一般村民的关系也是和谐的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他们通过劳作使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感情融成一片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没有其他国家那种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不可终日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的紧张关系。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82138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课标要求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朗读课文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体味文章细腻的笔法与情感。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通过对课文的分析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体会写景散文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一切景语皆情语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指导学生写写景抒情的散文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引导他们调动各种感官感知外物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亲近自然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表达情感。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与自然为友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是一种生活的态度。引导学生结合环境保护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谈谈对待自然的态度。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606213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45252"/>
            <a:ext cx="8128000" cy="533607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注意抓住文章的重点段落或语句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分析不同景物各自的特点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看看作者是如何选取有代表性的事物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写出它们的自然与文化内涵的。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把握不同文章写景状物的特点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尤其要注意分析和体会它们寓情于景、情景交融的写作特点。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体会文章不同的语言风格。四篇文章可以进行对比学习。欧文的从容幽雅、深厚丰富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梭罗的细腻生动、情理交融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黑塞的详略得当、诗意葱郁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水上勉的自然恬淡、娓娓道来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都可以通过具体的段落与句子进行分析。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加强诵读。这四篇写景抒情散文都充满美感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充分写出了大自然的美和人类对自然生活的向往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充满浓郁的感情色彩。学习时要注意引导学生反复朗读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在朗读中体会与领略文章的思想感情与艺术的美。</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42158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en-US" altLang="zh-CN" dirty="0"/>
              <a:t>.</a:t>
            </a:r>
            <a:r>
              <a:rPr lang="zh-CN" altLang="zh-CN" dirty="0"/>
              <a:t>英国乡村</a:t>
            </a:r>
          </a:p>
        </p:txBody>
      </p:sp>
      <p:sp>
        <p:nvSpPr>
          <p:cNvPr id="2" name="矩形 1"/>
          <p:cNvSpPr>
            <a:spLocks noChangeAspect="1"/>
          </p:cNvSpPr>
          <p:nvPr/>
        </p:nvSpPr>
        <p:spPr>
          <a:xfrm>
            <a:off x="508000" y="1922290"/>
            <a:ext cx="111280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读</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玲珑的别墅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鲜花盛开的季节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蓝天白云下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肥美的草地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剽悍的牛马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温顺的羊群。每一栋乡村别墅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都是一个建筑的精品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几百年来居住着一代又一代的人们。今天我们将随美国作家欧文一起感受美丽的英国乡村风光。学习本文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品味作者在描写与叙事中融入思想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将历史和人情完美结合的特点。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50452168"/>
              </p:ext>
            </p:extLst>
          </p:nvPr>
        </p:nvGraphicFramePr>
        <p:xfrm>
          <a:off x="6804248" y="1585143"/>
          <a:ext cx="2038350" cy="2347913"/>
        </p:xfrm>
        <a:graphic>
          <a:graphicData uri="http://schemas.openxmlformats.org/presentationml/2006/ole">
            <mc:AlternateContent xmlns:mc="http://schemas.openxmlformats.org/markup-compatibility/2006">
              <mc:Choice xmlns:v="urn:schemas-microsoft-com:vml" Requires="v">
                <p:oleObj spid="_x0000_s1038" name="Document" r:id="rId5" imgW="966837" imgH="1110726" progId="Word.Document.12">
                  <p:embed/>
                </p:oleObj>
              </mc:Choice>
              <mc:Fallback>
                <p:oleObj name="Document" r:id="rId5" imgW="966837" imgH="1110726" progId="Word.Document.12">
                  <p:embed/>
                  <p:pic>
                    <p:nvPicPr>
                      <p:cNvPr id="0" name=""/>
                      <p:cNvPicPr/>
                      <p:nvPr/>
                    </p:nvPicPr>
                    <p:blipFill>
                      <a:blip r:embed="rId6"/>
                      <a:stretch>
                        <a:fillRect/>
                      </a:stretch>
                    </p:blipFill>
                    <p:spPr>
                      <a:xfrm>
                        <a:off x="6804248" y="1585143"/>
                        <a:ext cx="2038350" cy="2347913"/>
                      </a:xfrm>
                      <a:prstGeom prst="rect">
                        <a:avLst/>
                      </a:prstGeom>
                    </p:spPr>
                  </p:pic>
                </p:oleObj>
              </mc:Fallback>
            </mc:AlternateContent>
          </a:graphicData>
        </a:graphic>
      </p:graphicFrame>
      <p:sp>
        <p:nvSpPr>
          <p:cNvPr id="3" name="矩形 2"/>
          <p:cNvSpPr>
            <a:spLocks noChangeAspect="1"/>
          </p:cNvSpPr>
          <p:nvPr/>
        </p:nvSpPr>
        <p:spPr>
          <a:xfrm>
            <a:off x="508000" y="1497360"/>
            <a:ext cx="6440264"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华盛顿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欧文</a:t>
            </a:r>
            <a:r>
              <a:rPr lang="en-US" altLang="zh-CN" sz="2200" dirty="0">
                <a:solidFill>
                  <a:srgbClr val="000000"/>
                </a:solidFill>
                <a:latin typeface="Times New Roman" panose="02020603050405020304" pitchFamily="18" charset="0"/>
                <a:cs typeface="Times New Roman" panose="02020603050405020304" pitchFamily="18" charset="0"/>
              </a:rPr>
              <a:t>(1783—1859),</a:t>
            </a:r>
            <a:r>
              <a:rPr lang="zh-CN" altLang="zh-CN" sz="2200" dirty="0">
                <a:solidFill>
                  <a:srgbClr val="000000"/>
                </a:solidFill>
                <a:latin typeface="Times New Roman" panose="02020603050405020304" pitchFamily="18" charset="0"/>
                <a:cs typeface="Times New Roman" panose="02020603050405020304" pitchFamily="18" charset="0"/>
              </a:rPr>
              <a:t>美国杰出的散文家和历史学家。</a:t>
            </a:r>
            <a:r>
              <a:rPr lang="en-US" altLang="zh-CN" sz="2200" dirty="0">
                <a:solidFill>
                  <a:srgbClr val="000000"/>
                </a:solidFill>
                <a:latin typeface="Times New Roman" panose="02020603050405020304" pitchFamily="18" charset="0"/>
                <a:cs typeface="Times New Roman" panose="02020603050405020304" pitchFamily="18" charset="0"/>
              </a:rPr>
              <a:t> 1829</a:t>
            </a:r>
            <a:r>
              <a:rPr lang="zh-CN" altLang="zh-CN" sz="2200" dirty="0">
                <a:solidFill>
                  <a:srgbClr val="000000"/>
                </a:solidFill>
                <a:latin typeface="Times New Roman" panose="02020603050405020304" pitchFamily="18" charset="0"/>
                <a:cs typeface="Times New Roman" panose="02020603050405020304" pitchFamily="18" charset="0"/>
              </a:rPr>
              <a:t>年前后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他写了三部有关西班牙的著作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《哥伦布传》《攻克格拉纳达》和《阿尔罕伯拉》。在这些作品中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欧文以讲故事的形式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揭露了统治阶级的骄奢淫逸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歌颂了摩尔人为追求自由幸福而进行的斗争。写了《阿尔罕伯拉》之后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欧文的创作热情便衰退了。</a:t>
            </a:r>
            <a:r>
              <a:rPr lang="en-US" altLang="zh-CN" sz="2200" dirty="0">
                <a:solidFill>
                  <a:srgbClr val="000000"/>
                </a:solidFill>
                <a:latin typeface="Times New Roman" panose="02020603050405020304" pitchFamily="18" charset="0"/>
                <a:cs typeface="Times New Roman" panose="02020603050405020304" pitchFamily="18" charset="0"/>
              </a:rPr>
              <a:t>1832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他回到了阔别</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年的祖国。他的晚年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除了当过几年美国驻西班牙公使外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绝大部分是在家乡度过的。他去世时美国人民为了怀念这位在文学方面做出突出贡献的作家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在纽约下半旗志哀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而欧文的许多优秀作品则被人们传诵至今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成为珍贵的文学遗产。他本人更被尊为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美国文学之父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《英国乡村》写于作者旅欧期间。</a:t>
            </a:r>
            <a:r>
              <a:rPr lang="en-US" altLang="zh-CN" sz="2200" dirty="0">
                <a:solidFill>
                  <a:srgbClr val="000000"/>
                </a:solidFill>
                <a:latin typeface="Times New Roman" panose="02020603050405020304" pitchFamily="18" charset="0"/>
                <a:cs typeface="Times New Roman" panose="02020603050405020304" pitchFamily="18" charset="0"/>
              </a:rPr>
              <a:t>1815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欧文遍游英国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特别是苏格兰、爱尔兰的名胜古迹。当时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资本主义世界正处于工业革命的上升期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商业得到了空前的发展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传统文明受到了前所未有的破坏。欧文在英国这个传统资本主义强国里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怀着对英国古老文明的仰慕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而对英国乡村所代表的古典道德与生活方式体味颇深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遂写下了《见闻记》和《布雷斯勃列奇田庄》等作品。《英国乡村》便是散文集《见闻记》中的第七篇。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24124478"/>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30089335"/>
              </p:ext>
            </p:extLst>
          </p:nvPr>
        </p:nvGraphicFramePr>
        <p:xfrm>
          <a:off x="506413" y="1630363"/>
          <a:ext cx="8105775" cy="4597400"/>
        </p:xfrm>
        <a:graphic>
          <a:graphicData uri="http://schemas.openxmlformats.org/presentationml/2006/ole">
            <mc:AlternateContent xmlns:mc="http://schemas.openxmlformats.org/markup-compatibility/2006">
              <mc:Choice xmlns:v="urn:schemas-microsoft-com:vml" Requires="v">
                <p:oleObj spid="_x0000_s2062" name="Document" r:id="rId5" imgW="3838193" imgH="2175397" progId="Word.Document.12">
                  <p:embed/>
                </p:oleObj>
              </mc:Choice>
              <mc:Fallback>
                <p:oleObj name="Document" r:id="rId5" imgW="3838193" imgH="2175397" progId="Word.Document.12">
                  <p:embed/>
                  <p:pic>
                    <p:nvPicPr>
                      <p:cNvPr id="0" name=""/>
                      <p:cNvPicPr/>
                      <p:nvPr/>
                    </p:nvPicPr>
                    <p:blipFill>
                      <a:blip r:embed="rId6"/>
                      <a:stretch>
                        <a:fillRect/>
                      </a:stretch>
                    </p:blipFill>
                    <p:spPr>
                      <a:xfrm>
                        <a:off x="506413" y="1630363"/>
                        <a:ext cx="8105775" cy="4597400"/>
                      </a:xfrm>
                      <a:prstGeom prst="rect">
                        <a:avLst/>
                      </a:prstGeom>
                    </p:spPr>
                  </p:pic>
                </p:oleObj>
              </mc:Fallback>
            </mc:AlternateContent>
          </a:graphicData>
        </a:graphic>
      </p:graphicFrame>
      <p:sp>
        <p:nvSpPr>
          <p:cNvPr id="5" name="矩形 4"/>
          <p:cNvSpPr/>
          <p:nvPr/>
        </p:nvSpPr>
        <p:spPr>
          <a:xfrm>
            <a:off x="1691680" y="1916832"/>
            <a:ext cx="1080120"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89100" y="1928242"/>
            <a:ext cx="64807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6176" y="1916832"/>
            <a:ext cx="5760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80250" y="2380500"/>
            <a:ext cx="576064"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91880" y="2408936"/>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32060" y="2408936"/>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91680" y="2855667"/>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80450" y="2855667"/>
            <a:ext cx="90865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54920" y="2855618"/>
            <a:ext cx="41600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72238" y="3397197"/>
            <a:ext cx="772646"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05206" y="3423426"/>
            <a:ext cx="43636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2238" y="3889301"/>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79168" y="3865796"/>
            <a:ext cx="60852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894040" y="4717344"/>
            <a:ext cx="25923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47012" y="5249007"/>
            <a:ext cx="25923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821581" y="5738930"/>
            <a:ext cx="285162" cy="3741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63682" y="4692190"/>
            <a:ext cx="28516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142354" y="5236461"/>
            <a:ext cx="25923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153784" y="5770926"/>
            <a:ext cx="28516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21"/>
                                        </p:tgtEl>
                                      </p:cBhvr>
                                    </p:animEffect>
                                    <p:set>
                                      <p:cBhvr>
                                        <p:cTn id="82" dur="1" fill="hold">
                                          <p:stCondLst>
                                            <p:cond delay="499"/>
                                          </p:stCondLst>
                                        </p:cTn>
                                        <p:tgtEl>
                                          <p:spTgt spid="21"/>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22"/>
                                        </p:tgtEl>
                                      </p:cBhvr>
                                    </p:animEffect>
                                    <p:set>
                                      <p:cBhvr>
                                        <p:cTn id="87" dur="1" fill="hold">
                                          <p:stCondLst>
                                            <p:cond delay="499"/>
                                          </p:stCondLst>
                                        </p:cTn>
                                        <p:tgtEl>
                                          <p:spTgt spid="22"/>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23"/>
                                        </p:tgtEl>
                                      </p:cBhvr>
                                    </p:animEffect>
                                    <p:set>
                                      <p:cBhvr>
                                        <p:cTn id="92" dur="1" fill="hold">
                                          <p:stCondLst>
                                            <p:cond delay="499"/>
                                          </p:stCondLst>
                                        </p:cTn>
                                        <p:tgtEl>
                                          <p:spTgt spid="2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24"/>
                                        </p:tgtEl>
                                      </p:cBhvr>
                                    </p:animEffect>
                                    <p:set>
                                      <p:cBhvr>
                                        <p:cTn id="9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279</TotalTime>
  <Words>2131</Words>
  <Application>Microsoft Office PowerPoint</Application>
  <PresentationFormat>全屏显示(4:3)</PresentationFormat>
  <Paragraphs>97</Paragraphs>
  <Slides>20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2"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第七单元 与自然为友</vt:lpstr>
      <vt:lpstr>PowerPoint 演示文稿</vt:lpstr>
      <vt:lpstr>PowerPoint 演示文稿</vt:lpstr>
      <vt:lpstr>PowerPoint 演示文稿</vt:lpstr>
      <vt:lpstr>1.英国乡村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40</cp:revision>
  <dcterms:created xsi:type="dcterms:W3CDTF">2016-04-22T00:11:50Z</dcterms:created>
  <dcterms:modified xsi:type="dcterms:W3CDTF">2016-07-14T00:23:54Z</dcterms:modified>
</cp:coreProperties>
</file>