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263" r:id="rId7"/>
    <p:sldId id="293" r:id="rId8"/>
    <p:sldId id="287" r:id="rId9"/>
    <p:sldId id="289" r:id="rId10"/>
    <p:sldId id="273" r:id="rId11"/>
    <p:sldId id="291" r:id="rId12"/>
    <p:sldId id="294" r:id="rId13"/>
    <p:sldId id="258" r:id="rId14"/>
    <p:sldId id="275" r:id="rId15"/>
    <p:sldId id="295" r:id="rId16"/>
    <p:sldId id="276" r:id="rId17"/>
    <p:sldId id="281" r:id="rId18"/>
    <p:sldId id="296" r:id="rId19"/>
    <p:sldId id="297" r:id="rId20"/>
    <p:sldId id="298" r:id="rId21"/>
    <p:sldId id="299" r:id="rId22"/>
    <p:sldId id="282" r:id="rId23"/>
    <p:sldId id="269" r:id="rId24"/>
    <p:sldId id="259" r:id="rId25"/>
    <p:sldId id="260" r:id="rId26"/>
    <p:sldId id="261" r:id="rId27"/>
    <p:sldId id="266" r:id="rId28"/>
    <p:sldId id="267" r:id="rId29"/>
    <p:sldId id="286" r:id="rId30"/>
    <p:sldId id="288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85" d="100"/>
          <a:sy n="85" d="100"/>
        </p:scale>
        <p:origin x="-924" y="-90"/>
      </p:cViewPr>
      <p:guideLst>
        <p:guide orient="horz" pos="2134"/>
        <p:guide pos="2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三年级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347864" y="1844824"/>
            <a:ext cx="2286016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/>
                <a:ea typeface="黑体"/>
                <a:cs typeface="黑体"/>
              </a:rPr>
              <a:t>教科版</a:t>
            </a:r>
            <a:endParaRPr lang="zh-CN" altLang="en-US" sz="5400" b="1" dirty="0">
              <a:latin typeface="黑体"/>
              <a:ea typeface="黑体"/>
              <a:cs typeface="黑体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1296315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词语解释：</a:t>
            </a:r>
            <a:endParaRPr lang="zh-CN" altLang="en-US" sz="3600" dirty="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98500" y="4212733"/>
            <a:ext cx="807544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山崩地裂：</a:t>
            </a:r>
            <a:r>
              <a:rPr lang="zh-CN" altLang="en-US" sz="2800" dirty="0" smtClean="0">
                <a:latin typeface="+mj-ea"/>
                <a:ea typeface="+mj-ea"/>
              </a:rPr>
              <a:t>山倒塌，地裂开。形容响声巨大或变化剧烈。本文指潮声大。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73265" y="5308334"/>
            <a:ext cx="78591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风号浪吼：</a:t>
            </a:r>
            <a:r>
              <a:rPr lang="zh-CN" altLang="en-US" sz="2800" dirty="0" smtClean="0">
                <a:latin typeface="+mj-ea"/>
                <a:ea typeface="+mj-ea"/>
              </a:rPr>
              <a:t>风在号啕，浪在吼叫。本文指潮水水势浩荡，声威宏大。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84213" y="2021529"/>
            <a:ext cx="78591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人声鼎沸</a:t>
            </a:r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800" dirty="0" smtClean="0">
                <a:latin typeface="+mj-ea"/>
                <a:ea typeface="+mj-ea"/>
              </a:rPr>
              <a:t>人群发出的声音像水在锅里沸腾一样，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形容人声嘈杂喧闹。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84213" y="3117131"/>
            <a:ext cx="80645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浩浩荡荡</a:t>
            </a:r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800" dirty="0" smtClean="0">
                <a:latin typeface="+mj-ea"/>
                <a:ea typeface="+mj-ea"/>
              </a:rPr>
              <a:t>形容广阔或壮大。本文指潮水滚滚而来，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气势很大。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44586" y="9387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44586" y="1596683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1927" y="1772816"/>
            <a:ext cx="8365490" cy="2554545"/>
          </a:xfrm>
          <a:prstGeom prst="rect">
            <a:avLst/>
          </a:prstGeom>
          <a:effectLst>
            <a:softEdge rad="317500"/>
          </a:effectLst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n-ea"/>
              </a:rPr>
              <a:t>   </a:t>
            </a:r>
            <a:r>
              <a:rPr lang="en-US" altLang="zh-CN" sz="3200" dirty="0" smtClean="0">
                <a:latin typeface="+mn-ea"/>
              </a:rPr>
              <a:t> </a:t>
            </a:r>
            <a:r>
              <a:rPr lang="zh-CN" altLang="en-US" sz="3200" dirty="0">
                <a:solidFill>
                  <a:srgbClr val="0070C0"/>
                </a:solidFill>
                <a:latin typeface="+mn-ea"/>
              </a:rPr>
              <a:t>“八月十八潮，壮观天下无。”这是北宋文学家苏轼咏赞钱塘秋潮的千古名句。</a:t>
            </a:r>
            <a:r>
              <a:rPr lang="zh-CN" altLang="en-US" sz="3200" dirty="0" smtClean="0">
                <a:solidFill>
                  <a:srgbClr val="0070C0"/>
                </a:solidFill>
                <a:latin typeface="+mn-ea"/>
              </a:rPr>
              <a:t>千百年来，</a:t>
            </a:r>
            <a:r>
              <a:rPr lang="zh-CN" altLang="en-US" sz="3200" dirty="0">
                <a:solidFill>
                  <a:srgbClr val="0070C0"/>
                </a:solidFill>
                <a:latin typeface="+mn-ea"/>
              </a:rPr>
              <a:t>钱塘江以其奇特卓绝的江潮倾倒了无数游人看客，你想领略它的风采吗？那就走进</a:t>
            </a:r>
            <a:r>
              <a:rPr lang="en-US" altLang="zh-CN" sz="3200" dirty="0">
                <a:solidFill>
                  <a:srgbClr val="0070C0"/>
                </a:solidFill>
                <a:latin typeface="+mn-ea"/>
              </a:rPr>
              <a:t>《</a:t>
            </a:r>
            <a:r>
              <a:rPr lang="zh-CN" altLang="en-US" sz="3200" dirty="0">
                <a:solidFill>
                  <a:srgbClr val="0070C0"/>
                </a:solidFill>
                <a:latin typeface="+mn-ea"/>
              </a:rPr>
              <a:t>观潮</a:t>
            </a:r>
            <a:r>
              <a:rPr lang="en-US" altLang="zh-CN" sz="3200" dirty="0">
                <a:solidFill>
                  <a:srgbClr val="0070C0"/>
                </a:solidFill>
                <a:latin typeface="+mn-ea"/>
              </a:rPr>
              <a:t>》</a:t>
            </a:r>
            <a:r>
              <a:rPr lang="zh-CN" altLang="en-US" sz="3200" dirty="0">
                <a:solidFill>
                  <a:srgbClr val="0070C0"/>
                </a:solidFill>
                <a:latin typeface="+mn-ea"/>
              </a:rPr>
              <a:t>这篇课文一睹为快吧！</a:t>
            </a:r>
            <a:endParaRPr lang="zh-CN" altLang="en-US" sz="32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3576" y="95610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一、导入新课</a:t>
            </a:r>
            <a:endParaRPr lang="zh-CN" altLang="en-US" sz="3600" dirty="0"/>
          </a:p>
        </p:txBody>
      </p:sp>
      <p:sp>
        <p:nvSpPr>
          <p:cNvPr id="2" name="AutoShape 2" descr="http://img0.imgtn.bdimg.com/it/u=3464244935,223459178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52" name="Picture 4" descr="http://res.keyunzhan.com/Uploads/20140814/201408141118191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274" y="4327361"/>
            <a:ext cx="2626081" cy="193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18946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76552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87824" y="111919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82575" y="1989138"/>
            <a:ext cx="80343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    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  <a:r>
              <a:rPr lang="zh-CN" altLang="en-US" sz="2800" dirty="0">
                <a:latin typeface="+mj-ea"/>
                <a:ea typeface="+mj-ea"/>
              </a:rPr>
              <a:t>课文可以分成几部分？各部分大意是什么？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2928" y="2780928"/>
            <a:ext cx="864235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    第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一部分：概括指出钱塘江大潮是“天下奇观”，且这一称谓由来已久。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    第二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部分：主要写潮来前江面上的景色和观潮人的心情。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第三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部分：描绘了潮来时的壮观景象。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第四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部分：描写了潮头过后的景象。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87824" y="113884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753225" y="2063001"/>
            <a:ext cx="5690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．第一自然段写了什么？</a:t>
            </a:r>
            <a:endParaRPr lang="zh-CN" altLang="en-US" sz="36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3059" y="3059124"/>
            <a:ext cx="403237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    突出钱塘江大潮历史悠久，是雄伟壮观的景象。</a:t>
            </a:r>
            <a:r>
              <a:rPr lang="zh-CN" altLang="en-US" sz="3600" dirty="0">
                <a:solidFill>
                  <a:srgbClr val="FF0000"/>
                </a:solidFill>
                <a:latin typeface="+mj-ea"/>
              </a:rPr>
              <a:t>总述钱塘大潮是天下奇观。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074" name="Picture 2" descr="http://www.tianqi.com/upload/article/16-09-19/zczx_160919073335_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619" y="3059124"/>
            <a:ext cx="3847261" cy="2674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467994" y="2132965"/>
            <a:ext cx="81243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</a:rPr>
              <a:t>　</a:t>
            </a:r>
            <a:r>
              <a:rPr lang="en-US" altLang="zh-CN" sz="3200" dirty="0">
                <a:latin typeface="+mn-ea"/>
              </a:rPr>
              <a:t>3</a:t>
            </a:r>
            <a:r>
              <a:rPr lang="en-US" altLang="zh-CN" sz="3200" dirty="0" smtClean="0">
                <a:latin typeface="+mn-ea"/>
              </a:rPr>
              <a:t>.</a:t>
            </a:r>
            <a:r>
              <a:rPr lang="zh-CN" altLang="en-US" sz="3200" dirty="0" smtClean="0">
                <a:latin typeface="+mn-ea"/>
              </a:rPr>
              <a:t>潮</a:t>
            </a:r>
            <a:r>
              <a:rPr lang="zh-CN" altLang="en-US" sz="3200" dirty="0">
                <a:latin typeface="+mn-ea"/>
              </a:rPr>
              <a:t>来前江面上的景色怎样？观潮人的心情怎样</a:t>
            </a:r>
            <a:r>
              <a:rPr lang="zh-CN" altLang="en-US" sz="3200" dirty="0" smtClean="0">
                <a:latin typeface="+mn-ea"/>
              </a:rPr>
              <a:t>？阅读</a:t>
            </a:r>
            <a:r>
              <a:rPr lang="en-US" altLang="zh-CN" sz="3200" dirty="0" smtClean="0">
                <a:latin typeface="+mn-ea"/>
              </a:rPr>
              <a:t>2</a:t>
            </a:r>
            <a:r>
              <a:rPr lang="zh-CN" altLang="en-US" sz="3200" dirty="0" smtClean="0">
                <a:latin typeface="+mn-ea"/>
              </a:rPr>
              <a:t>自然段，找出答案吧！</a:t>
            </a:r>
            <a:endParaRPr lang="zh-CN" altLang="en-US" sz="3200" dirty="0" smtClean="0">
              <a:latin typeface="+mn-ea"/>
            </a:endParaRPr>
          </a:p>
          <a:p>
            <a:endParaRPr lang="en-US" altLang="zh-CN" sz="3200" dirty="0" smtClean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393" y="335699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潮来之前，钱塘江面很平静，与下文潮来时的景象形成对比，突出其“奇”。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399" y="4653136"/>
            <a:ext cx="52787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“人山人海”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说明观潮人之多，人们早早赶来，盼望一睹钱塘江大潮的风采。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" name="Picture 4" descr="http://s8.sinaimg.cn/middle/4cb1ab35x912a773f9de7&amp;690"/>
          <p:cNvPicPr>
            <a:picLocks noChangeAspect="1" noChangeArrowheads="1"/>
          </p:cNvPicPr>
          <p:nvPr/>
        </p:nvPicPr>
        <p:blipFill>
          <a:blip r:embed="rId1"/>
          <a:srcRect l="1087" r="1086" b="2964"/>
          <a:stretch>
            <a:fillRect/>
          </a:stretch>
        </p:blipFill>
        <p:spPr bwMode="auto">
          <a:xfrm>
            <a:off x="5580112" y="4581128"/>
            <a:ext cx="2857659" cy="1596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1.gtimg.com/sh/pics/hv1/20/38/1154/7504856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512" y="4797152"/>
            <a:ext cx="4030671" cy="1440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1818" y="2063323"/>
            <a:ext cx="709771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    </a:t>
            </a:r>
            <a:r>
              <a:rPr lang="en-US" altLang="zh-CN" sz="3200" dirty="0" smtClean="0"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latin typeface="+mj-ea"/>
                <a:ea typeface="+mj-ea"/>
              </a:rPr>
              <a:t>作者是如何描写潮来时的景象的？</a:t>
            </a:r>
            <a:r>
              <a:rPr lang="zh-CN" altLang="en-US" sz="3200" dirty="0">
                <a:latin typeface="+mj-ea"/>
                <a:ea typeface="+mj-ea"/>
              </a:rPr>
              <a:t>仔细</a:t>
            </a:r>
            <a:r>
              <a:rPr lang="zh-CN" altLang="en-US" sz="3200" dirty="0" smtClean="0">
                <a:latin typeface="+mj-ea"/>
                <a:ea typeface="+mj-ea"/>
              </a:rPr>
              <a:t>阅读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 smtClean="0"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latin typeface="+mj-ea"/>
                <a:ea typeface="+mj-ea"/>
              </a:rPr>
              <a:t>4</a:t>
            </a:r>
            <a:r>
              <a:rPr lang="zh-CN" altLang="en-US" sz="3200" dirty="0" smtClean="0">
                <a:latin typeface="+mj-ea"/>
                <a:ea typeface="+mj-ea"/>
              </a:rPr>
              <a:t>自然段，感受钱塘江大潮的壮观吧！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27584" y="3713168"/>
            <a:ext cx="709771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    运用比喻，由远及近具体描写了大潮的声音和形态，尽显其宏大气势。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83532" y="105145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83532" y="162751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843808" y="105145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98786" y="2907674"/>
            <a:ext cx="834521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午后一点左右，从远处传来隆隆的响声，好像闷雷滚动。</a:t>
            </a:r>
            <a:endParaRPr lang="en-US" altLang="zh-CN" sz="3200" dirty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24097" y="1806426"/>
            <a:ext cx="709771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    </a:t>
            </a:r>
            <a:r>
              <a:rPr lang="en-US" altLang="zh-CN" sz="3200" dirty="0">
                <a:latin typeface="+mj-ea"/>
                <a:ea typeface="+mj-ea"/>
              </a:rPr>
              <a:t>5</a:t>
            </a:r>
            <a:r>
              <a:rPr lang="en-US" altLang="zh-CN" sz="3200" dirty="0" smtClean="0">
                <a:latin typeface="+mj-ea"/>
                <a:ea typeface="+mj-ea"/>
              </a:rPr>
              <a:t>.</a:t>
            </a:r>
            <a:r>
              <a:rPr lang="zh-CN" altLang="en-US" sz="3200" dirty="0" smtClean="0">
                <a:latin typeface="+mj-ea"/>
                <a:ea typeface="+mj-ea"/>
              </a:rPr>
              <a:t>找出具体描写大潮的声音和形态的句子，并加以赏析。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6983" y="4221088"/>
            <a:ext cx="75483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   这里运用比喻，将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“潮声”比作“闷雷”，形象地写出钱塘江潮的气势宏大。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01055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58661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13779" y="96269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2392" y="1916832"/>
            <a:ext cx="834521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过了一会儿，响声越来越大，只见东边水天相接的地方出现了一条白线，人群又沸腾起来。</a:t>
            </a:r>
            <a:endParaRPr lang="en-US" altLang="zh-CN" sz="3200" dirty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Picture 2" descr="http://p2.so.qhmsg.com/bdr/_240_/t018fd891ae088f7fa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170" y="3297241"/>
            <a:ext cx="3467132" cy="2529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467544" y="3760963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  宽阔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的潮头激起白色的水花，远望就像一条白线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。这里写出潮来之时的形态。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062739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638803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67544" y="185934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那</a:t>
            </a:r>
            <a:r>
              <a:rPr lang="zh-CN" altLang="en-US" sz="3200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条白线很快向我们移来，逐渐拉长，变粗，横贯江面。再近些，只见白浪翻滚，形成一堵两长多高的水墙。</a:t>
            </a:r>
            <a:endParaRPr lang="zh-CN" altLang="en-US" sz="3200" dirty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Picture 2" descr="http://img.qqzhi.com/upload/img_2_3881120246D1794683410_2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4711" y="3645024"/>
            <a:ext cx="6452790" cy="2622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3013779" y="96269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06492" y="112174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6492" y="1697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3963" y="112174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472307" y="2063323"/>
            <a:ext cx="8077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浪潮</a:t>
            </a:r>
            <a:r>
              <a:rPr lang="zh-CN" altLang="en-US" sz="3200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越来越近，犹如千万匹白色战马齐头并进，浩浩荡荡地飞奔而来；那声音如同山崩地裂，好像大地都被震得颤动起来。</a:t>
            </a:r>
            <a:endParaRPr lang="zh-CN" altLang="en-US" sz="3200" dirty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3" y="4077072"/>
            <a:ext cx="66061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   两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个比喻：从形、声两个方面写出水势之大，速度之快；声势之动人心魄。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2.so.qhmsg.com/bdr/_240_/t018fd891ae088f7fa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626" y="2027972"/>
            <a:ext cx="6912768" cy="4258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484120" y="1196975"/>
            <a:ext cx="4086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B0F0"/>
                </a:solidFill>
                <a:latin typeface="+mn-ea"/>
              </a:rPr>
              <a:t>观  潮</a:t>
            </a:r>
            <a:endParaRPr lang="zh-CN" altLang="en-US" sz="4800" b="1" dirty="0">
              <a:solidFill>
                <a:srgbClr val="00B0F0"/>
              </a:solidFill>
              <a:latin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275856" y="1988840"/>
            <a:ext cx="23762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.yocity.cn/View/2011092716512378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412165"/>
            <a:ext cx="3960440" cy="1905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57432" y="1990933"/>
            <a:ext cx="764295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    </a:t>
            </a:r>
            <a:r>
              <a:rPr lang="en-US" altLang="zh-CN" sz="3600" dirty="0">
                <a:latin typeface="+mj-ea"/>
                <a:ea typeface="+mj-ea"/>
              </a:rPr>
              <a:t>6</a:t>
            </a:r>
            <a:r>
              <a:rPr lang="en-US" altLang="zh-CN" sz="3600" dirty="0" smtClean="0">
                <a:latin typeface="+mj-ea"/>
                <a:ea typeface="+mj-ea"/>
              </a:rPr>
              <a:t>.</a:t>
            </a:r>
            <a:r>
              <a:rPr lang="zh-CN" altLang="en-US" sz="3600" dirty="0">
                <a:latin typeface="+mj-ea"/>
                <a:ea typeface="+mj-ea"/>
              </a:rPr>
              <a:t>大家快速阅读</a:t>
            </a:r>
            <a:r>
              <a:rPr lang="en-US" altLang="zh-CN" sz="3600" dirty="0">
                <a:latin typeface="+mj-ea"/>
                <a:ea typeface="+mj-ea"/>
              </a:rPr>
              <a:t>5</a:t>
            </a:r>
            <a:r>
              <a:rPr lang="zh-CN" altLang="en-US" sz="3600" dirty="0" smtClean="0">
                <a:latin typeface="+mj-ea"/>
                <a:ea typeface="+mj-ea"/>
              </a:rPr>
              <a:t>自然段，作者是如何描写潮头过后的景象的？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62159" y="3191262"/>
            <a:ext cx="778236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潮头过后，作者又详细描写了余波的气势之大。余波尚且如此，更可想象浪潮之壮观。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430096" y="3412047"/>
            <a:ext cx="11079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</a:rPr>
              <a:t>观潮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871016" y="2348880"/>
            <a:ext cx="1997075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潮来前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467848" y="2682652"/>
            <a:ext cx="403168" cy="2273819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1821931" y="3357896"/>
            <a:ext cx="1997075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+mj-ea"/>
                <a:ea typeface="+mj-ea"/>
              </a:rPr>
              <a:t>潮</a:t>
            </a:r>
            <a:r>
              <a:rPr lang="zh-CN" altLang="en-US" sz="3600" dirty="0" smtClean="0">
                <a:latin typeface="+mj-ea"/>
                <a:ea typeface="+mj-ea"/>
              </a:rPr>
              <a:t>来时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818404" y="4340981"/>
            <a:ext cx="1997075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潮过后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3679605" y="2348880"/>
            <a:ext cx="2015977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雄伟壮观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6" name="左大括号 25"/>
          <p:cNvSpPr/>
          <p:nvPr/>
        </p:nvSpPr>
        <p:spPr>
          <a:xfrm flipH="1">
            <a:off x="5831455" y="2744610"/>
            <a:ext cx="288032" cy="2301696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5975471" y="3023628"/>
            <a:ext cx="339207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（钱塘江大潮）       </a:t>
            </a:r>
            <a:endParaRPr lang="en-US" altLang="zh-CN" sz="36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 有声有色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3552743" y="3433793"/>
            <a:ext cx="2710788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如临其境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3552743" y="4357123"/>
            <a:ext cx="2925001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天下奇观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  <p:bldP spid="21" grpId="0"/>
      <p:bldP spid="22" grpId="0" animBg="1"/>
      <p:bldP spid="23" grpId="0"/>
      <p:bldP spid="24" grpId="0"/>
      <p:bldP spid="25" grpId="0"/>
      <p:bldP spid="26" grpId="0" animBg="1"/>
      <p:bldP spid="27" grpId="0"/>
      <p:bldP spid="31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52141" y="96678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52141" y="15428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87807" y="1700808"/>
            <a:ext cx="81741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课文</a:t>
            </a:r>
            <a:r>
              <a:rPr lang="zh-CN" altLang="en-US" sz="3600" dirty="0">
                <a:latin typeface="+mn-ea"/>
              </a:rPr>
              <a:t>描写了作者观看钱塘江大潮的盛况，展现了潮来前、潮来时、潮头过后的景象，赞美了大潮的奇特、雄伟与壮观。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7170" name="Picture 2" descr="http://img01.cztv.com/201509/15/346cbe1c73cc2072ef26d22c093197fe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953" y="3501008"/>
            <a:ext cx="3859316" cy="2684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11560" y="2348880"/>
            <a:ext cx="7705725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latin typeface="+mj-ea"/>
                <a:ea typeface="+mj-ea"/>
              </a:rPr>
              <a:t>本文作者除了直接描写大潮的雄伟壮观，还巧妙地运用了衬托手法。通过对观潮者的神态、动作描写，如“人山人海”“昂首东望”“人声鼎沸”“踮着脚”“又沸腾起来”，既写出观潮者的惊喜，又从另一角度写出大潮之奇。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03090" y="11247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3090" y="170080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-1260815" y="2996952"/>
            <a:ext cx="9919302" cy="16568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88872" rIns="0" bIns="88872" anchor="ctr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海面雷霆聚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江心瀑布横。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       ——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范仲淹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和运使舍人观潮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br>
              <a:rPr lang="zh-CN" altLang="zh-CN" sz="3200" dirty="0">
                <a:latin typeface="楷体" pitchFamily="49" charset="-122"/>
                <a:ea typeface="楷体" pitchFamily="49" charset="-122"/>
              </a:rPr>
            </a:b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03395" y="1866658"/>
            <a:ext cx="4949825" cy="871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描写钱塘江潮的</a:t>
            </a:r>
            <a:r>
              <a:rPr lang="zh-CN" altLang="en-US" sz="4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诗句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187624" y="4473575"/>
            <a:ext cx="7058025" cy="165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88872" rIns="0" bIns="88872" anchor="ctr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千里波涛滚滚来，头高数丈触山回。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毛泽东 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七绝</a:t>
            </a:r>
            <a:r>
              <a:rPr lang="en-US" altLang="zh-CN" sz="3200" b="1" dirty="0"/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观潮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br>
              <a:rPr lang="zh-CN" altLang="zh-CN" sz="3200" dirty="0">
                <a:latin typeface="楷体" pitchFamily="49" charset="-122"/>
                <a:ea typeface="楷体" pitchFamily="49" charset="-122"/>
              </a:rPr>
            </a:b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心灵</a:t>
            </a: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感悟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9552" y="2132856"/>
            <a:ext cx="78803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观潮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是一篇文质兼美的写景文章。作者寓情于景，通过对农历八月十八日的钱塘江大潮雄奇壮丽、气势非凡景观的描绘，抒发了热爱祖国壮丽山河的思想感情。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1247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684592" y="1988840"/>
            <a:ext cx="82804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>
                <a:latin typeface="+mj-ea"/>
                <a:ea typeface="+mj-ea"/>
              </a:rPr>
              <a:t>1.</a:t>
            </a:r>
            <a:r>
              <a:rPr lang="zh-CN" altLang="en-US" sz="3200" b="1" dirty="0">
                <a:latin typeface="+mj-ea"/>
                <a:ea typeface="+mj-ea"/>
              </a:rPr>
              <a:t>选词填空。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77252" y="2456774"/>
            <a:ext cx="10795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屹立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7504" y="3075601"/>
            <a:ext cx="8729662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（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）中华民族靠着自强不息的精神，（    ）在世界东方。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（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）雄伟的人民英雄纪念碑（    ）在天安门广场上。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40580" y="2456774"/>
            <a:ext cx="13684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矗立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904599" y="3095859"/>
            <a:ext cx="10795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屹立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228841" y="3984965"/>
            <a:ext cx="136683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矗立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503090" y="170080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 Box 7"/>
          <p:cNvSpPr/>
          <p:nvPr/>
        </p:nvSpPr>
        <p:spPr>
          <a:xfrm>
            <a:off x="874921" y="2784963"/>
            <a:ext cx="696667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 潮来了，作者先听见远处传来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__________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，好像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___________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。过了一会儿，浪潮越来越近了，那声音如同 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_________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好像大地都被震动得颤动起来。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当潮头奔腾西去后，江面</a:t>
            </a: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依旧</a:t>
            </a:r>
            <a:r>
              <a:rPr lang="en-US" altLang="zh-CN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________</a:t>
            </a: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687964" y="1995068"/>
            <a:ext cx="82804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根据课文内容填空。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99120" y="5215434"/>
            <a:ext cx="3337418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风号浪吼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548240" y="4160660"/>
            <a:ext cx="214624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山崩地裂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344352" y="3206486"/>
            <a:ext cx="21063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闷雷滚动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75879" y="3154346"/>
            <a:ext cx="2277992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隆隆的响声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872" y="2348880"/>
            <a:ext cx="5328592" cy="3996444"/>
          </a:xfrm>
          <a:prstGeom prst="rect">
            <a:avLst/>
          </a:prstGeom>
          <a:noFill/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1538" y="24288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．熟读课文。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．认读生字和词语。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7839" y="1124744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52459" y="1988840"/>
            <a:ext cx="4783975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   钱塘江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大潮：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  <a:sym typeface="宋体" charset="-122"/>
              </a:rPr>
              <a:t>世界三大涌潮之一，是天体引力和地球自转的离心作用，加上杭州湾喇叭口的特殊地形所造成的特大涌潮。每年农历八月十八，钱江涌潮最大，潮头可达数米。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sym typeface="宋体" charset="-122"/>
            </a:endParaRPr>
          </a:p>
        </p:txBody>
      </p:sp>
      <p:pic>
        <p:nvPicPr>
          <p:cNvPr id="9" name="Picture 2" descr="http://p1.so.qhmsg.com/bdr/_240_/t01eb4ad57463d8323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713" y="2636912"/>
            <a:ext cx="2952328" cy="2430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924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0034" y="2214554"/>
            <a:ext cx="54660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、指名朗读</a:t>
            </a:r>
            <a:r>
              <a:rPr lang="en-US" altLang="zh-CN" sz="3600" dirty="0" smtClean="0">
                <a:latin typeface="+mn-ea"/>
              </a:rPr>
              <a:t>《</a:t>
            </a:r>
            <a:r>
              <a:rPr lang="zh-CN" altLang="en-US" sz="3600" dirty="0" smtClean="0">
                <a:latin typeface="+mn-ea"/>
              </a:rPr>
              <a:t>观潮</a:t>
            </a:r>
            <a:r>
              <a:rPr lang="en-US" altLang="zh-CN" sz="3600" dirty="0" smtClean="0">
                <a:latin typeface="+mn-ea"/>
              </a:rPr>
              <a:t>》</a:t>
            </a:r>
            <a:r>
              <a:rPr lang="zh-CN" altLang="en-US" sz="3600" dirty="0" smtClean="0">
                <a:latin typeface="+mn-ea"/>
              </a:rPr>
              <a:t>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、指名认读生字和词语。</a:t>
            </a:r>
            <a:endParaRPr lang="en-US" altLang="zh-CN" sz="3600" dirty="0" smtClean="0">
              <a:latin typeface="+mn-ea"/>
            </a:endParaRPr>
          </a:p>
        </p:txBody>
      </p:sp>
      <p:pic>
        <p:nvPicPr>
          <p:cNvPr id="4" name="Picture 2" descr="http://i2.hexunimg.cn/2014-08-13/16746767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991" y="3403274"/>
            <a:ext cx="5272189" cy="2847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90" b="89685" l="41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9" b="23184"/>
          <a:stretch>
            <a:fillRect/>
          </a:stretch>
        </p:blipFill>
        <p:spPr>
          <a:xfrm>
            <a:off x="357158" y="2000240"/>
            <a:ext cx="7858148" cy="4296887"/>
          </a:xfrm>
          <a:prstGeom prst="rect">
            <a:avLst/>
          </a:prstGeom>
        </p:spPr>
      </p:pic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1712" y="4572007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堤       罩       昂 </a:t>
            </a:r>
            <a:endParaRPr lang="en-US" altLang="zh-CN" sz="3600" dirty="0" smtClean="0"/>
          </a:p>
          <a:p>
            <a:r>
              <a:rPr lang="zh-CN" altLang="en-US" sz="3600" dirty="0" smtClean="0"/>
              <a:t>顿       旧       恢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71703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笼</a:t>
            </a:r>
            <a:endParaRPr lang="zh-CN" altLang="en-US" sz="3600" dirty="0"/>
          </a:p>
        </p:txBody>
      </p:sp>
      <p:sp>
        <p:nvSpPr>
          <p:cNvPr id="11" name="左大括号 10"/>
          <p:cNvSpPr/>
          <p:nvPr/>
        </p:nvSpPr>
        <p:spPr>
          <a:xfrm>
            <a:off x="5364189" y="3356928"/>
            <a:ext cx="214314" cy="1571636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403648" y="3068960"/>
            <a:ext cx="994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lóng</a:t>
            </a:r>
            <a:endParaRPr lang="en-US" altLang="zh-CN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403648" y="4365104"/>
            <a:ext cx="162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lǒng</a:t>
            </a:r>
            <a:endParaRPr lang="en-US" altLang="zh-CN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579062" y="314096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鸟笼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39246" y="4365104"/>
            <a:ext cx="1215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笼罩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220486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多音字：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4708711" y="3780790"/>
            <a:ext cx="7626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观</a:t>
            </a:r>
            <a:endParaRPr lang="zh-CN" altLang="en-US" sz="3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5652135" y="3068955"/>
            <a:ext cx="1413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/>
              <a:t>g</a:t>
            </a:r>
            <a:r>
              <a:rPr lang="en-US" altLang="zh-CN" sz="3600" dirty="0" err="1" smtClean="0"/>
              <a:t>u</a:t>
            </a:r>
            <a:r>
              <a:rPr lang="zh-CN" altLang="en-US" sz="3600" dirty="0"/>
              <a:t>ā</a:t>
            </a:r>
            <a:r>
              <a:rPr lang="en-US" altLang="zh-CN" sz="3600" dirty="0"/>
              <a:t>n</a:t>
            </a:r>
            <a:endParaRPr lang="en-US" altLang="zh-CN" sz="3600" dirty="0"/>
          </a:p>
        </p:txBody>
      </p:sp>
      <p:sp>
        <p:nvSpPr>
          <p:cNvPr id="31" name="文本框 30"/>
          <p:cNvSpPr txBox="1"/>
          <p:nvPr/>
        </p:nvSpPr>
        <p:spPr>
          <a:xfrm>
            <a:off x="5724525" y="4437380"/>
            <a:ext cx="1336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/>
              <a:t>g</a:t>
            </a:r>
            <a:r>
              <a:rPr lang="en-US" altLang="zh-CN" sz="3600" dirty="0" err="1" smtClean="0"/>
              <a:t>u</a:t>
            </a:r>
            <a:r>
              <a:rPr lang="zh-CN" altLang="en-US" sz="3600" dirty="0"/>
              <a:t>à</a:t>
            </a:r>
            <a:r>
              <a:rPr lang="en-US" altLang="zh-CN" sz="3600" dirty="0"/>
              <a:t>n</a:t>
            </a:r>
            <a:endParaRPr lang="en-US" altLang="zh-CN" sz="3600" dirty="0"/>
          </a:p>
        </p:txBody>
      </p:sp>
      <p:sp>
        <p:nvSpPr>
          <p:cNvPr id="33" name="左大括号 32"/>
          <p:cNvSpPr/>
          <p:nvPr/>
        </p:nvSpPr>
        <p:spPr>
          <a:xfrm>
            <a:off x="1187624" y="3284984"/>
            <a:ext cx="214314" cy="1571636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020560" y="3140710"/>
            <a:ext cx="18440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观看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48170" y="4480695"/>
            <a:ext cx="1437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道观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355976" y="3068955"/>
            <a:ext cx="0" cy="208851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751" y="3069272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依旧</a:t>
            </a:r>
            <a:r>
              <a:rPr lang="en-US" altLang="zh-CN" sz="3600" dirty="0" smtClean="0"/>
              <a:t>----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827751" y="3861546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犹如</a:t>
            </a:r>
            <a:r>
              <a:rPr lang="en-US" altLang="zh-CN" sz="3600" dirty="0" smtClean="0"/>
              <a:t>----</a:t>
            </a:r>
            <a:endParaRPr lang="en-US" altLang="zh-CN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628300" y="2997517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依然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00055" y="378883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好像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605" y="2205666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近义词：</a:t>
            </a:r>
            <a:endParaRPr lang="zh-CN" altLang="en-US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4860452" y="2997073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宽阔</a:t>
            </a:r>
            <a:r>
              <a:rPr lang="en-US" altLang="zh-CN" sz="3600" dirty="0" smtClean="0"/>
              <a:t>----</a:t>
            </a:r>
            <a:endParaRPr lang="en-US" altLang="zh-CN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4788535" y="3789045"/>
            <a:ext cx="1919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平静</a:t>
            </a:r>
            <a:r>
              <a:rPr lang="en-US" altLang="zh-CN" sz="3600" dirty="0" smtClean="0"/>
              <a:t>----</a:t>
            </a:r>
            <a:endParaRPr lang="en-US" altLang="zh-CN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6732121" y="30688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狭窄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32121" y="386142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喧闹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284109" y="2852814"/>
            <a:ext cx="7528" cy="250739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28675" y="4582160"/>
            <a:ext cx="2014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顿时</a:t>
            </a:r>
            <a:r>
              <a:rPr lang="en-US" altLang="zh-CN" sz="3600" dirty="0" smtClean="0">
                <a:solidFill>
                  <a:schemeClr val="tx1"/>
                </a:solidFill>
                <a:uFillTx/>
              </a:rPr>
              <a:t>----</a:t>
            </a:r>
            <a:endParaRPr lang="en-US" altLang="zh-CN" sz="3600" dirty="0">
              <a:solidFill>
                <a:schemeClr val="tx1"/>
              </a:solidFill>
              <a:uFillTx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00020" y="4581525"/>
            <a:ext cx="1450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uFillTx/>
                <a:sym typeface="+mn-ea"/>
              </a:rPr>
              <a:t>立刻</a:t>
            </a:r>
            <a:endParaRPr lang="zh-CN" altLang="en-US" sz="3600" b="1" dirty="0">
              <a:solidFill>
                <a:srgbClr val="FF0000"/>
              </a:solidFill>
              <a:uFillTx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28490" y="2205355"/>
            <a:ext cx="16954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ym typeface="+mn-ea"/>
              </a:rPr>
              <a:t>反义词：</a:t>
            </a:r>
            <a:endParaRPr lang="zh-CN" altLang="en-US" sz="3600" dirty="0" smtClean="0"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45846" y="4513298"/>
            <a:ext cx="2983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风平浪静</a:t>
            </a:r>
            <a:r>
              <a:rPr lang="en-US" altLang="zh-CN" sz="3600" dirty="0" smtClean="0"/>
              <a:t>-</a:t>
            </a:r>
            <a:endParaRPr lang="en-US" altLang="zh-CN" sz="3600" dirty="0"/>
          </a:p>
        </p:txBody>
      </p:sp>
      <p:sp>
        <p:nvSpPr>
          <p:cNvPr id="21" name="文本框 20"/>
          <p:cNvSpPr txBox="1"/>
          <p:nvPr/>
        </p:nvSpPr>
        <p:spPr>
          <a:xfrm>
            <a:off x="6530957" y="4582160"/>
            <a:ext cx="3221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风吼浪吼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  <p:bldP spid="1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026" name="Picture 2" descr="C:\Users\Administrator\Desktop\俊萍\1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2666397"/>
            <a:ext cx="6480720" cy="34269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630725" y="3849517"/>
            <a:ext cx="6120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海塘大堤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   笼罩   恢复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昂首东望   顿时   依旧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1296315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词语解释：</a:t>
            </a:r>
            <a:endParaRPr lang="zh-CN" altLang="en-US" sz="36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3264" y="2852936"/>
            <a:ext cx="76739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屹立：</a:t>
            </a:r>
            <a:r>
              <a:rPr lang="zh-CN" altLang="en-US" sz="2800" dirty="0" smtClean="0">
                <a:latin typeface="+mj-ea"/>
                <a:ea typeface="+mj-ea"/>
              </a:rPr>
              <a:t>像山峰一样高耸而稳固地立着，常用来形       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      容坚定不可动摇。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3265" y="4603392"/>
            <a:ext cx="521168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人山人海：</a:t>
            </a:r>
            <a:r>
              <a:rPr lang="zh-CN" altLang="en-US" sz="2800" dirty="0" smtClean="0">
                <a:latin typeface="+mj-ea"/>
                <a:ea typeface="+mj-ea"/>
              </a:rPr>
              <a:t>形容聚集的人极多。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3265" y="5308334"/>
            <a:ext cx="628890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风平浪静：</a:t>
            </a:r>
            <a:r>
              <a:rPr lang="zh-CN" altLang="en-US" sz="2800" dirty="0" smtClean="0">
                <a:latin typeface="+mj-ea"/>
                <a:ea typeface="+mj-ea"/>
              </a:rPr>
              <a:t>指没有风浪，水面很平静。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265" y="2239399"/>
            <a:ext cx="48526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笼罩</a:t>
            </a:r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800" dirty="0" smtClean="0">
                <a:latin typeface="+mj-ea"/>
                <a:ea typeface="+mj-ea"/>
              </a:rPr>
              <a:t>像笼子似的罩在上面。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3265" y="3907246"/>
            <a:ext cx="628890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+mj-ea"/>
                <a:ea typeface="+mj-ea"/>
              </a:rPr>
              <a:t>若隐若现：</a:t>
            </a:r>
            <a:r>
              <a:rPr lang="zh-CN" altLang="en-US" sz="2800" dirty="0" smtClean="0">
                <a:latin typeface="+mj-ea"/>
                <a:ea typeface="+mj-ea"/>
              </a:rPr>
              <a:t>形容隐隐约约，看不清楚。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2115</Words>
  <Application>WPS 演示</Application>
  <PresentationFormat>全屏显示(4:3)</PresentationFormat>
  <Paragraphs>266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180</cp:revision>
  <dcterms:created xsi:type="dcterms:W3CDTF">2004-12-31T17:45:00Z</dcterms:created>
  <dcterms:modified xsi:type="dcterms:W3CDTF">2018-09-03T07:58:54Z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