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  <Default Extension="emf" ContentType="image/x-emf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26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4" r:id="rId3"/>
    <p:sldMasterId id="2147483676" r:id="rId4"/>
    <p:sldMasterId id="2147483686" r:id="rId5"/>
  </p:sldMasterIdLst>
  <p:notesMasterIdLst>
    <p:notesMasterId r:id="rId32"/>
  </p:notesMasterIdLst>
  <p:handoutMasterIdLst>
    <p:handoutMasterId r:id="rId33"/>
  </p:handoutMasterIdLst>
  <p:sldIdLst>
    <p:sldId id="328" r:id="rId6"/>
    <p:sldId id="329" r:id="rId7"/>
    <p:sldId id="330" r:id="rId8"/>
    <p:sldId id="333" r:id="rId9"/>
    <p:sldId id="331" r:id="rId10"/>
    <p:sldId id="332" r:id="rId11"/>
    <p:sldId id="269" r:id="rId12"/>
    <p:sldId id="317" r:id="rId13"/>
    <p:sldId id="318" r:id="rId14"/>
    <p:sldId id="319" r:id="rId15"/>
    <p:sldId id="261" r:id="rId16"/>
    <p:sldId id="323" r:id="rId17"/>
    <p:sldId id="314" r:id="rId18"/>
    <p:sldId id="324" r:id="rId19"/>
    <p:sldId id="315" r:id="rId20"/>
    <p:sldId id="322" r:id="rId21"/>
    <p:sldId id="316" r:id="rId22"/>
    <p:sldId id="325" r:id="rId23"/>
    <p:sldId id="327" r:id="rId24"/>
    <p:sldId id="334" r:id="rId25"/>
    <p:sldId id="340" r:id="rId26"/>
    <p:sldId id="341" r:id="rId27"/>
    <p:sldId id="335" r:id="rId28"/>
    <p:sldId id="336" r:id="rId29"/>
    <p:sldId id="342" r:id="rId30"/>
    <p:sldId id="339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anose="020105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anose="020105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anose="020105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anose="020105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bg1"/>
        </a:solidFill>
        <a:effectDag name="">
          <a:cont type="tree" name="">
            <a:effect ref="fillLine"/>
            <a:outerShdw dist="38100" dir="13500000" algn="br">
              <a:schemeClr val="bg1">
                <a:lumMod val="200000"/>
                <a:satMod val="200000"/>
              </a:schemeClr>
            </a:outerShdw>
          </a:cont>
          <a:cont type="tree" name="">
            <a:effect ref="fillLine"/>
            <a:outerShdw dist="38100" dir="2700000" algn="tl">
              <a:schemeClr val="bg1">
                <a:lumMod val="60000"/>
                <a:satMod val="60000"/>
              </a:schemeClr>
            </a:outerShdw>
          </a:cont>
          <a:effect ref="fillLine"/>
        </a:effectDag>
        <a:latin typeface="Arial" panose="020B0604020202020204" pitchFamily="34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CCFF"/>
    <a:srgbClr val="000000"/>
    <a:srgbClr val="008000"/>
    <a:srgbClr val="0000FF"/>
    <a:srgbClr val="66FF33"/>
    <a:srgbClr val="FF66FF"/>
    <a:srgbClr val="0066FF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10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2019/7/3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8E654-2C92-4C3D-AE5D-697D985CEC53}" type="datetimeFigureOut">
              <a:rPr lang="zh-CN" altLang="en-US" smtClean="0"/>
              <a:pPr/>
              <a:t>2019/7/3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AE6CD5-2B16-4737-9544-5345FDC8B2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30724" name="页脚占位符 1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30725" name="页眉占位符 2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endParaRPr lang="zh-CN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481" y="4343913"/>
            <a:ext cx="5487041" cy="4114361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28676" name="页眉占位符 3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28677" name="页脚占位符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28678" name="灯片编号占位符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6727F2-DB7E-4CCC-880E-832F788D1817}" type="slidenum">
              <a:rPr lang="zh-CN" altLang="en-US" smtClean="0">
                <a:solidFill>
                  <a:srgbClr val="000000"/>
                </a:solidFill>
              </a:rPr>
              <a:pPr/>
              <a:t>22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noFill/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7348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 smtClean="0"/>
              <a:t>绿色圃中小学教育网</a:t>
            </a:r>
            <a:r>
              <a:rPr lang="en-US" altLang="zh-CN" smtClean="0"/>
              <a:t>http://www.lspjy.com</a:t>
            </a:r>
          </a:p>
        </p:txBody>
      </p:sp>
      <p:sp>
        <p:nvSpPr>
          <p:cNvPr id="57349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 smtClean="0"/>
              <a:t>绿色圃中小学教育网</a:t>
            </a:r>
            <a:r>
              <a:rPr lang="en-US" altLang="zh-CN" smtClean="0"/>
              <a:t>http://www.lspjy.com</a:t>
            </a:r>
          </a:p>
        </p:txBody>
      </p:sp>
      <p:sp>
        <p:nvSpPr>
          <p:cNvPr id="57350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66A091D5-472C-432C-8B88-1317A48E0B8C}" type="slidenum">
              <a:rPr lang="zh-CN" altLang="en-US" smtClean="0"/>
              <a:pPr/>
              <a:t>23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noFill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58372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8373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prstClr val="black"/>
                </a:solidFill>
              </a:rPr>
              <a:t>绿色圃中小学教育网</a:t>
            </a:r>
            <a:r>
              <a:rPr lang="en-US" altLang="zh-CN">
                <a:solidFill>
                  <a:prstClr val="black"/>
                </a:solidFill>
              </a:rPr>
              <a:t>http://www.lspjy.com</a:t>
            </a:r>
          </a:p>
        </p:txBody>
      </p:sp>
      <p:sp>
        <p:nvSpPr>
          <p:cNvPr id="58374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7C85CF6-D2F1-4F76-B795-2100A8259E21}" type="slidenum">
              <a:rPr lang="zh-CN" altLang="en-US">
                <a:solidFill>
                  <a:prstClr val="black"/>
                </a:solidFill>
              </a:rPr>
              <a:pPr/>
              <a:t>24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31748" name="页眉占位符 3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31749" name="页脚占位符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31750" name="灯片编号占位符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362677-9685-4733-B1ED-C5D13EDEA3B8}" type="slidenum">
              <a:rPr lang="zh-CN" altLang="en-US" smtClean="0">
                <a:solidFill>
                  <a:srgbClr val="000000"/>
                </a:solidFill>
              </a:rPr>
              <a:pPr/>
              <a:t>2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7DAE8D04-3EB1-4800-A0F9-7480661B366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9157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9158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22CAE39-BBE1-4BCA-9B1F-2C499B9DDE26}" type="slidenum">
              <a:rPr lang="zh-CN" altLang="en-US">
                <a:solidFill>
                  <a:srgbClr val="000000"/>
                </a:solidFill>
              </a:rPr>
              <a:pPr/>
              <a:t>4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9157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49158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922CAE39-BBE1-4BCA-9B1F-2C499B9DDE26}" type="slidenum">
              <a:rPr lang="zh-CN" altLang="en-US">
                <a:solidFill>
                  <a:srgbClr val="000000"/>
                </a:solidFill>
              </a:rPr>
              <a:pPr/>
              <a:t>5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="t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120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vert="horz" wrap="square" lIns="91436" tIns="45719" rIns="91436" bIns="45719" numCol="1" anchorCtr="0" compatLnSpc="1"/>
          <a:lstStyle/>
          <a:p>
            <a:r>
              <a:rPr lang="zh-CN" altLang="zh-CN">
                <a:solidFill>
                  <a:srgbClr val="000000"/>
                </a:solidFill>
              </a:rPr>
              <a:t>绿色圃中小学教育网</a:t>
            </a:r>
            <a:r>
              <a:rPr lang="en-US" altLang="zh-CN">
                <a:solidFill>
                  <a:srgbClr val="000000"/>
                </a:solidFill>
              </a:rPr>
              <a:t>http://www.lspjy.com</a:t>
            </a:r>
          </a:p>
        </p:txBody>
      </p:sp>
      <p:sp>
        <p:nvSpPr>
          <p:cNvPr id="51206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48786A5D-615F-4F04-8F30-E524853D039D}" type="slidenum">
              <a:rPr lang="zh-CN" altLang="en-US">
                <a:solidFill>
                  <a:srgbClr val="000000"/>
                </a:solidFill>
              </a:rPr>
              <a:pPr/>
              <a:t>6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E6CD5-2B16-4737-9544-5345FDC8B25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481" y="4343913"/>
            <a:ext cx="5487041" cy="4114361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28676" name="页眉占位符 3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28677" name="页脚占位符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28678" name="灯片编号占位符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6727F2-DB7E-4CCC-880E-832F788D1817}" type="slidenum">
              <a:rPr lang="zh-CN" altLang="en-US" smtClean="0">
                <a:solidFill>
                  <a:srgbClr val="000000"/>
                </a:solidFill>
              </a:rPr>
              <a:pPr/>
              <a:t>20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481" y="4343913"/>
            <a:ext cx="5487041" cy="4114361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28676" name="页眉占位符 3"/>
          <p:cNvSpPr>
            <a:spLocks noGrp="1"/>
          </p:cNvSpPr>
          <p:nvPr>
            <p:ph type="hdr" sz="quarter" idx="4294967295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28677" name="页脚占位符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</a:p>
        </p:txBody>
      </p:sp>
      <p:sp>
        <p:nvSpPr>
          <p:cNvPr id="28678" name="灯片编号占位符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6727F2-DB7E-4CCC-880E-832F788D1817}" type="slidenum">
              <a:rPr lang="zh-CN" altLang="en-US" smtClean="0">
                <a:solidFill>
                  <a:srgbClr val="000000"/>
                </a:solidFill>
              </a:rPr>
              <a:pPr/>
              <a:t>21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emf"/><Relationship Id="rId4" Type="http://schemas.openxmlformats.org/officeDocument/2006/relationships/image" Target="../media/image4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37C438-AD07-40E8-9C28-47DF0496B2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7E7C95-326A-4C84-A1A8-872ABB648A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78BDB8-5208-4965-9018-D3CC956374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5097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754568"/>
            <a:ext cx="1509713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4787900"/>
            <a:ext cx="14859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3133" y="1414123"/>
            <a:ext cx="4757738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582" y="3909814"/>
            <a:ext cx="1476837" cy="2936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64533" y="2602402"/>
            <a:ext cx="5214938" cy="774215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61074" y="3376612"/>
            <a:ext cx="3421856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7E347-7F92-4604-B49E-376ACF16427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12E4B-DF2E-4AA9-87AF-D728E8E35EC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A76A7-F397-4DD6-A3CE-37721F962D9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98280-9722-480C-AA2A-8A88B44BE77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2571750" cy="360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50" y="3324230"/>
            <a:ext cx="257175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3603630"/>
            <a:ext cx="2371725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2276" y="5"/>
            <a:ext cx="2393156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2158" y="3276603"/>
            <a:ext cx="5119688" cy="71437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007396" y="4017968"/>
            <a:ext cx="5129213" cy="809625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63294-DDA0-49F7-957C-518F9638D89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FFE06-1280-46EC-92CD-70FD2829670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CD24D-BCB6-44FF-8386-B5DBA29E0AB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2711B-1329-453B-800F-03B261135A2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814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759825"/>
            <a:ext cx="3868340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814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2759825"/>
            <a:ext cx="3887391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172F4-9E2E-445A-84E2-20CCAAD82EC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BB549-47CE-4A1F-A00E-341B7D15DE2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7B40C-92B0-43AE-BE47-7037C35F55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509713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0"/>
            <a:ext cx="14859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754568"/>
            <a:ext cx="1509713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4787900"/>
            <a:ext cx="14859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3133" y="1414123"/>
            <a:ext cx="4757738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582" y="3909814"/>
            <a:ext cx="1476837" cy="293640"/>
          </a:xfrm>
          <a:prstGeom prst="rect">
            <a:avLst/>
          </a:prstGeom>
        </p:spPr>
      </p:pic>
      <p:sp>
        <p:nvSpPr>
          <p:cNvPr id="23" name="标题 1"/>
          <p:cNvSpPr>
            <a:spLocks noGrp="1"/>
          </p:cNvSpPr>
          <p:nvPr>
            <p:ph type="ctrTitle"/>
          </p:nvPr>
        </p:nvSpPr>
        <p:spPr>
          <a:xfrm>
            <a:off x="1964533" y="2510326"/>
            <a:ext cx="5214938" cy="866291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7" name="副标题 2"/>
          <p:cNvSpPr>
            <a:spLocks noGrp="1"/>
          </p:cNvSpPr>
          <p:nvPr>
            <p:ph type="subTitle" idx="1"/>
          </p:nvPr>
        </p:nvSpPr>
        <p:spPr>
          <a:xfrm>
            <a:off x="2732487" y="3376612"/>
            <a:ext cx="3679031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BFB7D-72D2-4F2B-A33C-E0B878CE61D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99283-8660-4E5C-ABE4-D98B75233C8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C0D5-45E1-4F7F-8B51-BF87C936AB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438C4-2273-4844-988B-0EF8E59EE2C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647705"/>
            <a:ext cx="2949178" cy="1409699"/>
          </a:xfrm>
        </p:spPr>
        <p:txBody>
          <a:bodyPr anchor="t"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647701"/>
            <a:ext cx="4629150" cy="52133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558CF-DB0C-4FA8-8430-6EF3CDCE47D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3402F-D0EA-47AD-B34B-72371E9FAF0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F20A2-D5A0-4773-9DEE-6EDDDDBC43B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E324F-451B-430F-A6B5-B3BEB438FBC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57200"/>
            <a:ext cx="7886700" cy="5695950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DBF6-599A-45E7-97F6-D3C32A514EE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2019/7/3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198BF-3A32-488E-BEA8-6C609DD1DC0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9B2234-60EB-4375-B724-27BD377255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DC577-C6D2-4DB0-8194-3A4262A8BA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29D586-E380-468B-84DD-C15818B737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2A692-9EAC-40AC-9883-7E8F5CFFF7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07CBF-807E-41E1-B2D9-53AF6624D0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026F8-30D2-43A2-A5A5-8D2E013B22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538A62-2A00-4AC6-B9D4-A6B8C06A023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ags" Target="../tags/tag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30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39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solidFill>
                  <a:schemeClr val="tx1"/>
                </a:solidFill>
                <a:effectLst/>
                <a:ea typeface="+mn-ea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solidFill>
                  <a:schemeClr val="tx1"/>
                </a:solidFill>
                <a:effectLst/>
                <a:ea typeface="+mn-ea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solidFill>
                  <a:schemeClr val="tx1"/>
                </a:solidFill>
                <a:effectLst/>
                <a:ea typeface="+mn-ea"/>
              </a:defRPr>
            </a:lvl1pPr>
          </a:lstStyle>
          <a:p>
            <a:fld id="{0D44094E-CEAC-4AD5-B211-077858CFF31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5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2"/>
            <a:ext cx="16668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628650" y="365129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buFontTx/>
              <a:buNone/>
              <a:defRPr/>
            </a:pPr>
            <a:fld id="{B1066F66-4BAD-41C9-82CD-E581E5B65FB6}" type="datetimeFigureOut">
              <a:rPr lang="zh-CN" altLang="en-US" b="0">
                <a:solidFill>
                  <a:prstClr val="black">
                    <a:tint val="75000"/>
                  </a:prstClr>
                </a:solidFill>
                <a:effectLst/>
              </a:rPr>
              <a:pPr fontAlgn="auto">
                <a:buFontTx/>
                <a:buNone/>
                <a:defRPr/>
              </a:pPr>
              <a:t>2019/7/3</a:t>
            </a:fld>
            <a:endParaRPr lang="zh-CN" altLang="en-US" b="0">
              <a:solidFill>
                <a:prstClr val="black">
                  <a:tint val="75000"/>
                </a:prstClr>
              </a:solidFill>
              <a:effectLst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buFontTx/>
              <a:buNone/>
              <a:defRPr/>
            </a:pPr>
            <a:endParaRPr lang="zh-CN" altLang="en-US" b="0">
              <a:solidFill>
                <a:prstClr val="black">
                  <a:tint val="75000"/>
                </a:prstClr>
              </a:solidFill>
              <a:effectLst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buFontTx/>
              <a:buNone/>
              <a:defRPr/>
            </a:pPr>
            <a:fld id="{D087D908-3C76-49C4-9630-B128F5E7B769}" type="slidenum">
              <a:rPr lang="zh-CN" altLang="en-US" b="0">
                <a:solidFill>
                  <a:prstClr val="black">
                    <a:tint val="75000"/>
                  </a:prstClr>
                </a:solidFill>
                <a:effectLst/>
              </a:rPr>
              <a:pPr fontAlgn="auto">
                <a:buFontTx/>
                <a:buNone/>
                <a:defRPr/>
              </a:pPr>
              <a:t>‹#›</a:t>
            </a:fld>
            <a:endParaRPr lang="zh-CN" altLang="en-US" b="0">
              <a:solidFill>
                <a:prstClr val="black">
                  <a:tint val="75000"/>
                </a:prstClr>
              </a:solidFill>
              <a:effectLst/>
            </a:endParaRPr>
          </a:p>
        </p:txBody>
      </p:sp>
      <p:sp>
        <p:nvSpPr>
          <p:cNvPr id="2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 sz="1800" b="0">
              <a:solidFill>
                <a:prstClr val="white"/>
              </a:solidFill>
              <a:effectLst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/>
          <p:cNvPicPr>
            <a:picLocks noChangeAspect="1" noChangeArrowheads="1"/>
          </p:cNvPicPr>
          <p:nvPr userDrawn="1"/>
        </p:nvPicPr>
        <p:blipFill>
          <a:blip r:embed="rId11" cstate="print"/>
          <a:srcRect l="5125" r="4079" b="21777"/>
          <a:stretch>
            <a:fillRect/>
          </a:stretch>
        </p:blipFill>
        <p:spPr bwMode="auto">
          <a:xfrm>
            <a:off x="0" y="5829300"/>
            <a:ext cx="9144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027990" y="165106"/>
            <a:ext cx="91598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 userDrawn="1"/>
        </p:nvSpPr>
        <p:spPr>
          <a:xfrm flipH="1">
            <a:off x="3" y="164637"/>
            <a:ext cx="2771800" cy="288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1400" b="0">
              <a:solidFill>
                <a:prstClr val="white"/>
              </a:solidFill>
              <a:effectLst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675" y="123831"/>
            <a:ext cx="145424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1200" b="0" dirty="0">
                <a:solidFill>
                  <a:prstClr val="black"/>
                </a:solidFill>
                <a:effectLst/>
                <a:latin typeface="Heiti SC Light" panose="02000000000000000000" pitchFamily="2" charset="-128"/>
                <a:ea typeface="Heiti SC Light" panose="02000000000000000000" pitchFamily="2" charset="-128"/>
              </a:rPr>
              <a:t>22</a:t>
            </a:r>
            <a:r>
              <a:rPr kumimoji="1" lang="zh-CN" altLang="en-US" sz="1200" b="0" dirty="0">
                <a:solidFill>
                  <a:prstClr val="black"/>
                </a:solidFill>
                <a:effectLst/>
                <a:latin typeface="Heiti SC Light" panose="02000000000000000000" pitchFamily="2" charset="-128"/>
                <a:ea typeface="Heiti SC Light" panose="02000000000000000000" pitchFamily="2" charset="-128"/>
              </a:rPr>
              <a:t>我们奇妙的世界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/>
          <p:cNvPicPr>
            <a:picLocks noChangeAspect="1" noChangeArrowheads="1"/>
          </p:cNvPicPr>
          <p:nvPr userDrawn="1"/>
        </p:nvPicPr>
        <p:blipFill>
          <a:blip r:embed="rId11" cstate="print"/>
          <a:srcRect l="5125" r="4079" b="21777"/>
          <a:stretch>
            <a:fillRect/>
          </a:stretch>
        </p:blipFill>
        <p:spPr bwMode="auto">
          <a:xfrm>
            <a:off x="0" y="5829300"/>
            <a:ext cx="91440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027990" y="165110"/>
            <a:ext cx="91598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 userDrawn="1"/>
        </p:nvSpPr>
        <p:spPr>
          <a:xfrm flipH="1">
            <a:off x="3" y="164637"/>
            <a:ext cx="2771800" cy="288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1400" b="0">
              <a:solidFill>
                <a:prstClr val="white"/>
              </a:solidFill>
              <a:effectLst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675" y="123835"/>
            <a:ext cx="145424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1200" b="0" dirty="0">
                <a:solidFill>
                  <a:prstClr val="black"/>
                </a:solidFill>
                <a:effectLst/>
                <a:latin typeface="Heiti SC Light" panose="02000000000000000000" pitchFamily="2" charset="-128"/>
                <a:ea typeface="Heiti SC Light" panose="02000000000000000000" pitchFamily="2" charset="-128"/>
              </a:rPr>
              <a:t>22</a:t>
            </a:r>
            <a:r>
              <a:rPr kumimoji="1" lang="zh-CN" altLang="en-US" sz="1200" b="0" dirty="0">
                <a:solidFill>
                  <a:prstClr val="black"/>
                </a:solidFill>
                <a:effectLst/>
                <a:latin typeface="Heiti SC Light" panose="02000000000000000000" pitchFamily="2" charset="-128"/>
                <a:ea typeface="Heiti SC Light" panose="02000000000000000000" pitchFamily="2" charset="-128"/>
              </a:rPr>
              <a:t>我们奇妙的世界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&#21016;&#32676;&#12298;&#35910;&#33626;&#12299;.ppt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>
            <a:spLocks noChangeArrowheads="1"/>
          </p:cNvSpPr>
          <p:nvPr/>
        </p:nvSpPr>
        <p:spPr bwMode="auto">
          <a:xfrm>
            <a:off x="1692275" y="1268413"/>
            <a:ext cx="55435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 </a:t>
            </a:r>
            <a:r>
              <a:rPr lang="en-US" altLang="zh-CN" sz="3600" dirty="0" smtClean="0">
                <a:solidFill>
                  <a:srgbClr val="0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5.</a:t>
            </a:r>
            <a:r>
              <a:rPr lang="zh-CN" altLang="en-US" sz="3600" dirty="0" smtClean="0">
                <a:solidFill>
                  <a:srgbClr val="000000"/>
                </a:solidFill>
                <a:effectLst/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一个豆荚里的五粒豆</a:t>
            </a:r>
          </a:p>
        </p:txBody>
      </p:sp>
      <p:sp>
        <p:nvSpPr>
          <p:cNvPr id="2051" name="直线连接符 21"/>
          <p:cNvSpPr>
            <a:spLocks noChangeShapeType="1"/>
          </p:cNvSpPr>
          <p:nvPr/>
        </p:nvSpPr>
        <p:spPr bwMode="auto">
          <a:xfrm flipV="1">
            <a:off x="2060573" y="1981238"/>
            <a:ext cx="5102159" cy="790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pPr>
              <a:buFontTx/>
              <a:buNone/>
            </a:pPr>
            <a:endParaRPr lang="zh-CN" altLang="en-US" sz="1800" b="0" smtClean="0">
              <a:solidFill>
                <a:prstClr val="black"/>
              </a:solidFill>
              <a:effectLst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52" name="Rectangle 8"/>
          <p:cNvSpPr>
            <a:spLocks noChangeArrowheads="1"/>
          </p:cNvSpPr>
          <p:nvPr/>
        </p:nvSpPr>
        <p:spPr bwMode="auto">
          <a:xfrm>
            <a:off x="395291" y="6453188"/>
            <a:ext cx="620683" cy="1077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100" b="0" smtClean="0">
                <a:solidFill>
                  <a:prstClr val="white"/>
                </a:solidFill>
                <a:effectLst/>
                <a:latin typeface="Calibri" panose="020F0502020204030204"/>
                <a:ea typeface="宋体" panose="02010600030101010101" pitchFamily="2" charset="-122"/>
              </a:rPr>
              <a:t>绿色圃中小学教育网</a:t>
            </a:r>
            <a:r>
              <a:rPr lang="en-US" altLang="zh-CN" sz="100" b="0" smtClean="0">
                <a:solidFill>
                  <a:prstClr val="white"/>
                </a:solidFill>
                <a:effectLst/>
                <a:latin typeface="Calibri" panose="020F0502020204030204"/>
                <a:ea typeface="宋体" panose="02010600030101010101" pitchFamily="2" charset="-122"/>
              </a:rPr>
              <a:t>http://www.lspjy.com  </a:t>
            </a:r>
            <a:r>
              <a:rPr lang="zh-CN" altLang="en-US" sz="100" b="0" smtClean="0">
                <a:solidFill>
                  <a:prstClr val="white"/>
                </a:solidFill>
                <a:effectLst/>
                <a:latin typeface="Calibri" panose="020F0502020204030204"/>
                <a:ea typeface="宋体" panose="02010600030101010101" pitchFamily="2" charset="-122"/>
              </a:rPr>
              <a:t>绿色圃中学资源网</a:t>
            </a:r>
            <a:r>
              <a:rPr lang="en-US" altLang="zh-CN" sz="100" b="0" smtClean="0">
                <a:solidFill>
                  <a:prstClr val="white"/>
                </a:solidFill>
                <a:effectLst/>
                <a:latin typeface="Calibri" panose="020F0502020204030204"/>
                <a:ea typeface="宋体" panose="02010600030101010101" pitchFamily="2" charset="-122"/>
              </a:rPr>
              <a:t>http://cz.lspjy.com</a:t>
            </a:r>
            <a:endParaRPr lang="en-US" altLang="zh-CN" sz="1800" b="0" smtClean="0">
              <a:solidFill>
                <a:prstClr val="black"/>
              </a:solidFill>
              <a:effectLst/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6" name="Picture 4" descr="3989814_211901015423_2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1905070" y="2362228"/>
            <a:ext cx="5181464" cy="341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81000"/>
            <a:ext cx="2667000" cy="868363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00CCFF"/>
                </a:solidFill>
                <a:ea typeface="华文中宋" panose="02010600040101010101" pitchFamily="2" charset="-122"/>
              </a:rPr>
              <a:t>第五粒豆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153400" cy="10668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 dirty="0"/>
              <a:t>          “</a:t>
            </a:r>
            <a:r>
              <a:rPr lang="zh-CN" altLang="en-US" b="1" dirty="0">
                <a:solidFill>
                  <a:srgbClr val="FF0000"/>
                </a:solidFill>
              </a:rPr>
              <a:t>该</a:t>
            </a:r>
            <a:r>
              <a:rPr lang="zh-CN" altLang="en-US" b="1" dirty="0" smtClean="0">
                <a:solidFill>
                  <a:srgbClr val="FF0000"/>
                </a:solidFill>
              </a:rPr>
              <a:t>怎么样就怎么样吧！</a:t>
            </a:r>
            <a:r>
              <a:rPr lang="zh-CN" altLang="en-US" b="1" dirty="0"/>
              <a:t>”最后一粒说。</a:t>
            </a:r>
          </a:p>
          <a:p>
            <a:pPr>
              <a:buFontTx/>
              <a:buNone/>
            </a:pPr>
            <a:endParaRPr lang="en-US" altLang="zh-CN" b="1" dirty="0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066800" y="3505200"/>
            <a:ext cx="2286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1447800" y="3276600"/>
            <a:ext cx="1981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1905000" y="4495800"/>
            <a:ext cx="4876800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66FF"/>
                </a:solidFill>
                <a:effectLst/>
              </a:rPr>
              <a:t>随遇而安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66FF"/>
                </a:solidFill>
                <a:effectLst/>
              </a:rPr>
              <a:t>喜欢过平静的生活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/>
      <p:bldP spid="2970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838200" y="2209800"/>
            <a:ext cx="7315200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000" dirty="0" smtClean="0">
                <a:solidFill>
                  <a:srgbClr val="FF0066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sz="3000" dirty="0">
                <a:solidFill>
                  <a:srgbClr val="FF0066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3000" dirty="0">
                <a:solidFill>
                  <a:srgbClr val="FF0066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那粒最小的豌豆生长过程怎样的？画出相关语句</a:t>
            </a:r>
            <a:endParaRPr lang="en-US" altLang="zh-CN" sz="3000" dirty="0">
              <a:solidFill>
                <a:srgbClr val="FF0066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3000" dirty="0">
                <a:solidFill>
                  <a:srgbClr val="FF0066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3000" dirty="0">
                <a:solidFill>
                  <a:srgbClr val="FF0066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小豌豆的成长给生病的小姑娘带来了什么？</a:t>
            </a:r>
            <a:endParaRPr lang="zh-CN" altLang="en-US" sz="2800" dirty="0">
              <a:solidFill>
                <a:srgbClr val="FF0066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828731" y="1066862"/>
            <a:ext cx="4572000" cy="7016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339933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再读课文，思考</a:t>
            </a:r>
            <a:r>
              <a:rPr lang="en-US" sz="4000" dirty="0">
                <a:solidFill>
                  <a:srgbClr val="339933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:</a:t>
            </a:r>
            <a:endParaRPr lang="zh-CN" altLang="en-US" sz="4000" dirty="0">
              <a:solidFill>
                <a:srgbClr val="339933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Line 2"/>
          <p:cNvSpPr>
            <a:spLocks noChangeShapeType="1"/>
          </p:cNvSpPr>
          <p:nvPr/>
        </p:nvSpPr>
        <p:spPr bwMode="auto">
          <a:xfrm flipV="1">
            <a:off x="763588" y="2057400"/>
            <a:ext cx="807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3" name="Line 3"/>
          <p:cNvSpPr>
            <a:spLocks noChangeShapeType="1"/>
          </p:cNvSpPr>
          <p:nvPr/>
        </p:nvSpPr>
        <p:spPr bwMode="auto">
          <a:xfrm>
            <a:off x="685800" y="1066800"/>
            <a:ext cx="1588" cy="4976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4" name="Line 4"/>
          <p:cNvSpPr>
            <a:spLocks noChangeShapeType="1"/>
          </p:cNvSpPr>
          <p:nvPr/>
        </p:nvSpPr>
        <p:spPr bwMode="auto">
          <a:xfrm>
            <a:off x="685800" y="1066800"/>
            <a:ext cx="8153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5" name="Line 5"/>
          <p:cNvSpPr>
            <a:spLocks noChangeShapeType="1"/>
          </p:cNvSpPr>
          <p:nvPr/>
        </p:nvSpPr>
        <p:spPr bwMode="auto">
          <a:xfrm flipH="1">
            <a:off x="8820150" y="1143000"/>
            <a:ext cx="19050" cy="4879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6" name="Line 6"/>
          <p:cNvSpPr>
            <a:spLocks noChangeShapeType="1"/>
          </p:cNvSpPr>
          <p:nvPr/>
        </p:nvSpPr>
        <p:spPr bwMode="auto">
          <a:xfrm flipV="1">
            <a:off x="687388" y="2971800"/>
            <a:ext cx="815181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7" name="Line 7"/>
          <p:cNvSpPr>
            <a:spLocks noChangeShapeType="1"/>
          </p:cNvSpPr>
          <p:nvPr/>
        </p:nvSpPr>
        <p:spPr bwMode="auto">
          <a:xfrm flipV="1">
            <a:off x="685800" y="3941763"/>
            <a:ext cx="8139113" cy="20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8" name="Line 8"/>
          <p:cNvSpPr>
            <a:spLocks noChangeShapeType="1"/>
          </p:cNvSpPr>
          <p:nvPr/>
        </p:nvSpPr>
        <p:spPr bwMode="auto">
          <a:xfrm flipV="1">
            <a:off x="685800" y="5029200"/>
            <a:ext cx="815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9" name="Line 9"/>
          <p:cNvSpPr>
            <a:spLocks noChangeShapeType="1"/>
          </p:cNvSpPr>
          <p:nvPr/>
        </p:nvSpPr>
        <p:spPr bwMode="auto">
          <a:xfrm>
            <a:off x="685800" y="6019800"/>
            <a:ext cx="8142288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0" name="Line 10"/>
          <p:cNvSpPr>
            <a:spLocks noChangeShapeType="1"/>
          </p:cNvSpPr>
          <p:nvPr/>
        </p:nvSpPr>
        <p:spPr bwMode="auto">
          <a:xfrm flipH="1">
            <a:off x="4876800" y="1143000"/>
            <a:ext cx="1588" cy="487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838200" y="1412875"/>
            <a:ext cx="35290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1800" b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      </a:t>
            </a:r>
            <a:r>
              <a:rPr lang="zh-CN" altLang="en-US" sz="3200">
                <a:solidFill>
                  <a:srgbClr val="009900"/>
                </a:solidFill>
                <a:effectLst/>
                <a:ea typeface="宋体" panose="02010600030101010101" pitchFamily="2" charset="-122"/>
              </a:rPr>
              <a:t>小豌豆怎样长大</a:t>
            </a:r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5391150" y="1412875"/>
            <a:ext cx="3371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effectLst/>
                <a:ea typeface="宋体" panose="02010600030101010101" pitchFamily="2" charset="-122"/>
              </a:rPr>
              <a:t>小姑娘怎样长好</a:t>
            </a:r>
          </a:p>
        </p:txBody>
      </p:sp>
      <p:sp>
        <p:nvSpPr>
          <p:cNvPr id="35853" name="Rectangle 13"/>
          <p:cNvSpPr>
            <a:spLocks noChangeArrowheads="1"/>
          </p:cNvSpPr>
          <p:nvPr/>
        </p:nvSpPr>
        <p:spPr bwMode="auto">
          <a:xfrm>
            <a:off x="755650" y="2133600"/>
            <a:ext cx="425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小豌豆钻进一个长满了青苔和霉菌的裂缝里</a:t>
            </a:r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4953000" y="2349500"/>
            <a:ext cx="367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小姑娘身体非常虚弱</a:t>
            </a:r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1173163" y="3200400"/>
            <a:ext cx="3017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小豌豆长出了小叶子</a:t>
            </a:r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5518150" y="3276600"/>
            <a:ext cx="2635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FF0066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小姑娘心里真高兴</a:t>
            </a:r>
            <a:endParaRPr lang="en-US" altLang="zh-CN">
              <a:solidFill>
                <a:srgbClr val="FF0066"/>
              </a:soli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5861" name="Picture 4" descr="复件 细读感悟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0864" y="393846"/>
            <a:ext cx="2317750" cy="749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5" grpId="1"/>
      <p:bldP spid="358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Text Box 5">
            <a:hlinkClick r:id="rId2" action="ppaction://hlinkpres?slideindex=1&amp;slidetitle="/>
          </p:cNvPr>
          <p:cNvSpPr txBox="1">
            <a:spLocks noChangeArrowheads="1"/>
          </p:cNvSpPr>
          <p:nvPr/>
        </p:nvSpPr>
        <p:spPr bwMode="auto">
          <a:xfrm>
            <a:off x="762000" y="1752600"/>
            <a:ext cx="6858000" cy="131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       </a:t>
            </a:r>
            <a:r>
              <a:rPr lang="zh-CN" altLang="en-US" sz="2600" dirty="0">
                <a:solidFill>
                  <a:srgbClr val="990099"/>
                </a:solidFill>
                <a:effectLst/>
                <a:latin typeface="楷体_GB2312" pitchFamily="49" charset="-122"/>
                <a:ea typeface="楷体_GB2312" pitchFamily="49" charset="-122"/>
              </a:rPr>
              <a:t>太阳</a:t>
            </a:r>
            <a:r>
              <a:rPr lang="zh-CN" altLang="en-US" sz="2600" dirty="0" smtClean="0">
                <a:solidFill>
                  <a:srgbClr val="990099"/>
                </a:solidFill>
                <a:effectLst/>
                <a:latin typeface="楷体_GB2312" pitchFamily="49" charset="-122"/>
                <a:ea typeface="楷体_GB2312" pitchFamily="49" charset="-122"/>
              </a:rPr>
              <a:t>今天在我</a:t>
            </a:r>
            <a:r>
              <a:rPr lang="zh-CN" altLang="en-US" sz="2600" dirty="0">
                <a:solidFill>
                  <a:srgbClr val="990099"/>
                </a:solidFill>
                <a:effectLst/>
                <a:latin typeface="楷体_GB2312" pitchFamily="49" charset="-122"/>
                <a:ea typeface="楷体_GB2312" pitchFamily="49" charset="-122"/>
              </a:rPr>
              <a:t>身上照得怪温暖的。这粒豆子长得好极了，我也会好起来的；</a:t>
            </a:r>
            <a:r>
              <a:rPr lang="zh-CN" altLang="en-US" sz="2600" dirty="0" smtClean="0">
                <a:solidFill>
                  <a:srgbClr val="990099"/>
                </a:solidFill>
                <a:effectLst/>
                <a:latin typeface="楷体_GB2312" pitchFamily="49" charset="-122"/>
                <a:ea typeface="楷体_GB2312" pitchFamily="49" charset="-122"/>
              </a:rPr>
              <a:t>我  爬起来，走到</a:t>
            </a:r>
            <a:r>
              <a:rPr lang="zh-CN" altLang="en-US" sz="2600" dirty="0">
                <a:solidFill>
                  <a:srgbClr val="990099"/>
                </a:solidFill>
                <a:effectLst/>
                <a:latin typeface="楷体_GB2312" pitchFamily="49" charset="-122"/>
                <a:ea typeface="楷体_GB2312" pitchFamily="49" charset="-122"/>
              </a:rPr>
              <a:t>温暖的</a:t>
            </a:r>
            <a:r>
              <a:rPr lang="zh-CN" altLang="en-US" sz="2600" dirty="0" smtClean="0">
                <a:solidFill>
                  <a:srgbClr val="990099"/>
                </a:solidFill>
                <a:effectLst/>
                <a:latin typeface="楷体_GB2312" pitchFamily="49" charset="-122"/>
                <a:ea typeface="楷体_GB2312" pitchFamily="49" charset="-122"/>
              </a:rPr>
              <a:t>太阳光中去</a:t>
            </a:r>
            <a:r>
              <a:rPr lang="zh-CN" altLang="en-US" sz="2600" dirty="0">
                <a:solidFill>
                  <a:srgbClr val="990099"/>
                </a:solidFill>
                <a:effectLst/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5715000" y="2178050"/>
            <a:ext cx="854721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dirty="0" smtClean="0">
                <a:solidFill>
                  <a:srgbClr val="990099"/>
                </a:solidFill>
                <a:effectLst/>
                <a:latin typeface="楷体_GB2312" pitchFamily="49" charset="-122"/>
                <a:ea typeface="楷体_GB2312" pitchFamily="49" charset="-122"/>
              </a:rPr>
              <a:t>我能</a:t>
            </a:r>
            <a:endParaRPr lang="zh-CN" altLang="en-US" sz="2600" dirty="0">
              <a:solidFill>
                <a:srgbClr val="990099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2541" name="Picture 13" descr="200_150_pps-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446463"/>
            <a:ext cx="4191000" cy="325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0"/>
                  </p:tgtEl>
                </p:cond>
              </p:nextCondLst>
            </p:seq>
          </p:childTnLst>
        </p:cTn>
      </p:par>
    </p:tnLst>
    <p:bldLst>
      <p:bldP spid="225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Line 2"/>
          <p:cNvSpPr>
            <a:spLocks noChangeShapeType="1"/>
          </p:cNvSpPr>
          <p:nvPr/>
        </p:nvSpPr>
        <p:spPr bwMode="auto">
          <a:xfrm flipV="1">
            <a:off x="763588" y="2057400"/>
            <a:ext cx="807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7" name="Line 3"/>
          <p:cNvSpPr>
            <a:spLocks noChangeShapeType="1"/>
          </p:cNvSpPr>
          <p:nvPr/>
        </p:nvSpPr>
        <p:spPr bwMode="auto">
          <a:xfrm>
            <a:off x="685800" y="1066800"/>
            <a:ext cx="1588" cy="4976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>
            <a:off x="685800" y="1066800"/>
            <a:ext cx="8153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9" name="Line 5"/>
          <p:cNvSpPr>
            <a:spLocks noChangeShapeType="1"/>
          </p:cNvSpPr>
          <p:nvPr/>
        </p:nvSpPr>
        <p:spPr bwMode="auto">
          <a:xfrm flipH="1">
            <a:off x="8820150" y="1143000"/>
            <a:ext cx="19050" cy="4879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0" name="Line 6"/>
          <p:cNvSpPr>
            <a:spLocks noChangeShapeType="1"/>
          </p:cNvSpPr>
          <p:nvPr/>
        </p:nvSpPr>
        <p:spPr bwMode="auto">
          <a:xfrm flipV="1">
            <a:off x="687388" y="2971800"/>
            <a:ext cx="815181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 flipV="1">
            <a:off x="685800" y="3941763"/>
            <a:ext cx="8139113" cy="20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2" name="Line 8"/>
          <p:cNvSpPr>
            <a:spLocks noChangeShapeType="1"/>
          </p:cNvSpPr>
          <p:nvPr/>
        </p:nvSpPr>
        <p:spPr bwMode="auto">
          <a:xfrm flipV="1">
            <a:off x="685800" y="5029200"/>
            <a:ext cx="815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3" name="Line 9"/>
          <p:cNvSpPr>
            <a:spLocks noChangeShapeType="1"/>
          </p:cNvSpPr>
          <p:nvPr/>
        </p:nvSpPr>
        <p:spPr bwMode="auto">
          <a:xfrm>
            <a:off x="685800" y="6019800"/>
            <a:ext cx="8142288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4" name="Line 10"/>
          <p:cNvSpPr>
            <a:spLocks noChangeShapeType="1"/>
          </p:cNvSpPr>
          <p:nvPr/>
        </p:nvSpPr>
        <p:spPr bwMode="auto">
          <a:xfrm flipH="1">
            <a:off x="4876800" y="1143000"/>
            <a:ext cx="1588" cy="487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838200" y="1412875"/>
            <a:ext cx="35290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1800" b="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      </a:t>
            </a:r>
            <a:r>
              <a:rPr lang="zh-CN" altLang="en-US" sz="3200" dirty="0">
                <a:solidFill>
                  <a:srgbClr val="009900"/>
                </a:solidFill>
                <a:effectLst/>
                <a:ea typeface="宋体" panose="02010600030101010101" pitchFamily="2" charset="-122"/>
              </a:rPr>
              <a:t>小豌豆怎样长大</a:t>
            </a: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5391150" y="1412875"/>
            <a:ext cx="3371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effectLst/>
                <a:ea typeface="宋体" panose="02010600030101010101" pitchFamily="2" charset="-122"/>
              </a:rPr>
              <a:t>小姑娘怎样长好</a:t>
            </a:r>
          </a:p>
        </p:txBody>
      </p:sp>
      <p:sp>
        <p:nvSpPr>
          <p:cNvPr id="36877" name="Rectangle 13"/>
          <p:cNvSpPr>
            <a:spLocks noChangeArrowheads="1"/>
          </p:cNvSpPr>
          <p:nvPr/>
        </p:nvSpPr>
        <p:spPr bwMode="auto">
          <a:xfrm>
            <a:off x="755650" y="2133600"/>
            <a:ext cx="425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小豌豆钻进一个长满了青苔和霉菌的裂缝里</a:t>
            </a:r>
          </a:p>
        </p:txBody>
      </p:sp>
      <p:sp>
        <p:nvSpPr>
          <p:cNvPr id="36878" name="Rectangle 14"/>
          <p:cNvSpPr>
            <a:spLocks noChangeArrowheads="1"/>
          </p:cNvSpPr>
          <p:nvPr/>
        </p:nvSpPr>
        <p:spPr bwMode="auto">
          <a:xfrm>
            <a:off x="4953000" y="2349500"/>
            <a:ext cx="367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小姑娘身体非常虚弱</a:t>
            </a:r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1173163" y="3200400"/>
            <a:ext cx="3017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小豌豆长出了小叶子</a:t>
            </a:r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5518150" y="3276600"/>
            <a:ext cx="2635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FF0066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小姑娘心里真高兴</a:t>
            </a:r>
          </a:p>
        </p:txBody>
      </p:sp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1171575" y="4267200"/>
            <a:ext cx="2941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FF"/>
                </a:solidFill>
                <a:effectLst/>
                <a:ea typeface="黑体" panose="02010609060101010101" charset="-122"/>
              </a:rPr>
              <a:t>小豌豆攀着线向上长</a:t>
            </a:r>
          </a:p>
        </p:txBody>
      </p:sp>
      <p:sp>
        <p:nvSpPr>
          <p:cNvPr id="36882" name="Text Box 1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5181600" y="4114800"/>
            <a:ext cx="3810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>
                <a:solidFill>
                  <a:srgbClr val="0000FF"/>
                </a:solidFill>
                <a:effectLst/>
                <a:ea typeface="黑体" panose="02010609060101010101" charset="-122"/>
              </a:rPr>
              <a:t>小姑娘说话时比以前愉快，第一次能坐一整个钟头</a:t>
            </a:r>
          </a:p>
        </p:txBody>
      </p:sp>
      <p:pic>
        <p:nvPicPr>
          <p:cNvPr id="36885" name="Picture 4" descr="复件 细读感悟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4666" y="533476"/>
            <a:ext cx="2317750" cy="67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1" grpId="1"/>
      <p:bldP spid="368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685800" y="1600200"/>
            <a:ext cx="6324600" cy="131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66FF"/>
                </a:solidFill>
                <a:effectLst/>
                <a:ea typeface="宋体" panose="02010600030101010101" pitchFamily="2" charset="-122"/>
              </a:rPr>
              <a:t>      </a:t>
            </a:r>
            <a:r>
              <a:rPr lang="zh-CN" altLang="en-US" sz="2800" dirty="0" smtClean="0">
                <a:solidFill>
                  <a:srgbClr val="FF66FF"/>
                </a:solidFill>
                <a:effectLst/>
                <a:ea typeface="宋体" panose="02010600030101010101" pitchFamily="2" charset="-122"/>
              </a:rPr>
              <a:t>但</a:t>
            </a:r>
            <a:r>
              <a:rPr lang="zh-CN" altLang="en-US" sz="2600" dirty="0" smtClean="0">
                <a:solidFill>
                  <a:srgbClr val="990099"/>
                </a:solidFill>
                <a:effectLst/>
                <a:ea typeface="宋体" panose="02010600030101010101" pitchFamily="2" charset="-122"/>
              </a:rPr>
              <a:t>她还是仔细地用</a:t>
            </a:r>
            <a:r>
              <a:rPr lang="zh-CN" altLang="en-US" sz="2600" dirty="0">
                <a:solidFill>
                  <a:srgbClr val="990099"/>
                </a:solidFill>
                <a:effectLst/>
                <a:ea typeface="宋体" panose="02010600030101010101" pitchFamily="2" charset="-122"/>
              </a:rPr>
              <a:t>一根小棍子</a:t>
            </a:r>
            <a:r>
              <a:rPr lang="zh-CN" altLang="en-US" sz="2600" dirty="0" smtClean="0">
                <a:solidFill>
                  <a:srgbClr val="990099"/>
                </a:solidFill>
                <a:effectLst/>
                <a:ea typeface="宋体" panose="02010600030101010101" pitchFamily="2" charset="-122"/>
              </a:rPr>
              <a:t>把这植物支</a:t>
            </a:r>
            <a:r>
              <a:rPr lang="zh-CN" altLang="en-US" sz="2600" dirty="0">
                <a:solidFill>
                  <a:srgbClr val="990099"/>
                </a:solidFill>
                <a:effectLst/>
                <a:ea typeface="宋体" panose="02010600030101010101" pitchFamily="2" charset="-122"/>
              </a:rPr>
              <a:t>起来，好使它</a:t>
            </a:r>
            <a:r>
              <a:rPr lang="zh-CN" altLang="en-US" sz="2600" dirty="0" smtClean="0">
                <a:solidFill>
                  <a:srgbClr val="990099"/>
                </a:solidFill>
                <a:effectLst/>
                <a:ea typeface="宋体" panose="02010600030101010101" pitchFamily="2" charset="-122"/>
              </a:rPr>
              <a:t>不至于被</a:t>
            </a:r>
            <a:r>
              <a:rPr lang="zh-CN" altLang="en-US" sz="2600" dirty="0">
                <a:solidFill>
                  <a:srgbClr val="990099"/>
                </a:solidFill>
                <a:effectLst/>
                <a:ea typeface="宋体" panose="02010600030101010101" pitchFamily="2" charset="-122"/>
              </a:rPr>
              <a:t>风吹断，因为它</a:t>
            </a:r>
            <a:r>
              <a:rPr lang="zh-CN" altLang="en-US" sz="2600" dirty="0" smtClean="0">
                <a:solidFill>
                  <a:srgbClr val="990099"/>
                </a:solidFill>
                <a:effectLst/>
                <a:ea typeface="宋体" panose="02010600030101010101" pitchFamily="2" charset="-122"/>
              </a:rPr>
              <a:t>使女儿</a:t>
            </a:r>
            <a:r>
              <a:rPr lang="zh-CN" altLang="en-US" sz="2600" dirty="0">
                <a:solidFill>
                  <a:srgbClr val="990099"/>
                </a:solidFill>
                <a:effectLst/>
                <a:ea typeface="宋体" panose="02010600030101010101" pitchFamily="2" charset="-122"/>
              </a:rPr>
              <a:t>对生命产生了愉快的想象。</a:t>
            </a: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2743248" y="1600248"/>
            <a:ext cx="84772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dirty="0">
                <a:solidFill>
                  <a:srgbClr val="990099"/>
                </a:solidFill>
                <a:effectLst/>
                <a:ea typeface="宋体" panose="02010600030101010101" pitchFamily="2" charset="-122"/>
              </a:rPr>
              <a:t>仔细</a:t>
            </a:r>
          </a:p>
        </p:txBody>
      </p:sp>
      <p:pic>
        <p:nvPicPr>
          <p:cNvPr id="23562" name="Picture 10" descr="mzl_xdlnlbev_480x480-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3105150"/>
            <a:ext cx="48006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1"/>
                  </p:tgtEl>
                </p:cond>
              </p:nextCondLst>
            </p:seq>
          </p:childTnLst>
        </p:cTn>
      </p:par>
    </p:tnLst>
    <p:bldLst>
      <p:bldP spid="235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Line 2"/>
          <p:cNvSpPr>
            <a:spLocks noChangeShapeType="1"/>
          </p:cNvSpPr>
          <p:nvPr/>
        </p:nvSpPr>
        <p:spPr bwMode="auto">
          <a:xfrm flipV="1">
            <a:off x="763588" y="2057400"/>
            <a:ext cx="807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19" name="Line 3"/>
          <p:cNvSpPr>
            <a:spLocks noChangeShapeType="1"/>
          </p:cNvSpPr>
          <p:nvPr/>
        </p:nvSpPr>
        <p:spPr bwMode="auto">
          <a:xfrm>
            <a:off x="685800" y="1066800"/>
            <a:ext cx="1588" cy="4976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0" name="Line 4"/>
          <p:cNvSpPr>
            <a:spLocks noChangeShapeType="1"/>
          </p:cNvSpPr>
          <p:nvPr/>
        </p:nvSpPr>
        <p:spPr bwMode="auto">
          <a:xfrm>
            <a:off x="685800" y="1066800"/>
            <a:ext cx="8153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1" name="Line 5"/>
          <p:cNvSpPr>
            <a:spLocks noChangeShapeType="1"/>
          </p:cNvSpPr>
          <p:nvPr/>
        </p:nvSpPr>
        <p:spPr bwMode="auto">
          <a:xfrm flipH="1">
            <a:off x="8820150" y="1143000"/>
            <a:ext cx="19050" cy="4879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2" name="Line 6"/>
          <p:cNvSpPr>
            <a:spLocks noChangeShapeType="1"/>
          </p:cNvSpPr>
          <p:nvPr/>
        </p:nvSpPr>
        <p:spPr bwMode="auto">
          <a:xfrm flipV="1">
            <a:off x="687388" y="2971800"/>
            <a:ext cx="815181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3" name="Line 7"/>
          <p:cNvSpPr>
            <a:spLocks noChangeShapeType="1"/>
          </p:cNvSpPr>
          <p:nvPr/>
        </p:nvSpPr>
        <p:spPr bwMode="auto">
          <a:xfrm flipV="1">
            <a:off x="685800" y="3941763"/>
            <a:ext cx="8139113" cy="20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4" name="Line 8"/>
          <p:cNvSpPr>
            <a:spLocks noChangeShapeType="1"/>
          </p:cNvSpPr>
          <p:nvPr/>
        </p:nvSpPr>
        <p:spPr bwMode="auto">
          <a:xfrm flipV="1">
            <a:off x="685800" y="5029200"/>
            <a:ext cx="815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5" name="Line 9"/>
          <p:cNvSpPr>
            <a:spLocks noChangeShapeType="1"/>
          </p:cNvSpPr>
          <p:nvPr/>
        </p:nvSpPr>
        <p:spPr bwMode="auto">
          <a:xfrm>
            <a:off x="685800" y="6019800"/>
            <a:ext cx="8142288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6" name="Line 10"/>
          <p:cNvSpPr>
            <a:spLocks noChangeShapeType="1"/>
          </p:cNvSpPr>
          <p:nvPr/>
        </p:nvSpPr>
        <p:spPr bwMode="auto">
          <a:xfrm flipH="1">
            <a:off x="4876800" y="1143000"/>
            <a:ext cx="1588" cy="487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838200" y="1412875"/>
            <a:ext cx="35290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1800" b="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      </a:t>
            </a:r>
            <a:r>
              <a:rPr lang="zh-CN" altLang="en-US" sz="3200" dirty="0">
                <a:solidFill>
                  <a:srgbClr val="009900"/>
                </a:solidFill>
                <a:effectLst/>
                <a:ea typeface="宋体" panose="02010600030101010101" pitchFamily="2" charset="-122"/>
              </a:rPr>
              <a:t>小豌豆怎样长大</a:t>
            </a: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5391150" y="1412875"/>
            <a:ext cx="3371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effectLst/>
                <a:ea typeface="宋体" panose="02010600030101010101" pitchFamily="2" charset="-122"/>
              </a:rPr>
              <a:t>小姑娘怎样长好</a:t>
            </a:r>
          </a:p>
        </p:txBody>
      </p: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755650" y="2133600"/>
            <a:ext cx="4254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小豌豆钻进一个长满了青苔和霉菌的裂缝里</a:t>
            </a: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4953000" y="2349500"/>
            <a:ext cx="367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小姑娘身体非常虚弱</a:t>
            </a:r>
          </a:p>
        </p:txBody>
      </p: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1173163" y="3200400"/>
            <a:ext cx="3017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小豌豆长出了小叶子</a:t>
            </a:r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5518150" y="3276600"/>
            <a:ext cx="2635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FF0066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小姑娘心里真高兴</a:t>
            </a:r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1171575" y="4267200"/>
            <a:ext cx="2941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FF"/>
                </a:solidFill>
                <a:effectLst/>
                <a:ea typeface="黑体" panose="02010609060101010101" charset="-122"/>
              </a:rPr>
              <a:t>小豌豆攀着线向上长</a:t>
            </a:r>
          </a:p>
        </p:txBody>
      </p:sp>
      <p:sp>
        <p:nvSpPr>
          <p:cNvPr id="34834" name="Text Box 1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5181600" y="4114800"/>
            <a:ext cx="3962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FF"/>
                </a:solidFill>
                <a:effectLst/>
                <a:ea typeface="黑体" panose="02010609060101010101" charset="-122"/>
              </a:rPr>
              <a:t>小姑娘说话时比以前愉快，第一次能坐一整个钟头</a:t>
            </a:r>
          </a:p>
        </p:txBody>
      </p:sp>
      <p:sp>
        <p:nvSpPr>
          <p:cNvPr id="34835" name="Text Box 19"/>
          <p:cNvSpPr txBox="1">
            <a:spLocks noChangeArrowheads="1"/>
          </p:cNvSpPr>
          <p:nvPr/>
        </p:nvSpPr>
        <p:spPr bwMode="auto">
          <a:xfrm>
            <a:off x="990600" y="5105400"/>
            <a:ext cx="3810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8000"/>
                </a:solidFill>
                <a:effectLst/>
                <a:ea typeface="黑体" panose="02010609060101010101" charset="-122"/>
              </a:rPr>
              <a:t>小豌豆开出一朵盛开、粉红色的小花</a:t>
            </a:r>
          </a:p>
        </p:txBody>
      </p:sp>
      <p:sp>
        <p:nvSpPr>
          <p:cNvPr id="34836" name="Text Box 20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029200" y="5105400"/>
            <a:ext cx="3429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8000"/>
                </a:solidFill>
                <a:effectLst/>
                <a:ea typeface="黑体" panose="02010609060101010101" charset="-122"/>
              </a:rPr>
              <a:t>小姑娘脸上放出健康的光彩，眼睛发着亮光</a:t>
            </a:r>
          </a:p>
        </p:txBody>
      </p:sp>
      <p:pic>
        <p:nvPicPr>
          <p:cNvPr id="34837" name="Picture 4" descr="复件 细读感悟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8884" y="470044"/>
            <a:ext cx="2317750" cy="596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5" grpId="0"/>
      <p:bldP spid="348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57200" y="1676400"/>
            <a:ext cx="80010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66FF"/>
                </a:solidFill>
                <a:effectLst/>
                <a:ea typeface="宋体" panose="02010600030101010101" pitchFamily="2" charset="-122"/>
              </a:rPr>
              <a:t>       </a:t>
            </a:r>
            <a:r>
              <a:rPr lang="zh-CN" altLang="en-US" sz="2600" dirty="0">
                <a:solidFill>
                  <a:srgbClr val="FF66FF"/>
                </a:solidFill>
                <a:effectLst/>
                <a:ea typeface="楷体_GB2312" pitchFamily="49" charset="-122"/>
              </a:rPr>
              <a:t>小姑娘低下头来，轻轻地吻了</a:t>
            </a:r>
            <a:r>
              <a:rPr lang="zh-CN" altLang="en-US" sz="2600" dirty="0" smtClean="0">
                <a:solidFill>
                  <a:srgbClr val="FF66FF"/>
                </a:solidFill>
                <a:effectLst/>
                <a:ea typeface="楷体_GB2312" pitchFamily="49" charset="-122"/>
              </a:rPr>
              <a:t>一下它柔嫩</a:t>
            </a:r>
            <a:r>
              <a:rPr lang="zh-CN" altLang="en-US" sz="2600" dirty="0">
                <a:solidFill>
                  <a:srgbClr val="FF66FF"/>
                </a:solidFill>
                <a:effectLst/>
                <a:ea typeface="楷体_GB2312" pitchFamily="49" charset="-122"/>
              </a:rPr>
              <a:t>的叶子。这一天简直像一个节日。</a:t>
            </a:r>
            <a:endParaRPr lang="en-US" altLang="zh-CN" sz="2600" dirty="0">
              <a:solidFill>
                <a:srgbClr val="990099"/>
              </a:solidFill>
              <a:effectLst/>
              <a:ea typeface="楷体_GB2312" pitchFamily="49" charset="-122"/>
            </a:endParaRP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2133600" y="1676400"/>
            <a:ext cx="5143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>
                <a:solidFill>
                  <a:srgbClr val="FF66FF"/>
                </a:solidFill>
                <a:effectLst/>
                <a:ea typeface="楷体_GB2312" pitchFamily="49" charset="-122"/>
              </a:rPr>
              <a:t>低</a:t>
            </a: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4800600" y="1676400"/>
            <a:ext cx="4381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600">
                <a:solidFill>
                  <a:srgbClr val="FF66FF"/>
                </a:solidFill>
                <a:effectLst/>
                <a:ea typeface="楷体_GB2312" pitchFamily="49" charset="-122"/>
              </a:rPr>
              <a:t>吻</a:t>
            </a:r>
          </a:p>
        </p:txBody>
      </p:sp>
      <p:pic>
        <p:nvPicPr>
          <p:cNvPr id="24587" name="Picture 11" descr="495582569_pic_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2990850"/>
            <a:ext cx="4953000" cy="371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5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6"/>
                  </p:tgtEl>
                </p:cond>
              </p:nextCondLst>
            </p:seq>
          </p:childTnLst>
        </p:cTn>
      </p:par>
    </p:tnLst>
    <p:bldLst>
      <p:bldP spid="24585" grpId="0"/>
      <p:bldP spid="2458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Line 2"/>
          <p:cNvSpPr>
            <a:spLocks noChangeShapeType="1"/>
          </p:cNvSpPr>
          <p:nvPr/>
        </p:nvSpPr>
        <p:spPr bwMode="auto">
          <a:xfrm flipV="1">
            <a:off x="763588" y="2057400"/>
            <a:ext cx="80772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5" name="Line 3"/>
          <p:cNvSpPr>
            <a:spLocks noChangeShapeType="1"/>
          </p:cNvSpPr>
          <p:nvPr/>
        </p:nvSpPr>
        <p:spPr bwMode="auto">
          <a:xfrm>
            <a:off x="685800" y="1066800"/>
            <a:ext cx="1588" cy="4976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6" name="Line 4"/>
          <p:cNvSpPr>
            <a:spLocks noChangeShapeType="1"/>
          </p:cNvSpPr>
          <p:nvPr/>
        </p:nvSpPr>
        <p:spPr bwMode="auto">
          <a:xfrm>
            <a:off x="685800" y="1066800"/>
            <a:ext cx="81534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7" name="Line 5"/>
          <p:cNvSpPr>
            <a:spLocks noChangeShapeType="1"/>
          </p:cNvSpPr>
          <p:nvPr/>
        </p:nvSpPr>
        <p:spPr bwMode="auto">
          <a:xfrm flipH="1">
            <a:off x="8820150" y="1143000"/>
            <a:ext cx="19050" cy="4879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8" name="Line 6"/>
          <p:cNvSpPr>
            <a:spLocks noChangeShapeType="1"/>
          </p:cNvSpPr>
          <p:nvPr/>
        </p:nvSpPr>
        <p:spPr bwMode="auto">
          <a:xfrm flipV="1">
            <a:off x="687388" y="2971800"/>
            <a:ext cx="815181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9" name="Line 7"/>
          <p:cNvSpPr>
            <a:spLocks noChangeShapeType="1"/>
          </p:cNvSpPr>
          <p:nvPr/>
        </p:nvSpPr>
        <p:spPr bwMode="auto">
          <a:xfrm flipV="1">
            <a:off x="685800" y="3941763"/>
            <a:ext cx="8139113" cy="20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0" name="Line 8"/>
          <p:cNvSpPr>
            <a:spLocks noChangeShapeType="1"/>
          </p:cNvSpPr>
          <p:nvPr/>
        </p:nvSpPr>
        <p:spPr bwMode="auto">
          <a:xfrm flipV="1">
            <a:off x="685800" y="5029200"/>
            <a:ext cx="815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1" name="Line 9"/>
          <p:cNvSpPr>
            <a:spLocks noChangeShapeType="1"/>
          </p:cNvSpPr>
          <p:nvPr/>
        </p:nvSpPr>
        <p:spPr bwMode="auto">
          <a:xfrm>
            <a:off x="685800" y="6019800"/>
            <a:ext cx="8142288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2" name="Line 10"/>
          <p:cNvSpPr>
            <a:spLocks noChangeShapeType="1"/>
          </p:cNvSpPr>
          <p:nvPr/>
        </p:nvSpPr>
        <p:spPr bwMode="auto">
          <a:xfrm flipH="1">
            <a:off x="4876800" y="1143000"/>
            <a:ext cx="1588" cy="487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838200" y="1412875"/>
            <a:ext cx="35290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1800" b="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      </a:t>
            </a:r>
            <a:r>
              <a:rPr lang="zh-CN" altLang="en-US" sz="3200" dirty="0">
                <a:solidFill>
                  <a:srgbClr val="009900"/>
                </a:solidFill>
                <a:effectLst/>
                <a:ea typeface="宋体" panose="02010600030101010101" pitchFamily="2" charset="-122"/>
              </a:rPr>
              <a:t>小豌豆怎样长大</a:t>
            </a:r>
          </a:p>
        </p:txBody>
      </p:sp>
      <p:sp>
        <p:nvSpPr>
          <p:cNvPr id="44044" name="Text Box 12"/>
          <p:cNvSpPr txBox="1">
            <a:spLocks noChangeArrowheads="1"/>
          </p:cNvSpPr>
          <p:nvPr/>
        </p:nvSpPr>
        <p:spPr bwMode="auto">
          <a:xfrm>
            <a:off x="5391150" y="1412875"/>
            <a:ext cx="33718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effectLst/>
                <a:ea typeface="宋体" panose="02010600030101010101" pitchFamily="2" charset="-122"/>
              </a:rPr>
              <a:t>小姑娘怎样长好</a:t>
            </a:r>
          </a:p>
        </p:txBody>
      </p:sp>
      <p:sp>
        <p:nvSpPr>
          <p:cNvPr id="44045" name="Rectangle 13"/>
          <p:cNvSpPr>
            <a:spLocks noChangeArrowheads="1"/>
          </p:cNvSpPr>
          <p:nvPr/>
        </p:nvSpPr>
        <p:spPr bwMode="auto">
          <a:xfrm>
            <a:off x="755650" y="2133600"/>
            <a:ext cx="42545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小豌豆钻进一个长满了</a:t>
            </a:r>
            <a:r>
              <a:rPr lang="zh-CN" altLang="en-US" dirty="0" smtClean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青苔的</a:t>
            </a:r>
            <a:r>
              <a:rPr lang="zh-CN" altLang="en-US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裂缝里</a:t>
            </a:r>
          </a:p>
        </p:txBody>
      </p:sp>
      <p:sp>
        <p:nvSpPr>
          <p:cNvPr id="44046" name="Rectangle 14"/>
          <p:cNvSpPr>
            <a:spLocks noChangeArrowheads="1"/>
          </p:cNvSpPr>
          <p:nvPr/>
        </p:nvSpPr>
        <p:spPr bwMode="auto">
          <a:xfrm>
            <a:off x="4953000" y="2349500"/>
            <a:ext cx="3673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小姑娘身体非常虚弱</a:t>
            </a:r>
          </a:p>
        </p:txBody>
      </p:sp>
      <p:sp>
        <p:nvSpPr>
          <p:cNvPr id="44047" name="Text Box 15"/>
          <p:cNvSpPr txBox="1">
            <a:spLocks noChangeArrowheads="1"/>
          </p:cNvSpPr>
          <p:nvPr/>
        </p:nvSpPr>
        <p:spPr bwMode="auto">
          <a:xfrm>
            <a:off x="1173163" y="3200400"/>
            <a:ext cx="3017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小豌豆长出了小叶子</a:t>
            </a:r>
          </a:p>
        </p:txBody>
      </p:sp>
      <p:sp>
        <p:nvSpPr>
          <p:cNvPr id="44048" name="Text Box 16"/>
          <p:cNvSpPr txBox="1">
            <a:spLocks noChangeArrowheads="1"/>
          </p:cNvSpPr>
          <p:nvPr/>
        </p:nvSpPr>
        <p:spPr bwMode="auto">
          <a:xfrm>
            <a:off x="5518150" y="3276600"/>
            <a:ext cx="2635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FF0066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小姑娘心里真高兴</a:t>
            </a:r>
          </a:p>
        </p:txBody>
      </p:sp>
      <p:sp>
        <p:nvSpPr>
          <p:cNvPr id="44049" name="Text Box 17"/>
          <p:cNvSpPr txBox="1">
            <a:spLocks noChangeArrowheads="1"/>
          </p:cNvSpPr>
          <p:nvPr/>
        </p:nvSpPr>
        <p:spPr bwMode="auto">
          <a:xfrm>
            <a:off x="1171575" y="4267200"/>
            <a:ext cx="2941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FF"/>
                </a:solidFill>
                <a:effectLst/>
                <a:ea typeface="黑体" panose="02010609060101010101" charset="-122"/>
              </a:rPr>
              <a:t>小豌豆攀着线向上长</a:t>
            </a:r>
          </a:p>
        </p:txBody>
      </p:sp>
      <p:sp>
        <p:nvSpPr>
          <p:cNvPr id="44050" name="Text Box 1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5181600" y="4114800"/>
            <a:ext cx="3962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FF"/>
                </a:solidFill>
                <a:effectLst/>
                <a:ea typeface="黑体" panose="02010609060101010101" charset="-122"/>
              </a:rPr>
              <a:t>小姑娘说话时比以前愉快，第一次能坐一整个钟头</a:t>
            </a:r>
          </a:p>
        </p:txBody>
      </p:sp>
      <p:sp>
        <p:nvSpPr>
          <p:cNvPr id="44051" name="Text Box 19"/>
          <p:cNvSpPr txBox="1">
            <a:spLocks noChangeArrowheads="1"/>
          </p:cNvSpPr>
          <p:nvPr/>
        </p:nvSpPr>
        <p:spPr bwMode="auto">
          <a:xfrm>
            <a:off x="990600" y="5105400"/>
            <a:ext cx="3810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8000"/>
                </a:solidFill>
                <a:effectLst/>
                <a:ea typeface="黑体" panose="02010609060101010101" charset="-122"/>
              </a:rPr>
              <a:t>小豌豆开出一朵盛开、粉红色的小花</a:t>
            </a:r>
          </a:p>
        </p:txBody>
      </p:sp>
      <p:sp>
        <p:nvSpPr>
          <p:cNvPr id="44052" name="Text Box 20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029200" y="5105400"/>
            <a:ext cx="3429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8000"/>
                </a:solidFill>
                <a:effectLst/>
                <a:ea typeface="黑体" panose="02010609060101010101" charset="-122"/>
              </a:rPr>
              <a:t>小姑娘脸上放出健康的光彩，眼睛发着亮光</a:t>
            </a:r>
          </a:p>
        </p:txBody>
      </p:sp>
      <p:sp>
        <p:nvSpPr>
          <p:cNvPr id="44054" name="Text Box 22"/>
          <p:cNvSpPr txBox="1">
            <a:spLocks noChangeArrowheads="1"/>
          </p:cNvSpPr>
          <p:nvPr/>
        </p:nvSpPr>
        <p:spPr bwMode="auto">
          <a:xfrm>
            <a:off x="838200" y="62484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  <a:ea typeface="楷体_GB2312" pitchFamily="49" charset="-122"/>
            </a:endParaRPr>
          </a:p>
        </p:txBody>
      </p:sp>
      <p:sp>
        <p:nvSpPr>
          <p:cNvPr id="44055" name="WordArt 23"/>
          <p:cNvSpPr>
            <a:spLocks noChangeArrowheads="1" noChangeShapeType="1" noTextEdit="1"/>
          </p:cNvSpPr>
          <p:nvPr/>
        </p:nvSpPr>
        <p:spPr bwMode="auto">
          <a:xfrm>
            <a:off x="2362258" y="457278"/>
            <a:ext cx="2133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3366FF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归纳总结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286000"/>
            <a:ext cx="7162800" cy="10668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600" b="1" dirty="0">
                <a:solidFill>
                  <a:srgbClr val="FF3300"/>
                </a:solidFill>
                <a:ea typeface="华文中宋" panose="02010600040101010101" pitchFamily="2" charset="-122"/>
              </a:rPr>
              <a:t>他虽平凡，却创造出非凡的成</a:t>
            </a:r>
            <a:r>
              <a:rPr lang="zh-CN" altLang="en-US" sz="3600" b="1" dirty="0" smtClean="0">
                <a:solidFill>
                  <a:srgbClr val="FF3300"/>
                </a:solidFill>
                <a:ea typeface="华文中宋" panose="02010600040101010101" pitchFamily="2" charset="-122"/>
              </a:rPr>
              <a:t>就！</a:t>
            </a:r>
            <a:endParaRPr lang="zh-CN" altLang="en-US" sz="3600" b="1" dirty="0">
              <a:solidFill>
                <a:srgbClr val="FF3300"/>
              </a:solidFill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/>
          <p:cNvSpPr txBox="1">
            <a:spLocks noChangeArrowheads="1"/>
          </p:cNvSpPr>
          <p:nvPr/>
        </p:nvSpPr>
        <p:spPr bwMode="auto">
          <a:xfrm>
            <a:off x="457308" y="2209832"/>
            <a:ext cx="8153306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</a:pPr>
            <a:r>
              <a:rPr lang="en-US" altLang="zh-CN" dirty="0" smtClean="0">
                <a:solidFill>
                  <a:prstClr val="black"/>
                </a:solidFill>
                <a:effectLst/>
                <a:latin typeface="宋体" panose="02010600030101010101" pitchFamily="2" charset="-122"/>
                <a:ea typeface="黑体" panose="02010609060101010101" charset="-122"/>
              </a:rPr>
              <a:t>1.</a:t>
            </a:r>
            <a:r>
              <a:rPr lang="zh-CN" altLang="en-US" dirty="0" smtClean="0">
                <a:solidFill>
                  <a:prstClr val="black"/>
                </a:solidFill>
                <a:effectLst/>
                <a:latin typeface="宋体" panose="02010600030101010101" pitchFamily="2" charset="-122"/>
                <a:ea typeface="黑体" panose="02010609060101010101" charset="-122"/>
              </a:rPr>
              <a:t>认识“荚、豌”等</a:t>
            </a:r>
            <a:r>
              <a:rPr lang="en-US" altLang="zh-CN" dirty="0" smtClean="0">
                <a:solidFill>
                  <a:prstClr val="black"/>
                </a:solidFill>
                <a:effectLst/>
                <a:latin typeface="宋体" panose="02010600030101010101" pitchFamily="2" charset="-122"/>
                <a:ea typeface="黑体" panose="02010609060101010101" charset="-122"/>
              </a:rPr>
              <a:t>8</a:t>
            </a:r>
            <a:r>
              <a:rPr lang="zh-CN" altLang="en-US" dirty="0" smtClean="0">
                <a:solidFill>
                  <a:prstClr val="black"/>
                </a:solidFill>
                <a:effectLst/>
                <a:latin typeface="宋体" panose="02010600030101010101" pitchFamily="2" charset="-122"/>
                <a:ea typeface="黑体" panose="02010609060101010101" charset="-122"/>
              </a:rPr>
              <a:t>个生字，会写“豌、按”等</a:t>
            </a:r>
            <a:r>
              <a:rPr lang="en-US" altLang="zh-CN" dirty="0" smtClean="0">
                <a:solidFill>
                  <a:prstClr val="black"/>
                </a:solidFill>
                <a:effectLst/>
                <a:latin typeface="宋体" panose="02010600030101010101" pitchFamily="2" charset="-122"/>
                <a:ea typeface="黑体" panose="02010609060101010101" charset="-122"/>
              </a:rPr>
              <a:t>12</a:t>
            </a:r>
            <a:r>
              <a:rPr lang="zh-CN" altLang="en-US" dirty="0" smtClean="0">
                <a:solidFill>
                  <a:prstClr val="black"/>
                </a:solidFill>
                <a:effectLst/>
                <a:latin typeface="宋体" panose="02010600030101010101" pitchFamily="2" charset="-122"/>
                <a:ea typeface="黑体" panose="02010609060101010101" charset="-122"/>
              </a:rPr>
              <a:t>个字，会写“豌豆、以为”等</a:t>
            </a:r>
            <a:r>
              <a:rPr lang="en-US" altLang="zh-CN" dirty="0" smtClean="0">
                <a:solidFill>
                  <a:prstClr val="black"/>
                </a:solidFill>
                <a:effectLst/>
                <a:latin typeface="宋体" panose="02010600030101010101" pitchFamily="2" charset="-122"/>
                <a:ea typeface="黑体" panose="02010609060101010101" charset="-122"/>
              </a:rPr>
              <a:t>28</a:t>
            </a:r>
            <a:r>
              <a:rPr lang="zh-CN" altLang="en-US" dirty="0" smtClean="0">
                <a:solidFill>
                  <a:prstClr val="black"/>
                </a:solidFill>
                <a:effectLst/>
                <a:latin typeface="宋体" panose="02010600030101010101" pitchFamily="2" charset="-122"/>
                <a:ea typeface="黑体" panose="02010609060101010101" charset="-122"/>
              </a:rPr>
              <a:t>个词语。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</a:pPr>
            <a:r>
              <a:rPr lang="en-US" altLang="zh-CN" dirty="0" smtClean="0">
                <a:solidFill>
                  <a:prstClr val="black"/>
                </a:solidFill>
                <a:effectLst/>
                <a:latin typeface="宋体" panose="02010600030101010101" pitchFamily="2" charset="-122"/>
                <a:ea typeface="黑体" panose="02010609060101010101" charset="-122"/>
              </a:rPr>
              <a:t>2.</a:t>
            </a:r>
            <a:r>
              <a:rPr lang="zh-CN" altLang="en-US" dirty="0" smtClean="0">
                <a:solidFill>
                  <a:prstClr val="black"/>
                </a:solidFill>
                <a:effectLst/>
                <a:latin typeface="宋体" panose="02010600030101010101" pitchFamily="2" charset="-122"/>
                <a:ea typeface="黑体" panose="02010609060101010101" charset="-122"/>
              </a:rPr>
              <a:t>读课文，了解课文内容。认真思考，提出问题，列出问题清单，并试着给这些问题分分类。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</a:pPr>
            <a:r>
              <a:rPr lang="en-US" altLang="zh-CN" dirty="0" smtClean="0">
                <a:solidFill>
                  <a:prstClr val="black"/>
                </a:solidFill>
                <a:effectLst/>
                <a:latin typeface="宋体" panose="02010600030101010101" pitchFamily="2" charset="-122"/>
                <a:ea typeface="黑体" panose="02010609060101010101" charset="-122"/>
              </a:rPr>
              <a:t>3.</a:t>
            </a:r>
            <a:r>
              <a:rPr lang="zh-CN" altLang="en-US" dirty="0" smtClean="0">
                <a:solidFill>
                  <a:prstClr val="black"/>
                </a:solidFill>
                <a:effectLst/>
                <a:latin typeface="宋体" panose="02010600030101010101" pitchFamily="2" charset="-122"/>
                <a:ea typeface="黑体" panose="02010609060101010101" charset="-122"/>
              </a:rPr>
              <a:t>感受小豌豆在长叶、爬藤、开花的生长过程中给生病的小姑娘带来的惊喜和活力，赞赏平实、仁爱、敬重生命的生活态度。</a:t>
            </a:r>
            <a:endParaRPr lang="en-US" altLang="zh-CN" dirty="0">
              <a:solidFill>
                <a:srgbClr val="FF0000"/>
              </a:solidFill>
              <a:effectLst/>
              <a:latin typeface="宋体" panose="02010600030101010101" pitchFamily="2" charset="-122"/>
              <a:ea typeface="黑体" panose="02010609060101010101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252416" y="981081"/>
            <a:ext cx="2008187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dirty="0">
                <a:solidFill>
                  <a:prstClr val="black"/>
                </a:solidFill>
                <a:effectLst/>
              </a:rPr>
              <a:t>学习目标</a:t>
            </a:r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1" y="1628781"/>
            <a:ext cx="2371725" cy="4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252413" y="631118"/>
            <a:ext cx="2374900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思考并交流</a:t>
            </a: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1" y="1278818"/>
            <a:ext cx="2951163" cy="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955" y="2819416"/>
            <a:ext cx="929489" cy="179542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  <a:reflection stA="0" endPos="65000" dist="50800" dir="5400000" sy="-100000" algn="bl" rotWithShape="0"/>
          </a:effectLst>
        </p:spPr>
      </p:pic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1480018" y="3101951"/>
            <a:ext cx="5454120" cy="1938992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0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小豌豆的成长激发了小姑娘对生命的渴望，她希望自己也能像小豌豆一样长得又快又好。小豌豆开出了粉红色的小花，更给小女孩单调的病中生活带来了色彩和快乐，这让小女孩的病慢慢好了起来。</a:t>
            </a:r>
            <a:endParaRPr lang="en-US" altLang="zh-CN" sz="2400" b="0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09601" y="1449561"/>
            <a:ext cx="75692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伴随着豌豆苗的成长，为什么小女孩的病就慢慢好了呢？和同学交流你的想法。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252413" y="631118"/>
            <a:ext cx="2374900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思考并交流</a:t>
            </a: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1" y="1278818"/>
            <a:ext cx="2951163" cy="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1480018" y="3101951"/>
            <a:ext cx="5454120" cy="1200329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b="0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那粒钻进“长满了青苔的裂缝里”的豌豆最值得称赞，因为它发芽、开花，给窗子里躺着的小女孩带来了愉快和生机。</a:t>
            </a:r>
            <a:endParaRPr lang="en-US" altLang="zh-CN" sz="2400" b="0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 rotWithShape="1">
          <a:blip r:embed="rId4" cstate="print"/>
          <a:srcRect r="5156"/>
          <a:stretch>
            <a:fillRect/>
          </a:stretch>
        </p:blipFill>
        <p:spPr bwMode="auto">
          <a:xfrm>
            <a:off x="7164389" y="3860108"/>
            <a:ext cx="1107129" cy="1511630"/>
          </a:xfrm>
          <a:prstGeom prst="rect">
            <a:avLst/>
          </a:prstGeom>
          <a:noFill/>
          <a:ln>
            <a:noFill/>
          </a:ln>
          <a:effectLst>
            <a:reflection stA="0" endPos="65000" dist="50800" dir="5400000" sy="-100000" algn="bl" rotWithShape="0"/>
          </a:effectLst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09601" y="1449561"/>
            <a:ext cx="75692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在五颗豌豆中，你觉得最值得称赞的是哪一粒？说说你的理解。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252413" y="631118"/>
            <a:ext cx="2374900" cy="536575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prstClr val="black"/>
                </a:solidFill>
              </a:rPr>
              <a:t>思考并交流</a:t>
            </a: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1" y="1278818"/>
            <a:ext cx="2951163" cy="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955" y="2819416"/>
            <a:ext cx="929489" cy="179542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  <a:reflection stA="0" endPos="65000" dist="50800" dir="5400000" sy="-100000" algn="bl" rotWithShape="0"/>
          </a:effectLst>
        </p:spPr>
      </p:pic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1480018" y="3101951"/>
            <a:ext cx="5454120" cy="1200329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我们的愿望要切合实际，不要自高自大，目空一切。我们要脚踏实地地做事，实现自己的人生价值。</a:t>
            </a:r>
            <a:endParaRPr lang="en-US" altLang="zh-CN" sz="2400" dirty="0" smtClean="0"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09601" y="1449561"/>
            <a:ext cx="75692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你想对其余几粒豌豆说什么？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3" y="765175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直线连接符 21"/>
          <p:cNvSpPr>
            <a:spLocks noChangeShapeType="1"/>
          </p:cNvSpPr>
          <p:nvPr/>
        </p:nvSpPr>
        <p:spPr bwMode="auto">
          <a:xfrm flipV="1">
            <a:off x="-36513" y="1343025"/>
            <a:ext cx="2073276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188" y="2686050"/>
            <a:ext cx="766762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直线连接符 21"/>
          <p:cNvSpPr>
            <a:spLocks noChangeShapeType="1"/>
          </p:cNvSpPr>
          <p:nvPr/>
        </p:nvSpPr>
        <p:spPr bwMode="auto">
          <a:xfrm flipV="1">
            <a:off x="323852" y="1627192"/>
            <a:ext cx="2073275" cy="9525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4096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438" y="1052513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39750" y="2709863"/>
            <a:ext cx="792321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FFFF"/>
                </a:solidFill>
              </a:rPr>
              <a:t>　　</a:t>
            </a:r>
            <a:endParaRPr lang="zh-CN" altLang="zh-CN" sz="3200" b="1" smtClean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6513" y="1916113"/>
            <a:ext cx="9144000" cy="830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32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2" y="2058992"/>
            <a:ext cx="8064500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dirty="0">
                <a:solidFill>
                  <a:srgbClr val="FFFFFF"/>
                </a:solidFill>
                <a:latin typeface="宋体" panose="02010600030101010101" pitchFamily="2" charset="-122"/>
              </a:rPr>
              <a:t>    </a:t>
            </a:r>
            <a:endParaRPr lang="zh-CN" altLang="en-US" sz="3200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5847" name="矩形 3"/>
          <p:cNvSpPr>
            <a:spLocks noChangeArrowheads="1"/>
          </p:cNvSpPr>
          <p:nvPr/>
        </p:nvSpPr>
        <p:spPr bwMode="auto">
          <a:xfrm>
            <a:off x="539752" y="2057402"/>
            <a:ext cx="806450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 smtClean="0">
                <a:solidFill>
                  <a:srgbClr val="FFFFCC">
                    <a:lumMod val="1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这是一篇生动感人的童话故事。通过小豌豆的生长和小女孩的康复，称赞了平和、仁爱、敬重生命的生活态度。</a:t>
            </a:r>
            <a:endParaRPr lang="zh-CN" altLang="en-US" sz="3200" dirty="0">
              <a:solidFill>
                <a:srgbClr val="FFD0BE">
                  <a:lumMod val="1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2" grpId="1" bldLvl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575" y="836613"/>
            <a:ext cx="20193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直线连接符 21"/>
          <p:cNvSpPr>
            <a:spLocks noChangeShapeType="1"/>
          </p:cNvSpPr>
          <p:nvPr/>
        </p:nvSpPr>
        <p:spPr bwMode="auto">
          <a:xfrm flipV="1">
            <a:off x="482601" y="1604965"/>
            <a:ext cx="2073275" cy="793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文本框 9"/>
          <p:cNvSpPr txBox="1">
            <a:spLocks noChangeArrowheads="1"/>
          </p:cNvSpPr>
          <p:nvPr/>
        </p:nvSpPr>
        <p:spPr bwMode="auto">
          <a:xfrm>
            <a:off x="838298" y="1828842"/>
            <a:ext cx="8331127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0" dirty="0" smtClean="0">
                <a:solidFill>
                  <a:srgbClr val="FFFFCC">
                    <a:lumMod val="10000"/>
                  </a:srgbClr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按要求写句子。</a:t>
            </a:r>
            <a:endParaRPr lang="en-US" altLang="zh-CN" sz="2800" b="0" dirty="0" smtClean="0">
              <a:solidFill>
                <a:srgbClr val="FFFFCC">
                  <a:lumMod val="10000"/>
                </a:srgbClr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en-US" altLang="zh-CN" sz="2800" b="0" dirty="0" smtClean="0">
                <a:solidFill>
                  <a:srgbClr val="FFFFCC">
                    <a:lumMod val="10000"/>
                  </a:srgbClr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 b="0" dirty="0" smtClean="0">
                <a:solidFill>
                  <a:srgbClr val="FFFFCC">
                    <a:lumMod val="10000"/>
                  </a:srgbClr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难到我们永远就在这儿坐下去吗？（改为陈述句）</a:t>
            </a:r>
            <a:endParaRPr lang="en-US" altLang="zh-CN" sz="2800" b="0" dirty="0" smtClean="0">
              <a:solidFill>
                <a:srgbClr val="FFFFCC">
                  <a:lumMod val="10000"/>
                </a:srgbClr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2800" b="0" u="sng" dirty="0" smtClean="0">
                <a:solidFill>
                  <a:srgbClr val="FFFFCC">
                    <a:lumMod val="10000"/>
                  </a:srgbClr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</a:t>
            </a:r>
            <a:endParaRPr lang="en-US" altLang="zh-CN" sz="2800" b="0" u="sng" dirty="0" smtClean="0">
              <a:solidFill>
                <a:srgbClr val="FFFFCC">
                  <a:lumMod val="10000"/>
                </a:srgbClr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en-US" altLang="zh-CN" sz="2800" b="0" dirty="0" smtClean="0">
                <a:solidFill>
                  <a:srgbClr val="FFFFCC">
                    <a:lumMod val="10000"/>
                  </a:srgbClr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800" b="0" dirty="0" smtClean="0">
                <a:solidFill>
                  <a:srgbClr val="FFFFCC">
                    <a:lumMod val="10000"/>
                  </a:srgbClr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这里</a:t>
            </a:r>
            <a:r>
              <a:rPr lang="zh-CN" altLang="en-US" sz="2800" b="0" u="sng" dirty="0" smtClean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既</a:t>
            </a:r>
            <a:r>
              <a:rPr lang="zh-CN" altLang="en-US" sz="2800" b="0" dirty="0" smtClean="0">
                <a:solidFill>
                  <a:srgbClr val="FFFFCC">
                    <a:lumMod val="10000"/>
                  </a:srgbClr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温暖，</a:t>
            </a:r>
            <a:r>
              <a:rPr lang="zh-CN" altLang="en-US" sz="2800" b="0" u="sng" dirty="0" smtClean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又</a:t>
            </a:r>
            <a:r>
              <a:rPr lang="zh-CN" altLang="en-US" sz="2800" b="0" dirty="0" smtClean="0">
                <a:solidFill>
                  <a:srgbClr val="FFFFCC">
                    <a:lumMod val="10000"/>
                  </a:srgbClr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舒适。  （用画线词语造句）</a:t>
            </a:r>
            <a:endParaRPr lang="en-US" altLang="zh-CN" sz="2800" b="0" dirty="0" smtClean="0">
              <a:solidFill>
                <a:srgbClr val="FFFFCC">
                  <a:lumMod val="10000"/>
                </a:srgbClr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zh-CN" altLang="en-US" sz="2800" b="0" u="sng" dirty="0" smtClean="0">
                <a:solidFill>
                  <a:srgbClr val="FFFFCC">
                    <a:lumMod val="10000"/>
                  </a:srgbClr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  </a:t>
            </a:r>
            <a:endParaRPr lang="en-US" altLang="zh-CN" sz="2800" b="0" dirty="0" smtClean="0">
              <a:solidFill>
                <a:srgbClr val="FFFFCC">
                  <a:lumMod val="10000"/>
                </a:srgbClr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defRPr/>
            </a:pPr>
            <a:r>
              <a:rPr lang="en-US" altLang="zh-CN" sz="2800" b="0" dirty="0" smtClean="0">
                <a:solidFill>
                  <a:srgbClr val="FFFFCC">
                    <a:lumMod val="10000"/>
                  </a:srgbClr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</a:t>
            </a:r>
            <a:r>
              <a:rPr lang="zh-CN" altLang="en-US" sz="2800" b="0" dirty="0" smtClean="0">
                <a:solidFill>
                  <a:srgbClr val="FFFFCC">
                    <a:lumMod val="10000"/>
                  </a:srgbClr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</a:t>
            </a:r>
            <a:endParaRPr lang="en-US" altLang="zh-CN" sz="2800" b="0" dirty="0" smtClean="0">
              <a:solidFill>
                <a:srgbClr val="000000"/>
              </a:solidFill>
              <a:effectLst/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7" name="TextBox 23"/>
          <p:cNvSpPr txBox="1">
            <a:spLocks noChangeArrowheads="1"/>
          </p:cNvSpPr>
          <p:nvPr/>
        </p:nvSpPr>
        <p:spPr bwMode="auto">
          <a:xfrm>
            <a:off x="1066892" y="2590822"/>
            <a:ext cx="411469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buFontTx/>
              <a:buNone/>
            </a:pPr>
            <a:r>
              <a:rPr lang="zh-CN" altLang="en-US" sz="2800" b="0" dirty="0" smtClean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方正中等线简体"/>
              </a:rPr>
              <a:t>我们不会永远坐在这儿。</a:t>
            </a:r>
          </a:p>
        </p:txBody>
      </p:sp>
      <p:sp>
        <p:nvSpPr>
          <p:cNvPr id="8" name="TextBox 23"/>
          <p:cNvSpPr txBox="1">
            <a:spLocks noChangeArrowheads="1"/>
          </p:cNvSpPr>
          <p:nvPr/>
        </p:nvSpPr>
        <p:spPr bwMode="auto">
          <a:xfrm>
            <a:off x="1066892" y="3505198"/>
            <a:ext cx="716261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buFontTx/>
              <a:buNone/>
            </a:pPr>
            <a:r>
              <a:rPr lang="zh-CN" altLang="en-US" sz="2800" b="0" dirty="0" smtClean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方正中等线简体"/>
              </a:rPr>
              <a:t>这件事老师处理得体</a:t>
            </a:r>
            <a:r>
              <a:rPr lang="en-US" altLang="zh-CN" sz="2800" b="0" dirty="0" smtClean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方正中等线简体"/>
              </a:rPr>
              <a:t>,</a:t>
            </a:r>
            <a:r>
              <a:rPr lang="zh-CN" altLang="en-US" sz="2800" b="0" dirty="0" smtClean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方正中等线简体"/>
              </a:rPr>
              <a:t>既解决了同学之间的矛盾</a:t>
            </a:r>
            <a:r>
              <a:rPr lang="en-US" altLang="zh-CN" sz="2800" b="0" dirty="0" smtClean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方正中等线简体"/>
              </a:rPr>
              <a:t>,</a:t>
            </a:r>
            <a:r>
              <a:rPr lang="zh-CN" altLang="en-US" sz="2800" b="0" dirty="0" smtClean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方正中等线简体"/>
              </a:rPr>
              <a:t>又维护了同学之间的团结。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6"/>
          <p:cNvSpPr>
            <a:spLocks noTextEdit="1"/>
          </p:cNvSpPr>
          <p:nvPr/>
        </p:nvSpPr>
        <p:spPr bwMode="auto">
          <a:xfrm>
            <a:off x="1752601" y="2017715"/>
            <a:ext cx="6010275" cy="2058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charset="-122"/>
                <a:ea typeface="黑体" panose="02010609060101010101" charset="-122"/>
              </a:rPr>
              <a:t>同学们，</a:t>
            </a:r>
          </a:p>
          <a:p>
            <a:pPr algn="ctr"/>
            <a:r>
              <a:rPr lang="zh-CN" altLang="en-US" sz="60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黑体" panose="02010609060101010101" charset="-122"/>
                <a:ea typeface="黑体" panose="02010609060101010101" charset="-122"/>
              </a:rPr>
              <a:t>  再见！</a:t>
            </a:r>
          </a:p>
        </p:txBody>
      </p:sp>
      <p:pic>
        <p:nvPicPr>
          <p:cNvPr id="6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225B3C"/>
              </a:clrFrom>
              <a:clrTo>
                <a:srgbClr val="225B3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3468690"/>
            <a:ext cx="28384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3075" y="908050"/>
            <a:ext cx="8420100" cy="5689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050" b="0">
              <a:solidFill>
                <a:prstClr val="white"/>
              </a:solidFill>
              <a:effectLst/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4235151" y="1066862"/>
            <a:ext cx="4375343" cy="5188380"/>
            <a:chOff x="6211164" y="966581"/>
            <a:chExt cx="6611625" cy="4680520"/>
          </a:xfrm>
        </p:grpSpPr>
        <p:sp>
          <p:nvSpPr>
            <p:cNvPr id="4" name="矩形 3"/>
            <p:cNvSpPr/>
            <p:nvPr/>
          </p:nvSpPr>
          <p:spPr>
            <a:xfrm>
              <a:off x="6211164" y="966581"/>
              <a:ext cx="6611625" cy="4680520"/>
            </a:xfrm>
            <a:prstGeom prst="rect">
              <a:avLst/>
            </a:prstGeom>
            <a:solidFill>
              <a:srgbClr val="FFFF00">
                <a:alpha val="45098"/>
              </a:srgb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050" b="0" dirty="0">
                <a:solidFill>
                  <a:prstClr val="white"/>
                </a:solidFill>
                <a:effectLst/>
              </a:endParaRPr>
            </a:p>
          </p:txBody>
        </p:sp>
        <p:sp>
          <p:nvSpPr>
            <p:cNvPr id="9223" name="Rectangle 7"/>
            <p:cNvSpPr>
              <a:spLocks noChangeArrowheads="1"/>
            </p:cNvSpPr>
            <p:nvPr/>
          </p:nvSpPr>
          <p:spPr bwMode="auto">
            <a:xfrm>
              <a:off x="6467454" y="1692917"/>
              <a:ext cx="6336703" cy="3231847"/>
            </a:xfrm>
            <a:prstGeom prst="rect">
              <a:avLst/>
            </a:prstGeom>
            <a:noFill/>
            <a:ln w="19050">
              <a:noFill/>
              <a:prstDash val="sysDash"/>
              <a:miter lim="800000"/>
            </a:ln>
          </p:spPr>
          <p:txBody>
            <a:bodyPr anchor="ctr">
              <a:spAutoFit/>
            </a:bodyPr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100" b="0" dirty="0" smtClean="0">
                  <a:solidFill>
                    <a:srgbClr val="FF0000"/>
                  </a:solidFill>
                  <a:effectLst/>
                  <a:latin typeface="Arial" panose="020B0604020202020204"/>
                  <a:ea typeface="黑体" panose="02010609060101010101" charset="-122"/>
                  <a:sym typeface="+mn-ea"/>
                </a:rPr>
                <a:t>安徒生</a:t>
              </a:r>
              <a:r>
                <a:rPr lang="zh-CN" altLang="en-US" sz="2100" b="0" dirty="0" smtClean="0">
                  <a:solidFill>
                    <a:srgbClr val="002060"/>
                  </a:solidFill>
                  <a:effectLst/>
                  <a:latin typeface="Arial" panose="020B0604020202020204"/>
                  <a:ea typeface="黑体" panose="02010609060101010101" charset="-122"/>
                  <a:sym typeface="+mn-ea"/>
                </a:rPr>
                <a:t> </a:t>
              </a:r>
              <a:r>
                <a:rPr lang="en-US" altLang="zh-CN" sz="2100" b="0" dirty="0" smtClean="0">
                  <a:solidFill>
                    <a:srgbClr val="002060"/>
                  </a:solidFill>
                  <a:effectLst/>
                  <a:latin typeface="Arial" panose="020B0604020202020204"/>
                  <a:ea typeface="黑体" panose="02010609060101010101" charset="-122"/>
                  <a:sym typeface="+mn-ea"/>
                </a:rPr>
                <a:t>(1805—1875)</a:t>
              </a:r>
              <a:r>
                <a:rPr lang="zh-CN" altLang="en-US" sz="2100" b="0" dirty="0" smtClean="0">
                  <a:solidFill>
                    <a:srgbClr val="002060"/>
                  </a:solidFill>
                  <a:effectLst/>
                  <a:latin typeface="Arial" panose="020B0604020202020204"/>
                  <a:ea typeface="黑体" panose="02010609060101010101" charset="-122"/>
                  <a:sym typeface="+mn-ea"/>
                </a:rPr>
                <a:t>，丹麦作家，因童话故事而闻名世界，被誉为“现代童话之父”“世界儿童文学的太阳”。他的作品大都来源于亲身经历过或目睹过的社会生活，真实地描写了穷苦人民的不幸遭遇。其作品想象丰富，情节生动，语言朴素，代表作品有</a:t>
              </a:r>
              <a:r>
                <a:rPr lang="en-US" altLang="zh-CN" sz="2100" b="0" dirty="0" smtClean="0">
                  <a:solidFill>
                    <a:srgbClr val="002060"/>
                  </a:solidFill>
                  <a:effectLst/>
                  <a:latin typeface="Arial" panose="020B0604020202020204"/>
                  <a:ea typeface="黑体" panose="02010609060101010101" charset="-122"/>
                  <a:sym typeface="+mn-ea"/>
                </a:rPr>
                <a:t>《</a:t>
              </a:r>
              <a:r>
                <a:rPr lang="zh-CN" altLang="en-US" sz="2100" b="0" dirty="0" smtClean="0">
                  <a:solidFill>
                    <a:srgbClr val="002060"/>
                  </a:solidFill>
                  <a:effectLst/>
                  <a:latin typeface="Arial" panose="020B0604020202020204"/>
                  <a:ea typeface="黑体" panose="02010609060101010101" charset="-122"/>
                  <a:sym typeface="+mn-ea"/>
                </a:rPr>
                <a:t>丑小鸭</a:t>
              </a:r>
              <a:r>
                <a:rPr lang="en-US" altLang="zh-CN" sz="2100" b="0" dirty="0" smtClean="0">
                  <a:solidFill>
                    <a:srgbClr val="002060"/>
                  </a:solidFill>
                  <a:effectLst/>
                  <a:latin typeface="Arial" panose="020B0604020202020204"/>
                  <a:ea typeface="黑体" panose="02010609060101010101" charset="-122"/>
                  <a:sym typeface="+mn-ea"/>
                </a:rPr>
                <a:t>》《</a:t>
              </a:r>
              <a:r>
                <a:rPr lang="zh-CN" altLang="en-US" sz="2100" b="0" dirty="0" smtClean="0">
                  <a:solidFill>
                    <a:srgbClr val="002060"/>
                  </a:solidFill>
                  <a:effectLst/>
                  <a:latin typeface="Arial" panose="020B0604020202020204"/>
                  <a:ea typeface="黑体" panose="02010609060101010101" charset="-122"/>
                  <a:sym typeface="+mn-ea"/>
                </a:rPr>
                <a:t>海的女儿</a:t>
              </a:r>
              <a:r>
                <a:rPr lang="en-US" altLang="zh-CN" sz="2100" b="0" dirty="0" smtClean="0">
                  <a:solidFill>
                    <a:srgbClr val="002060"/>
                  </a:solidFill>
                  <a:effectLst/>
                  <a:latin typeface="Arial" panose="020B0604020202020204"/>
                  <a:ea typeface="黑体" panose="02010609060101010101" charset="-122"/>
                  <a:sym typeface="+mn-ea"/>
                </a:rPr>
                <a:t>》《</a:t>
              </a:r>
              <a:r>
                <a:rPr lang="zh-CN" altLang="en-US" sz="2100" b="0" dirty="0" smtClean="0">
                  <a:solidFill>
                    <a:srgbClr val="002060"/>
                  </a:solidFill>
                  <a:effectLst/>
                  <a:latin typeface="Arial" panose="020B0604020202020204"/>
                  <a:ea typeface="黑体" panose="02010609060101010101" charset="-122"/>
                  <a:sym typeface="+mn-ea"/>
                </a:rPr>
                <a:t>卖火柴的小女孩</a:t>
              </a:r>
              <a:r>
                <a:rPr lang="en-US" altLang="zh-CN" sz="2100" b="0" dirty="0" smtClean="0">
                  <a:solidFill>
                    <a:srgbClr val="002060"/>
                  </a:solidFill>
                  <a:effectLst/>
                  <a:latin typeface="Arial" panose="020B0604020202020204"/>
                  <a:ea typeface="黑体" panose="02010609060101010101" charset="-122"/>
                  <a:sym typeface="+mn-ea"/>
                </a:rPr>
                <a:t>》</a:t>
              </a:r>
              <a:r>
                <a:rPr lang="zh-CN" altLang="en-US" sz="2100" b="0" dirty="0" smtClean="0">
                  <a:solidFill>
                    <a:srgbClr val="002060"/>
                  </a:solidFill>
                  <a:effectLst/>
                  <a:latin typeface="Arial" panose="020B0604020202020204"/>
                  <a:ea typeface="黑体" panose="02010609060101010101" charset="-122"/>
                  <a:sym typeface="+mn-ea"/>
                </a:rPr>
                <a:t>等。</a:t>
              </a:r>
              <a:endParaRPr kumimoji="1" lang="zh-CN" altLang="en-US" sz="2100" b="0" dirty="0">
                <a:solidFill>
                  <a:srgbClr val="00206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922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85804"/>
            <a:ext cx="1783080" cy="628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102657_1212631216854_701467188_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5902" y="1600248"/>
            <a:ext cx="3349167" cy="411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13" y="614128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19068" y="614128"/>
            <a:ext cx="2073275" cy="661988"/>
            <a:chOff x="0" y="0"/>
            <a:chExt cx="2071702" cy="661806"/>
          </a:xfrm>
        </p:grpSpPr>
        <p:sp>
          <p:nvSpPr>
            <p:cNvPr id="10263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1800" b="0" smtClean="0">
                <a:solidFill>
                  <a:prstClr val="black"/>
                </a:solidFill>
                <a:effectLst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779913" y="968560"/>
            <a:ext cx="187205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effectLst/>
                <a:ea typeface="微软雅黑" panose="020B0503020204020204" charset="-122"/>
                <a:cs typeface="+mn-ea"/>
              </a:rPr>
              <a:t>我会写</a:t>
            </a:r>
            <a:endParaRPr lang="zh-CN" altLang="en-US" sz="4000" b="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effectLst/>
              <a:ea typeface="微软雅黑" panose="020B0503020204020204" charset="-122"/>
            </a:endParaRPr>
          </a:p>
        </p:txBody>
      </p:sp>
      <p:sp>
        <p:nvSpPr>
          <p:cNvPr id="10245" name="TextBox 3"/>
          <p:cNvSpPr txBox="1">
            <a:spLocks noChangeArrowheads="1"/>
          </p:cNvSpPr>
          <p:nvPr/>
        </p:nvSpPr>
        <p:spPr bwMode="auto">
          <a:xfrm>
            <a:off x="433388" y="2052154"/>
            <a:ext cx="2163762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en-US" altLang="zh-CN" sz="32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wǎn</a:t>
            </a:r>
            <a:endParaRPr lang="zh-CN" altLang="en-US" sz="3200" b="0" dirty="0" smtClean="0">
              <a:solidFill>
                <a:srgbClr val="000000"/>
              </a:solidFill>
              <a:effectLst/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46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5" y="2628427"/>
            <a:ext cx="8413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图片 2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7755" y="2628427"/>
            <a:ext cx="8413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文本框 6"/>
          <p:cNvSpPr txBox="1">
            <a:spLocks noChangeArrowheads="1"/>
          </p:cNvSpPr>
          <p:nvPr/>
        </p:nvSpPr>
        <p:spPr bwMode="auto">
          <a:xfrm>
            <a:off x="3604535" y="2703039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>
              <a:buFontTx/>
              <a:buNone/>
            </a:pPr>
            <a:r>
              <a:rPr lang="zh-CN" altLang="en-US" sz="360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按（按照）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563943" y="2052154"/>
            <a:ext cx="2033587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en-US" altLang="zh-CN" sz="32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àn</a:t>
            </a:r>
            <a:endParaRPr lang="zh-CN" altLang="en-US" sz="3200" b="0" dirty="0" smtClean="0">
              <a:solidFill>
                <a:srgbClr val="000000"/>
              </a:solidFill>
              <a:effectLst/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0250" name="文本框 6"/>
          <p:cNvSpPr txBox="1">
            <a:spLocks noChangeArrowheads="1"/>
          </p:cNvSpPr>
          <p:nvPr/>
        </p:nvSpPr>
        <p:spPr bwMode="auto">
          <a:xfrm>
            <a:off x="419104" y="2699864"/>
            <a:ext cx="25010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>
              <a:buFontTx/>
              <a:buNone/>
            </a:pPr>
            <a:r>
              <a:rPr lang="zh-CN" altLang="en-US" sz="360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豌（豌豆）</a:t>
            </a:r>
          </a:p>
        </p:txBody>
      </p:sp>
      <p:sp>
        <p:nvSpPr>
          <p:cNvPr id="10251" name="TextBox 3"/>
          <p:cNvSpPr txBox="1">
            <a:spLocks noChangeArrowheads="1"/>
          </p:cNvSpPr>
          <p:nvPr/>
        </p:nvSpPr>
        <p:spPr bwMode="auto">
          <a:xfrm>
            <a:off x="323855" y="3606082"/>
            <a:ext cx="18716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en-US" altLang="zh-CN" sz="32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kǒng</a:t>
            </a:r>
            <a:endParaRPr lang="zh-CN" altLang="en-US" sz="3200" b="0" dirty="0" smtClean="0">
              <a:solidFill>
                <a:srgbClr val="000000"/>
              </a:solidFill>
              <a:effectLst/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52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9093" y="4165564"/>
            <a:ext cx="8413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3" name="文本框 6"/>
          <p:cNvSpPr txBox="1">
            <a:spLocks noChangeArrowheads="1"/>
          </p:cNvSpPr>
          <p:nvPr/>
        </p:nvSpPr>
        <p:spPr bwMode="auto">
          <a:xfrm>
            <a:off x="308203" y="4237004"/>
            <a:ext cx="296587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>
              <a:buFontTx/>
              <a:buNone/>
            </a:pPr>
            <a:r>
              <a:rPr lang="zh-CN" altLang="en-US" sz="360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恐 （恐怕）</a:t>
            </a:r>
          </a:p>
        </p:txBody>
      </p:sp>
      <p:pic>
        <p:nvPicPr>
          <p:cNvPr id="10254" name="图片 2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51580" y="4149686"/>
            <a:ext cx="8413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5" name="文本框 6"/>
          <p:cNvSpPr txBox="1">
            <a:spLocks noChangeArrowheads="1"/>
          </p:cNvSpPr>
          <p:nvPr/>
        </p:nvSpPr>
        <p:spPr bwMode="auto">
          <a:xfrm>
            <a:off x="6413052" y="4198905"/>
            <a:ext cx="25010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>
              <a:buFontTx/>
              <a:buNone/>
            </a:pPr>
            <a:r>
              <a:rPr lang="zh-CN" altLang="en-US" sz="360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耐（耐心）</a:t>
            </a:r>
          </a:p>
        </p:txBody>
      </p:sp>
      <p:sp>
        <p:nvSpPr>
          <p:cNvPr id="10256" name="TextBox 23"/>
          <p:cNvSpPr txBox="1">
            <a:spLocks noChangeArrowheads="1"/>
          </p:cNvSpPr>
          <p:nvPr/>
        </p:nvSpPr>
        <p:spPr bwMode="auto">
          <a:xfrm>
            <a:off x="6210305" y="3477505"/>
            <a:ext cx="3330575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en-US" altLang="zh-CN" sz="32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nài</a:t>
            </a:r>
            <a:endParaRPr lang="zh-CN" altLang="en-US" sz="3200" b="0" dirty="0" smtClean="0">
              <a:solidFill>
                <a:srgbClr val="000000"/>
              </a:solidFill>
              <a:effectLst/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0257" name="TextBox 3"/>
          <p:cNvSpPr txBox="1">
            <a:spLocks noChangeArrowheads="1"/>
          </p:cNvSpPr>
          <p:nvPr/>
        </p:nvSpPr>
        <p:spPr bwMode="auto">
          <a:xfrm>
            <a:off x="6151568" y="1980717"/>
            <a:ext cx="23082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en-US" altLang="zh-CN" sz="32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shì</a:t>
            </a:r>
            <a:endParaRPr lang="zh-CN" altLang="en-US" sz="3200" b="0" dirty="0" smtClean="0">
              <a:solidFill>
                <a:srgbClr val="000000"/>
              </a:solidFill>
              <a:effectLst/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58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4593" y="2556979"/>
            <a:ext cx="841375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9" name="文本框 6"/>
          <p:cNvSpPr txBox="1">
            <a:spLocks noChangeArrowheads="1"/>
          </p:cNvSpPr>
          <p:nvPr/>
        </p:nvSpPr>
        <p:spPr bwMode="auto">
          <a:xfrm>
            <a:off x="6221868" y="2628426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>
              <a:buFontTx/>
              <a:buNone/>
            </a:pPr>
            <a:r>
              <a:rPr lang="zh-CN" altLang="en-US" sz="360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适（舒适）</a:t>
            </a:r>
          </a:p>
        </p:txBody>
      </p:sp>
      <p:sp>
        <p:nvSpPr>
          <p:cNvPr id="10260" name="TextBox 3"/>
          <p:cNvSpPr txBox="1">
            <a:spLocks noChangeArrowheads="1"/>
          </p:cNvSpPr>
          <p:nvPr/>
        </p:nvSpPr>
        <p:spPr bwMode="auto">
          <a:xfrm>
            <a:off x="3492505" y="3558457"/>
            <a:ext cx="18414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buFontTx/>
              <a:buNone/>
            </a:pPr>
            <a:r>
              <a:rPr lang="en-US" altLang="zh-CN" sz="32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qiāng</a:t>
            </a:r>
            <a:endParaRPr lang="zh-CN" altLang="en-US" sz="3200" b="0" dirty="0" smtClean="0">
              <a:solidFill>
                <a:srgbClr val="000000"/>
              </a:solidFill>
              <a:effectLst/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61" name="图片 1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9180" y="4189370"/>
            <a:ext cx="841375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2" name="文本框 6"/>
          <p:cNvSpPr txBox="1">
            <a:spLocks noChangeArrowheads="1"/>
          </p:cNvSpPr>
          <p:nvPr/>
        </p:nvSpPr>
        <p:spPr bwMode="auto">
          <a:xfrm>
            <a:off x="3711580" y="4260816"/>
            <a:ext cx="296427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>
              <a:buFontTx/>
              <a:buNone/>
            </a:pPr>
            <a:r>
              <a:rPr lang="zh-CN" altLang="en-US" sz="360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抢（玩具枪）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1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2289" y="1905040"/>
            <a:ext cx="8413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213" y="614128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19068" y="614128"/>
            <a:ext cx="2073275" cy="661988"/>
            <a:chOff x="0" y="0"/>
            <a:chExt cx="2071702" cy="661806"/>
          </a:xfrm>
        </p:grpSpPr>
        <p:sp>
          <p:nvSpPr>
            <p:cNvPr id="10263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1800" b="0" smtClean="0">
                <a:solidFill>
                  <a:prstClr val="black"/>
                </a:solidFill>
                <a:effectLst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779913" y="542790"/>
            <a:ext cx="187205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effectLst/>
                <a:ea typeface="微软雅黑" panose="020B0503020204020204" charset="-122"/>
                <a:cs typeface="+mn-ea"/>
              </a:rPr>
              <a:t>我会写</a:t>
            </a:r>
            <a:endParaRPr lang="zh-CN" altLang="en-US" sz="4000" b="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effectLst/>
              <a:ea typeface="微软雅黑" panose="020B0503020204020204" charset="-122"/>
            </a:endParaRPr>
          </a:p>
        </p:txBody>
      </p:sp>
      <p:sp>
        <p:nvSpPr>
          <p:cNvPr id="10245" name="TextBox 3"/>
          <p:cNvSpPr txBox="1">
            <a:spLocks noChangeArrowheads="1"/>
          </p:cNvSpPr>
          <p:nvPr/>
        </p:nvSpPr>
        <p:spPr bwMode="auto">
          <a:xfrm>
            <a:off x="433388" y="1334853"/>
            <a:ext cx="2163762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en-US" altLang="zh-CN" sz="32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bō</a:t>
            </a:r>
            <a:r>
              <a:rPr lang="en-US" altLang="zh-CN" sz="3200" b="0" dirty="0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   </a:t>
            </a:r>
            <a:r>
              <a:rPr lang="en-US" altLang="zh-CN" sz="32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lí</a:t>
            </a:r>
            <a:r>
              <a:rPr lang="en-US" altLang="zh-CN" sz="3200" b="0" dirty="0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  </a:t>
            </a:r>
            <a:endParaRPr lang="zh-CN" altLang="en-US" sz="3200" b="0" dirty="0" smtClean="0">
              <a:solidFill>
                <a:srgbClr val="000000"/>
              </a:solidFill>
              <a:effectLst/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46" name="图片 1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5" y="1911126"/>
            <a:ext cx="8413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图片 2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7755" y="1911126"/>
            <a:ext cx="84137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文本框 6"/>
          <p:cNvSpPr txBox="1">
            <a:spLocks noChangeArrowheads="1"/>
          </p:cNvSpPr>
          <p:nvPr/>
        </p:nvSpPr>
        <p:spPr bwMode="auto">
          <a:xfrm>
            <a:off x="3604535" y="1985738"/>
            <a:ext cx="273344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>
              <a:buFontTx/>
              <a:buNone/>
            </a:pPr>
            <a:r>
              <a:rPr lang="zh-CN" altLang="en-US" sz="360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探（探出）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563943" y="1334853"/>
            <a:ext cx="2033587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en-US" altLang="zh-CN" sz="32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tàn</a:t>
            </a:r>
            <a:r>
              <a:rPr lang="en-US" altLang="zh-CN" sz="3200" b="0" dirty="0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    </a:t>
            </a:r>
            <a:endParaRPr lang="zh-CN" altLang="en-US" sz="3200" b="0" dirty="0" smtClean="0">
              <a:solidFill>
                <a:srgbClr val="000000"/>
              </a:solidFill>
              <a:effectLst/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0250" name="文本框 6"/>
          <p:cNvSpPr txBox="1">
            <a:spLocks noChangeArrowheads="1"/>
          </p:cNvSpPr>
          <p:nvPr/>
        </p:nvSpPr>
        <p:spPr bwMode="auto">
          <a:xfrm>
            <a:off x="419104" y="1982563"/>
            <a:ext cx="157607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>
              <a:buFontTx/>
              <a:buNone/>
            </a:pPr>
            <a:r>
              <a:rPr lang="zh-CN" altLang="en-US" sz="360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玻  璃</a:t>
            </a:r>
          </a:p>
        </p:txBody>
      </p:sp>
      <p:sp>
        <p:nvSpPr>
          <p:cNvPr id="10251" name="TextBox 3"/>
          <p:cNvSpPr txBox="1">
            <a:spLocks noChangeArrowheads="1"/>
          </p:cNvSpPr>
          <p:nvPr/>
        </p:nvSpPr>
        <p:spPr bwMode="auto">
          <a:xfrm>
            <a:off x="323855" y="2888781"/>
            <a:ext cx="18716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en-US" altLang="zh-CN" sz="32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yú</a:t>
            </a:r>
            <a:endParaRPr lang="zh-CN" altLang="en-US" sz="3200" b="0" dirty="0" smtClean="0">
              <a:solidFill>
                <a:srgbClr val="000000"/>
              </a:solidFill>
              <a:effectLst/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52" name="图片 1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9093" y="3448263"/>
            <a:ext cx="8413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3" name="文本框 6"/>
          <p:cNvSpPr txBox="1">
            <a:spLocks noChangeArrowheads="1"/>
          </p:cNvSpPr>
          <p:nvPr/>
        </p:nvSpPr>
        <p:spPr bwMode="auto">
          <a:xfrm>
            <a:off x="308203" y="3519703"/>
            <a:ext cx="296587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>
              <a:buFontTx/>
              <a:buNone/>
            </a:pPr>
            <a:r>
              <a:rPr lang="zh-CN" altLang="en-US" sz="360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愉 （愉快）</a:t>
            </a:r>
          </a:p>
        </p:txBody>
      </p:sp>
      <p:sp>
        <p:nvSpPr>
          <p:cNvPr id="10260" name="TextBox 3"/>
          <p:cNvSpPr txBox="1">
            <a:spLocks noChangeArrowheads="1"/>
          </p:cNvSpPr>
          <p:nvPr/>
        </p:nvSpPr>
        <p:spPr bwMode="auto">
          <a:xfrm>
            <a:off x="3492505" y="2841156"/>
            <a:ext cx="1300163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en-US" altLang="zh-CN" sz="32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rào</a:t>
            </a:r>
            <a:endParaRPr lang="zh-CN" altLang="en-US" sz="3200" b="0" dirty="0" smtClean="0">
              <a:solidFill>
                <a:srgbClr val="000000"/>
              </a:solidFill>
              <a:effectLst/>
              <a:latin typeface="方正中等线简体"/>
              <a:ea typeface="方正中等线简体"/>
              <a:cs typeface="方正中等线简体"/>
            </a:endParaRPr>
          </a:p>
        </p:txBody>
      </p:sp>
      <p:pic>
        <p:nvPicPr>
          <p:cNvPr id="10261" name="图片 1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9180" y="3472069"/>
            <a:ext cx="841375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2" name="文本框 6"/>
          <p:cNvSpPr txBox="1">
            <a:spLocks noChangeArrowheads="1"/>
          </p:cNvSpPr>
          <p:nvPr/>
        </p:nvSpPr>
        <p:spPr bwMode="auto">
          <a:xfrm>
            <a:off x="3711580" y="3543515"/>
            <a:ext cx="250100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>
              <a:buFontTx/>
              <a:buNone/>
            </a:pPr>
            <a:r>
              <a:rPr lang="zh-CN" altLang="en-US" sz="360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绕（盘绕）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13" y="908050"/>
            <a:ext cx="20193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/>
          <p:nvPr/>
        </p:nvGrpSpPr>
        <p:grpSpPr bwMode="auto">
          <a:xfrm>
            <a:off x="119070" y="908050"/>
            <a:ext cx="2073275" cy="661988"/>
            <a:chOff x="0" y="0"/>
            <a:chExt cx="2071702" cy="661806"/>
          </a:xfrm>
        </p:grpSpPr>
        <p:sp>
          <p:nvSpPr>
            <p:cNvPr id="12325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1800" b="0" smtClean="0">
                <a:solidFill>
                  <a:prstClr val="black"/>
                </a:solidFill>
                <a:effectLst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059833" y="1674873"/>
            <a:ext cx="2880122" cy="7078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effectLst/>
                <a:ea typeface="微软雅黑" panose="020B0503020204020204" charset="-122"/>
                <a:cs typeface="+mn-ea"/>
              </a:rPr>
              <a:t>我会读</a:t>
            </a:r>
            <a:endParaRPr lang="zh-CN" altLang="en-US" sz="4000" b="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effectLst/>
              <a:ea typeface="微软雅黑" panose="020B0503020204020204" charset="-122"/>
            </a:endParaRPr>
          </a:p>
        </p:txBody>
      </p:sp>
      <p:sp>
        <p:nvSpPr>
          <p:cNvPr id="12293" name="文本框 9"/>
          <p:cNvSpPr txBox="1">
            <a:spLocks noChangeArrowheads="1"/>
          </p:cNvSpPr>
          <p:nvPr/>
        </p:nvSpPr>
        <p:spPr bwMode="auto">
          <a:xfrm>
            <a:off x="252413" y="2468524"/>
            <a:ext cx="109998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>
              <a:buFontTx/>
              <a:buNone/>
            </a:pPr>
            <a:r>
              <a:rPr lang="en-US" altLang="zh-CN" sz="2000" b="0" dirty="0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dòu</a:t>
            </a:r>
            <a:r>
              <a:rPr lang="en-US" altLang="zh-CN" sz="2000" b="0" dirty="0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jiá</a:t>
            </a:r>
            <a:endParaRPr lang="en-US" altLang="zh-CN" sz="2000" b="0" dirty="0" smtClean="0">
              <a:solidFill>
                <a:srgbClr val="000000"/>
              </a:solidFill>
              <a:effectLst/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294" name="TextBox 1"/>
          <p:cNvSpPr txBox="1">
            <a:spLocks noChangeArrowheads="1"/>
          </p:cNvSpPr>
          <p:nvPr/>
        </p:nvSpPr>
        <p:spPr bwMode="auto">
          <a:xfrm>
            <a:off x="323857" y="2971775"/>
            <a:ext cx="14398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zh-CN" altLang="en-US" sz="2800" b="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豆 荚</a:t>
            </a:r>
          </a:p>
        </p:txBody>
      </p:sp>
      <p:sp>
        <p:nvSpPr>
          <p:cNvPr id="12295" name="TextBox 20"/>
          <p:cNvSpPr txBox="1">
            <a:spLocks noChangeArrowheads="1"/>
          </p:cNvSpPr>
          <p:nvPr/>
        </p:nvSpPr>
        <p:spPr bwMode="auto">
          <a:xfrm>
            <a:off x="325445" y="3619461"/>
            <a:ext cx="165417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en-US" altLang="zh-CN" sz="20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qīng</a:t>
            </a:r>
            <a:r>
              <a:rPr lang="en-US" altLang="zh-CN" sz="2000" b="0" dirty="0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tái</a:t>
            </a:r>
            <a:r>
              <a:rPr lang="en-US" altLang="zh-CN" sz="2000" b="0" dirty="0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 </a:t>
            </a:r>
          </a:p>
        </p:txBody>
      </p:sp>
      <p:sp>
        <p:nvSpPr>
          <p:cNvPr id="12296" name="TextBox 24"/>
          <p:cNvSpPr txBox="1">
            <a:spLocks noChangeArrowheads="1"/>
          </p:cNvSpPr>
          <p:nvPr/>
        </p:nvSpPr>
        <p:spPr bwMode="auto">
          <a:xfrm>
            <a:off x="179395" y="4124293"/>
            <a:ext cx="149383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zh-CN" altLang="en-US" sz="2800" b="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青 苔</a:t>
            </a:r>
          </a:p>
        </p:txBody>
      </p:sp>
      <p:sp>
        <p:nvSpPr>
          <p:cNvPr id="12297" name="TextBox 5"/>
          <p:cNvSpPr txBox="1">
            <a:spLocks noChangeArrowheads="1"/>
          </p:cNvSpPr>
          <p:nvPr/>
        </p:nvSpPr>
        <p:spPr bwMode="auto">
          <a:xfrm>
            <a:off x="1763713" y="2901925"/>
            <a:ext cx="1511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zh-CN" altLang="en-US" sz="2800" b="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豌 豆</a:t>
            </a:r>
          </a:p>
        </p:txBody>
      </p:sp>
      <p:sp>
        <p:nvSpPr>
          <p:cNvPr id="12298" name="TextBox 5"/>
          <p:cNvSpPr txBox="1">
            <a:spLocks noChangeArrowheads="1"/>
          </p:cNvSpPr>
          <p:nvPr/>
        </p:nvSpPr>
        <p:spPr bwMode="auto">
          <a:xfrm>
            <a:off x="3854452" y="2881288"/>
            <a:ext cx="1511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zh-CN" altLang="en-US" sz="2800" b="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按 照</a:t>
            </a:r>
          </a:p>
        </p:txBody>
      </p:sp>
      <p:sp>
        <p:nvSpPr>
          <p:cNvPr id="12299" name="TextBox 2"/>
          <p:cNvSpPr txBox="1">
            <a:spLocks noChangeArrowheads="1"/>
          </p:cNvSpPr>
          <p:nvPr/>
        </p:nvSpPr>
        <p:spPr bwMode="auto">
          <a:xfrm>
            <a:off x="1763713" y="3619461"/>
            <a:ext cx="230505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en-US" altLang="zh-CN" sz="2000" b="0" dirty="0" err="1" smtClean="0">
                <a:solidFill>
                  <a:srgbClr val="FF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qiú</a:t>
            </a:r>
            <a:r>
              <a:rPr lang="en-US" altLang="zh-CN" sz="2000" b="0" dirty="0" smtClean="0">
                <a:solidFill>
                  <a:srgbClr val="FF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b="0" dirty="0" err="1" smtClean="0">
                <a:solidFill>
                  <a:srgbClr val="FF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fàn</a:t>
            </a:r>
            <a:endParaRPr lang="en-US" altLang="zh-CN" sz="2000" b="0" dirty="0" smtClean="0">
              <a:solidFill>
                <a:srgbClr val="FF0000"/>
              </a:solidFill>
              <a:effectLst/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0" name="TextBox 5"/>
          <p:cNvSpPr txBox="1">
            <a:spLocks noChangeArrowheads="1"/>
          </p:cNvSpPr>
          <p:nvPr/>
        </p:nvSpPr>
        <p:spPr bwMode="auto">
          <a:xfrm>
            <a:off x="1763714" y="4105244"/>
            <a:ext cx="24479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zh-CN" altLang="en-US" sz="2800" b="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囚 犯</a:t>
            </a:r>
          </a:p>
        </p:txBody>
      </p:sp>
      <p:sp>
        <p:nvSpPr>
          <p:cNvPr id="12307" name="TextBox 2"/>
          <p:cNvSpPr txBox="1">
            <a:spLocks noChangeArrowheads="1"/>
          </p:cNvSpPr>
          <p:nvPr/>
        </p:nvSpPr>
        <p:spPr bwMode="auto">
          <a:xfrm>
            <a:off x="3635375" y="3619461"/>
            <a:ext cx="215579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buFontTx/>
              <a:buNone/>
            </a:pPr>
            <a:r>
              <a:rPr lang="en-US" altLang="zh-CN" sz="20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chuāng</a:t>
            </a:r>
            <a:r>
              <a:rPr lang="en-US" altLang="zh-CN" sz="2000" b="0" dirty="0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kuàng</a:t>
            </a:r>
            <a:endParaRPr lang="en-US" altLang="zh-CN" sz="2000" b="0" dirty="0" smtClean="0">
              <a:solidFill>
                <a:srgbClr val="000000"/>
              </a:solidFill>
              <a:effectLst/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8" name="TextBox 2"/>
          <p:cNvSpPr txBox="1">
            <a:spLocks noChangeArrowheads="1"/>
          </p:cNvSpPr>
          <p:nvPr/>
        </p:nvSpPr>
        <p:spPr bwMode="auto">
          <a:xfrm>
            <a:off x="5651502" y="3619461"/>
            <a:ext cx="208915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en-US" altLang="zh-CN" sz="2000" b="0" dirty="0" smtClean="0">
                <a:solidFill>
                  <a:srgbClr val="FF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 </a:t>
            </a:r>
            <a:r>
              <a:rPr lang="en-US" altLang="zh-CN" sz="2000" b="0" dirty="0" err="1" smtClean="0">
                <a:solidFill>
                  <a:srgbClr val="FF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yáng</a:t>
            </a:r>
            <a:r>
              <a:rPr lang="en-US" altLang="zh-CN" sz="2000" b="0" dirty="0" smtClean="0">
                <a:solidFill>
                  <a:srgbClr val="FF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b="0" dirty="0" err="1" smtClean="0">
                <a:solidFill>
                  <a:srgbClr val="FF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yì</a:t>
            </a:r>
            <a:endParaRPr lang="en-US" altLang="zh-CN" sz="2000" b="0" dirty="0" smtClean="0">
              <a:solidFill>
                <a:srgbClr val="FF0000"/>
              </a:solidFill>
              <a:effectLst/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09" name="TextBox 5"/>
          <p:cNvSpPr txBox="1">
            <a:spLocks noChangeArrowheads="1"/>
          </p:cNvSpPr>
          <p:nvPr/>
        </p:nvSpPr>
        <p:spPr bwMode="auto">
          <a:xfrm>
            <a:off x="3563939" y="4105236"/>
            <a:ext cx="194468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zh-CN" altLang="en-US" sz="2800" b="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窗   框</a:t>
            </a:r>
          </a:p>
        </p:txBody>
      </p:sp>
      <p:sp>
        <p:nvSpPr>
          <p:cNvPr id="12310" name="TextBox 5"/>
          <p:cNvSpPr txBox="1">
            <a:spLocks noChangeArrowheads="1"/>
          </p:cNvSpPr>
          <p:nvPr/>
        </p:nvSpPr>
        <p:spPr bwMode="auto">
          <a:xfrm>
            <a:off x="5545145" y="4105244"/>
            <a:ext cx="14747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zh-CN" altLang="en-US" sz="2800" b="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洋 溢</a:t>
            </a:r>
          </a:p>
        </p:txBody>
      </p:sp>
      <p:sp>
        <p:nvSpPr>
          <p:cNvPr id="12312" name="TextBox 18"/>
          <p:cNvSpPr txBox="1">
            <a:spLocks noChangeArrowheads="1"/>
          </p:cNvSpPr>
          <p:nvPr/>
        </p:nvSpPr>
        <p:spPr bwMode="auto">
          <a:xfrm>
            <a:off x="5795970" y="2900338"/>
            <a:ext cx="17287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buFontTx/>
              <a:buNone/>
            </a:pPr>
            <a:r>
              <a:rPr lang="zh-CN" altLang="en-US" sz="2800" b="0" dirty="0" smtClean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僵 硬</a:t>
            </a:r>
          </a:p>
        </p:txBody>
      </p:sp>
      <p:sp>
        <p:nvSpPr>
          <p:cNvPr id="12320" name="文本框 9"/>
          <p:cNvSpPr txBox="1">
            <a:spLocks noChangeArrowheads="1"/>
          </p:cNvSpPr>
          <p:nvPr/>
        </p:nvSpPr>
        <p:spPr bwMode="auto">
          <a:xfrm>
            <a:off x="1912943" y="2466936"/>
            <a:ext cx="124745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>
              <a:buFontTx/>
              <a:buNone/>
            </a:pPr>
            <a:r>
              <a:rPr lang="en-US" altLang="zh-CN" sz="20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wān</a:t>
            </a:r>
            <a:r>
              <a:rPr lang="en-US" altLang="zh-CN" sz="2000" b="0" dirty="0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dòu</a:t>
            </a:r>
            <a:endParaRPr lang="en-US" altLang="zh-CN" sz="2000" b="0" dirty="0" smtClean="0">
              <a:solidFill>
                <a:srgbClr val="000000"/>
              </a:solidFill>
              <a:effectLst/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21" name="文本框 9"/>
          <p:cNvSpPr txBox="1">
            <a:spLocks noChangeArrowheads="1"/>
          </p:cNvSpPr>
          <p:nvPr/>
        </p:nvSpPr>
        <p:spPr bwMode="auto">
          <a:xfrm>
            <a:off x="3857631" y="2466936"/>
            <a:ext cx="137569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0" dirty="0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   </a:t>
            </a:r>
            <a:r>
              <a:rPr lang="en-US" altLang="zh-CN" sz="20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àn</a:t>
            </a:r>
            <a:r>
              <a:rPr lang="en-US" altLang="zh-CN" sz="2000" b="0" dirty="0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zhào</a:t>
            </a:r>
            <a:endParaRPr lang="en-US" altLang="zh-CN" sz="2000" b="0" dirty="0" smtClean="0">
              <a:solidFill>
                <a:srgbClr val="000000"/>
              </a:solidFill>
              <a:effectLst/>
              <a:latin typeface="方正中等线简体"/>
              <a:ea typeface="方正中等线简体"/>
              <a:cs typeface="方正中等线简体"/>
            </a:endParaRPr>
          </a:p>
        </p:txBody>
      </p:sp>
      <p:sp>
        <p:nvSpPr>
          <p:cNvPr id="12323" name="文本框 9"/>
          <p:cNvSpPr txBox="1">
            <a:spLocks noChangeArrowheads="1"/>
          </p:cNvSpPr>
          <p:nvPr/>
        </p:nvSpPr>
        <p:spPr bwMode="auto">
          <a:xfrm>
            <a:off x="5657852" y="2427249"/>
            <a:ext cx="161454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>
              <a:buFontTx/>
              <a:buNone/>
            </a:pPr>
            <a:r>
              <a:rPr lang="en-US" altLang="zh-CN" sz="2000" b="0" dirty="0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  </a:t>
            </a:r>
            <a:r>
              <a:rPr lang="en-US" altLang="zh-CN" sz="20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jiāng</a:t>
            </a:r>
            <a:r>
              <a:rPr lang="en-US" altLang="zh-CN" sz="2000" b="0" dirty="0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 </a:t>
            </a:r>
            <a:r>
              <a:rPr lang="en-US" altLang="zh-CN" sz="2000" b="0" dirty="0" err="1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yìng</a:t>
            </a:r>
            <a:r>
              <a:rPr lang="en-US" altLang="zh-CN" sz="2000" b="0" dirty="0" smtClean="0">
                <a:solidFill>
                  <a:srgbClr val="000000"/>
                </a:solidFill>
                <a:effectLst/>
                <a:latin typeface="方正中等线简体"/>
                <a:ea typeface="方正中等线简体"/>
                <a:cs typeface="方正中等线简体"/>
              </a:rPr>
              <a:t> 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6"/>
          <p:cNvSpPr>
            <a:spLocks noChangeArrowheads="1"/>
          </p:cNvSpPr>
          <p:nvPr/>
        </p:nvSpPr>
        <p:spPr bwMode="auto">
          <a:xfrm>
            <a:off x="457200" y="1219200"/>
            <a:ext cx="4191000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000" dirty="0">
                <a:solidFill>
                  <a:srgbClr val="00CC00"/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初读课文</a:t>
            </a:r>
          </a:p>
        </p:txBody>
      </p:sp>
      <p:sp>
        <p:nvSpPr>
          <p:cNvPr id="9222" name="Text Box 7"/>
          <p:cNvSpPr txBox="1">
            <a:spLocks noChangeArrowheads="1"/>
          </p:cNvSpPr>
          <p:nvPr/>
        </p:nvSpPr>
        <p:spPr bwMode="auto">
          <a:xfrm>
            <a:off x="228600" y="2819400"/>
            <a:ext cx="75438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effectLst/>
              </a:rPr>
              <a:t>       五粒豌豆即将分开时，豌豆们各自的打算，用原文归纳他们的愿望。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81000"/>
            <a:ext cx="2667000" cy="868363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00CCFF"/>
                </a:solidFill>
                <a:ea typeface="华文中宋" panose="02010600040101010101" pitchFamily="2" charset="-122"/>
              </a:rPr>
              <a:t>第一粒豆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153400" cy="12954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/>
              <a:t>          </a:t>
            </a:r>
            <a:r>
              <a:rPr lang="zh-CN" altLang="en-US" sz="2800" b="1" dirty="0" smtClean="0"/>
              <a:t>“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现在我</a:t>
            </a:r>
            <a:r>
              <a:rPr lang="zh-CN" altLang="en-US" sz="2800" b="1" dirty="0">
                <a:solidFill>
                  <a:srgbClr val="FF0000"/>
                </a:solidFill>
              </a:rPr>
              <a:t>要飞到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广大的</a:t>
            </a:r>
            <a:r>
              <a:rPr lang="zh-CN" altLang="en-US" sz="2800" b="1" dirty="0">
                <a:solidFill>
                  <a:srgbClr val="FF0000"/>
                </a:solidFill>
              </a:rPr>
              <a:t>世界里去了！如果你能捉住我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，就</a:t>
            </a:r>
            <a:r>
              <a:rPr lang="zh-CN" altLang="en-US" sz="2800" b="1" dirty="0">
                <a:solidFill>
                  <a:srgbClr val="FF0000"/>
                </a:solidFill>
              </a:rPr>
              <a:t>请你来吧！</a:t>
            </a:r>
            <a:r>
              <a:rPr lang="zh-CN" altLang="en-US" sz="2800" b="1" dirty="0" smtClean="0"/>
              <a:t>”第一粒豌豆说完就</a:t>
            </a:r>
            <a:r>
              <a:rPr lang="zh-CN" altLang="en-US" sz="2800" b="1" dirty="0"/>
              <a:t>飞走了。</a:t>
            </a:r>
            <a:endParaRPr lang="en-US" altLang="zh-CN" sz="2800" b="1" dirty="0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066800" y="3505200"/>
            <a:ext cx="2286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219200" y="2514600"/>
            <a:ext cx="213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CCFF"/>
                </a:solidFill>
                <a:effectLst/>
                <a:ea typeface="楷体_GB2312" pitchFamily="49" charset="-122"/>
              </a:rPr>
              <a:t>第二粒豆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1447800" y="3276600"/>
            <a:ext cx="1981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838200" y="3200400"/>
            <a:ext cx="80772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     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effectLst/>
                <a:ea typeface="宋体" panose="02010600030101010101" pitchFamily="2" charset="-122"/>
              </a:rPr>
              <a:t>我将直接飞进太阳里去，这才像一粒真正的豌豆</a:t>
            </a:r>
            <a:r>
              <a:rPr lang="zh-CN" altLang="en-US" sz="2800" dirty="0" smtClean="0">
                <a:solidFill>
                  <a:srgbClr val="FF0000"/>
                </a:solidFill>
                <a:effectLst/>
                <a:ea typeface="宋体" panose="02010600030101010101" pitchFamily="2" charset="-122"/>
              </a:rPr>
              <a:t>呢，而且与我的身份非常相称！</a:t>
            </a:r>
            <a:r>
              <a:rPr lang="zh-CN" altLang="en-US" sz="2800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dirty="0" smtClean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于是，它</a:t>
            </a:r>
            <a:r>
              <a:rPr lang="zh-CN" altLang="en-US" sz="2800" dirty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也飞走了。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1066800" y="4800600"/>
            <a:ext cx="487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66FF"/>
                </a:solidFill>
                <a:effectLst/>
              </a:rPr>
              <a:t>自高自大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  <p:bldP spid="25606" grpId="0"/>
      <p:bldP spid="2560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81000"/>
            <a:ext cx="2667000" cy="868363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00CCFF"/>
                </a:solidFill>
                <a:ea typeface="华文中宋" panose="02010600040101010101" pitchFamily="2" charset="-122"/>
              </a:rPr>
              <a:t>第三、四粒豆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153400" cy="12954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b="1" dirty="0"/>
              <a:t>          “</a:t>
            </a:r>
            <a:r>
              <a:rPr lang="zh-CN" altLang="en-US" b="1" dirty="0">
                <a:solidFill>
                  <a:srgbClr val="FF0000"/>
                </a:solidFill>
              </a:rPr>
              <a:t>我们到</a:t>
            </a:r>
            <a:r>
              <a:rPr lang="zh-CN" altLang="en-US" b="1" dirty="0" smtClean="0">
                <a:solidFill>
                  <a:srgbClr val="FF0000"/>
                </a:solidFill>
              </a:rPr>
              <a:t>了哪儿，</a:t>
            </a:r>
            <a:r>
              <a:rPr lang="zh-CN" altLang="en-US" b="1" dirty="0">
                <a:solidFill>
                  <a:srgbClr val="FF0000"/>
                </a:solidFill>
              </a:rPr>
              <a:t>就</a:t>
            </a:r>
            <a:r>
              <a:rPr lang="zh-CN" altLang="en-US" b="1" dirty="0" smtClean="0">
                <a:solidFill>
                  <a:srgbClr val="FF0000"/>
                </a:solidFill>
              </a:rPr>
              <a:t>在哪儿住下来。</a:t>
            </a:r>
            <a:r>
              <a:rPr lang="zh-CN" altLang="en-US" b="1" dirty="0" smtClean="0"/>
              <a:t>”</a:t>
            </a:r>
            <a:r>
              <a:rPr lang="zh-CN" altLang="en-US" b="1" dirty="0"/>
              <a:t>其余的两粒</a:t>
            </a:r>
            <a:r>
              <a:rPr lang="zh-CN" altLang="en-US" b="1" dirty="0" smtClean="0"/>
              <a:t>说，“不过，我们还得向前滚。”</a:t>
            </a:r>
            <a:endParaRPr lang="en-US" altLang="zh-CN" b="1" dirty="0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066800" y="3505200"/>
            <a:ext cx="2286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447800" y="3276600"/>
            <a:ext cx="1981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1447800" y="4953000"/>
            <a:ext cx="487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66FF"/>
                </a:solidFill>
                <a:effectLst/>
              </a:rPr>
              <a:t>满足现状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build="p"/>
      <p:bldP spid="2868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7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367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TEMPLATE_THUMBS_INDEX" val="1、6、8、9、11、15、16、17、7、20、22、25、27、32、34、36、37、38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1"/>
  <p:tag name="KSO_WM_SLIDE_INDEX" val="1"/>
  <p:tag name="KSO_WM_SLIDE_ITEM_CNT" val="0"/>
  <p:tag name="KSO_WM_SLIDE_TYPE" val="title"/>
  <p:tag name="KSO_WM_TEMPLATE_THUMBS_INDEX" val="1、6、8、9、11、15、16、17、7、20、22、25、27、32、34、36、37、38"/>
  <p:tag name="KSO_WM_BEAUTIFY_FLAG" val="#wm#"/>
</p:tagLst>
</file>

<file path=ppt/theme/theme1.xml><?xml version="1.0" encoding="utf-8"?>
<a:theme xmlns:a="http://schemas.openxmlformats.org/drawingml/2006/main" name="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Arial" panose="020B0604020202020204" pitchFamily="34" charset="0"/>
            <a:ea typeface="幼圆" panose="020105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bg1"/>
            </a:solidFill>
            <a:effectDag name="">
              <a:cont type="tree" name="">
                <a:effect ref="fillLine"/>
                <a:outerShdw dist="38100" dir="13500000" algn="br">
                  <a:schemeClr val="bg1">
                    <a:lumMod val="200000"/>
                    <a:satMod val="200000"/>
                  </a:schemeClr>
                </a:outerShdw>
              </a:cont>
              <a:cont type="tree" name="">
                <a:effect ref="fillLine"/>
                <a:outerShdw dist="38100" dir="2700000" algn="tl">
                  <a:schemeClr val="bg1">
                    <a:lumMod val="60000"/>
                    <a:satMod val="60000"/>
                  </a:schemeClr>
                </a:outerShdw>
              </a:cont>
              <a:effect ref="fillLine"/>
            </a:effectDag>
            <a:latin typeface="Arial" panose="020B0604020202020204" pitchFamily="34" charset="0"/>
            <a:ea typeface="幼圆" panose="020105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1899</Words>
  <Application>Microsoft Office PowerPoint</Application>
  <PresentationFormat>全屏显示(4:3)</PresentationFormat>
  <Paragraphs>158</Paragraphs>
  <Slides>26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1</vt:lpstr>
      <vt:lpstr>1_Office 主题</vt:lpstr>
      <vt:lpstr>2_Office 主题</vt:lpstr>
      <vt:lpstr>2_Office 主题​​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第一粒豆</vt:lpstr>
      <vt:lpstr>第三、四粒豆</vt:lpstr>
      <vt:lpstr>第五粒豆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Administrator</cp:lastModifiedBy>
  <cp:revision>29</cp:revision>
  <dcterms:created xsi:type="dcterms:W3CDTF">2018-06-08T02:40:00Z</dcterms:created>
  <dcterms:modified xsi:type="dcterms:W3CDTF">2019-07-03T01:48:13Z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2052-11.1.0.8806</vt:lpwstr>
  </property>
</Properties>
</file>