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0" r:id="rId4"/>
    <p:sldMasterId id="2147483681" r:id="rId5"/>
  </p:sldMasterIdLst>
  <p:notesMasterIdLst>
    <p:notesMasterId r:id="rId7"/>
  </p:notesMasterIdLst>
  <p:handoutMasterIdLst>
    <p:handoutMasterId r:id="rId29"/>
  </p:handoutMasterIdLst>
  <p:sldIdLst>
    <p:sldId id="272" r:id="rId6"/>
    <p:sldId id="447" r:id="rId8"/>
    <p:sldId id="468" r:id="rId9"/>
    <p:sldId id="503" r:id="rId10"/>
    <p:sldId id="483" r:id="rId11"/>
    <p:sldId id="456" r:id="rId12"/>
    <p:sldId id="510" r:id="rId13"/>
    <p:sldId id="473" r:id="rId14"/>
    <p:sldId id="511" r:id="rId15"/>
    <p:sldId id="512" r:id="rId16"/>
    <p:sldId id="496" r:id="rId17"/>
    <p:sldId id="513" r:id="rId18"/>
    <p:sldId id="514" r:id="rId19"/>
    <p:sldId id="515" r:id="rId20"/>
    <p:sldId id="517" r:id="rId21"/>
    <p:sldId id="516" r:id="rId22"/>
    <p:sldId id="522" r:id="rId23"/>
    <p:sldId id="523" r:id="rId24"/>
    <p:sldId id="524" r:id="rId25"/>
    <p:sldId id="525" r:id="rId26"/>
    <p:sldId id="526" r:id="rId27"/>
    <p:sldId id="521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EB"/>
    <a:srgbClr val="FAE4E2"/>
    <a:srgbClr val="DFFABE"/>
    <a:srgbClr val="FFFFC5"/>
    <a:srgbClr val="FE9802"/>
    <a:srgbClr val="DFD6F0"/>
    <a:srgbClr val="F4EEF8"/>
    <a:srgbClr val="EADEF2"/>
    <a:srgbClr val="E7D8F0"/>
    <a:srgbClr val="ECD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2106"/>
        <p:guide orient="horz" pos="108"/>
        <p:guide orient="horz" pos="843"/>
        <p:guide orient="horz" pos="773"/>
        <p:guide pos="188"/>
        <p:guide pos="383"/>
        <p:guide pos="45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2000" y="367663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3" Type="http://schemas.openxmlformats.org/officeDocument/2006/relationships/theme" Target="../theme/theme4.xml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email"/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2"/>
        </a:buBlip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email"/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2"/>
        </a:buBlip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email"/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2"/>
        </a:buBlip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email"/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2"/>
        </a:buBlip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89267" y="1615057"/>
            <a:ext cx="538315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写作</a:t>
            </a:r>
            <a:r>
              <a:rPr lang="en-US" altLang="zh-CN" sz="4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4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学习扩写</a:t>
            </a:r>
            <a:endParaRPr lang="zh-CN" altLang="en-US" sz="4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11" name="图片 10" descr="718aae0cff1b3cd389b05a8a4532d26a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7352" y="1340071"/>
            <a:ext cx="2143130" cy="1357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08066" y="1162069"/>
            <a:ext cx="6404214" cy="507831"/>
            <a:chOff x="2652211" y="1549423"/>
            <a:chExt cx="8538952" cy="677108"/>
          </a:xfrm>
        </p:grpSpPr>
        <p:sp>
          <p:nvSpPr>
            <p:cNvPr id="11" name="文本框 3"/>
            <p:cNvSpPr txBox="1">
              <a:spLocks noChangeArrowheads="1"/>
            </p:cNvSpPr>
            <p:nvPr/>
          </p:nvSpPr>
          <p:spPr bwMode="auto">
            <a:xfrm>
              <a:off x="3061646" y="1549423"/>
              <a:ext cx="8129517" cy="677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700" b="1" spc="45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第一组诗歌：用意象来表达情感。</a:t>
              </a:r>
              <a:endParaRPr lang="zh-CN" altLang="en-US" sz="2700" b="1" spc="45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2652211" y="1720163"/>
              <a:ext cx="288000" cy="288000"/>
            </a:xfrm>
            <a:prstGeom prst="diamond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08067" y="1971419"/>
            <a:ext cx="5602952" cy="507831"/>
            <a:chOff x="2652211" y="2628556"/>
            <a:chExt cx="7470603" cy="677108"/>
          </a:xfrm>
        </p:grpSpPr>
        <p:sp>
          <p:nvSpPr>
            <p:cNvPr id="14" name="文本框 3"/>
            <p:cNvSpPr txBox="1">
              <a:spLocks noChangeArrowheads="1"/>
            </p:cNvSpPr>
            <p:nvPr/>
          </p:nvSpPr>
          <p:spPr bwMode="auto">
            <a:xfrm>
              <a:off x="3061644" y="2628556"/>
              <a:ext cx="7061170" cy="677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2700" b="1" spc="45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第二组诗歌：语言精简凝练。</a:t>
              </a:r>
              <a:endParaRPr lang="zh-CN" altLang="zh-CN" sz="2700" b="1" spc="45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2652211" y="2806120"/>
              <a:ext cx="288000" cy="288000"/>
            </a:xfrm>
            <a:prstGeom prst="diamond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08067" y="2780768"/>
            <a:ext cx="6269182" cy="507831"/>
            <a:chOff x="2652211" y="3707689"/>
            <a:chExt cx="8358909" cy="677108"/>
          </a:xfrm>
        </p:grpSpPr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3061646" y="3707689"/>
              <a:ext cx="7949474" cy="677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700" b="1" spc="45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第三组诗歌：讲究节奏和韵律。</a:t>
              </a:r>
              <a:endParaRPr lang="zh-CN" altLang="en-US" sz="2700" b="1" spc="45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菱形 17"/>
            <p:cNvSpPr/>
            <p:nvPr/>
          </p:nvSpPr>
          <p:spPr>
            <a:xfrm>
              <a:off x="2652211" y="3892077"/>
              <a:ext cx="288000" cy="288000"/>
            </a:xfrm>
            <a:prstGeom prst="diamond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47219" y="2087882"/>
            <a:ext cx="7758754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海燕</a:t>
            </a:r>
            <a:r>
              <a:rPr lang="en-US" altLang="zh-CN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一诗中，“这是勇敢的海燕，在怒吼的大海上，在闪电中间，高傲地飞翔”一句，通过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动作描写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，展示了海燕高傲、搏击的形象，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抒发了作者的赞美之情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；“这是胜利的预言家在叫喊：</a:t>
            </a:r>
            <a:r>
              <a:rPr lang="en-US" altLang="zh-CN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——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让暴风雨来得更猛烈些吧”一句，用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语言描写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来展现革命先驱的精神风貌，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抒发了作者敬佩的情感</a:t>
            </a:r>
            <a:r>
              <a:rPr lang="zh-CN" altLang="en-US" sz="2100" spc="225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。</a:t>
            </a:r>
            <a:endParaRPr lang="zh-CN" altLang="en-US" sz="2100" spc="225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5933" y="1251674"/>
            <a:ext cx="7780511" cy="738664"/>
            <a:chOff x="1351129" y="2310351"/>
            <a:chExt cx="9758149" cy="984886"/>
          </a:xfrm>
        </p:grpSpPr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1351129" y="2310351"/>
              <a:ext cx="9758149" cy="984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    情境一：诗歌是一种很特别的体裁，它有一个突出的特点，就是用意象来表达情感。比如：</a:t>
              </a:r>
              <a:endParaRPr lang="zh-CN" altLang="en-US" sz="2100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1692318" y="2456600"/>
              <a:ext cx="270903" cy="288000"/>
            </a:xfrm>
            <a:prstGeom prst="diamond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spc="225">
                <a:latin typeface="+mn-ea"/>
              </a:endParaRPr>
            </a:p>
          </p:txBody>
        </p:sp>
      </p:grp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2120764" y="509145"/>
            <a:ext cx="4901004" cy="39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尝试结合具体诗句，进行扩写训练</a:t>
            </a:r>
            <a:endParaRPr lang="zh-CN" altLang="en-US" sz="2100" b="1" spc="225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写作实践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/>
          <p:nvPr/>
        </p:nvGrpSpPr>
        <p:grpSpPr>
          <a:xfrm>
            <a:off x="745933" y="934363"/>
            <a:ext cx="7780511" cy="738664"/>
            <a:chOff x="1351129" y="2392239"/>
            <a:chExt cx="9758149" cy="984886"/>
          </a:xfrm>
        </p:grpSpPr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1351129" y="2392239"/>
              <a:ext cx="9758149" cy="984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    情境二：诗歌另外一个突出的特点，就是语言精简凝练。比如说：</a:t>
              </a:r>
              <a:endParaRPr lang="zh-CN" altLang="en-US" sz="2100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1692318" y="2524840"/>
              <a:ext cx="270903" cy="288000"/>
            </a:xfrm>
            <a:prstGeom prst="diamond">
              <a:avLst/>
            </a:prstGeom>
            <a:solidFill>
              <a:srgbClr val="DFD6F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47219" y="1719389"/>
            <a:ext cx="7758754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225" dirty="0">
                <a:solidFill>
                  <a:srgbClr val="7030A0"/>
                </a:solidFill>
                <a:latin typeface="+mn-ea"/>
              </a:rPr>
              <a:t>陈毅先生</a:t>
            </a:r>
            <a:r>
              <a:rPr lang="en-US" altLang="zh-CN" sz="2100" spc="225" dirty="0">
                <a:solidFill>
                  <a:srgbClr val="7030A0"/>
                </a:solidFill>
                <a:latin typeface="+mn-ea"/>
              </a:rPr>
              <a:t>《</a:t>
            </a:r>
            <a:r>
              <a:rPr lang="zh-CN" altLang="en-US" sz="2100" spc="225" dirty="0">
                <a:solidFill>
                  <a:srgbClr val="7030A0"/>
                </a:solidFill>
                <a:latin typeface="+mn-ea"/>
              </a:rPr>
              <a:t>梅岭三章</a:t>
            </a:r>
            <a:r>
              <a:rPr lang="en-US" altLang="zh-CN" sz="2100" spc="225" dirty="0">
                <a:solidFill>
                  <a:srgbClr val="7030A0"/>
                </a:solidFill>
                <a:latin typeface="+mn-ea"/>
              </a:rPr>
              <a:t>》</a:t>
            </a:r>
            <a:r>
              <a:rPr lang="zh-CN" altLang="en-US" sz="2100" spc="225" dirty="0">
                <a:solidFill>
                  <a:srgbClr val="7030A0"/>
                </a:solidFill>
                <a:latin typeface="+mn-ea"/>
              </a:rPr>
              <a:t>第一章中的“此去泉台招旧部，旌旗十万斩阎罗”两句，“去泉台”“招旧部”“斩阎罗”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三个词组</a:t>
            </a:r>
            <a:r>
              <a:rPr lang="zh-CN" altLang="en-US" sz="2100" spc="225" dirty="0">
                <a:solidFill>
                  <a:srgbClr val="7030A0"/>
                </a:solidFill>
                <a:latin typeface="+mn-ea"/>
              </a:rPr>
              <a:t>，尤其是其中的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三个动词</a:t>
            </a:r>
            <a:r>
              <a:rPr lang="zh-CN" altLang="en-US" sz="2100" spc="225" dirty="0">
                <a:solidFill>
                  <a:srgbClr val="7030A0"/>
                </a:solidFill>
                <a:latin typeface="+mn-ea"/>
              </a:rPr>
              <a:t>，无不精简凝练，十分独到地体现了诗歌语言的特点。</a:t>
            </a:r>
            <a:endParaRPr lang="zh-CN" altLang="en-US" sz="2100" spc="225" dirty="0">
              <a:solidFill>
                <a:srgbClr val="7030A0"/>
              </a:solidFill>
              <a:latin typeface="+mn-ea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写作实践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5" name="图片 14" descr="图片6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9647" y="3572301"/>
            <a:ext cx="1884353" cy="157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/>
          <p:nvPr/>
        </p:nvGrpSpPr>
        <p:grpSpPr>
          <a:xfrm>
            <a:off x="745933" y="883178"/>
            <a:ext cx="7780511" cy="738664"/>
            <a:chOff x="1351129" y="2310351"/>
            <a:chExt cx="9758149" cy="984886"/>
          </a:xfrm>
        </p:grpSpPr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1351129" y="2310351"/>
              <a:ext cx="9758149" cy="984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    </a:t>
              </a:r>
              <a:r>
                <a:rPr lang="zh-CN" altLang="en-US" sz="2100" b="1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情境三：</a:t>
              </a:r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诗歌第三个突出的特点，就是</a:t>
              </a:r>
              <a:r>
                <a:rPr lang="zh-CN" altLang="en-US" sz="2100" b="1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讲究节奏和韵律</a:t>
              </a:r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。这一点，在很多诗句中都有十分鲜明的体现，</a:t>
              </a:r>
              <a:endParaRPr lang="zh-CN" altLang="en-US" sz="2100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1692318" y="2442952"/>
              <a:ext cx="270903" cy="288000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rgbClr val="FFC000"/>
                </a:solidFill>
                <a:latin typeface="+mn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47219" y="1985516"/>
            <a:ext cx="7758754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月夜</a:t>
            </a:r>
            <a:r>
              <a:rPr lang="en-US" altLang="zh-CN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诗中“霜风呼呼的吹着，月光明明的照着”，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两个“着”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可以视为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韵脚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，也有人将这首诗倒数第二字作为韵脚，吟诵起来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朗朗上口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。“霜风”与“月光”，“吹”与“照”，“呼呼”与“明明”，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节奏感十分强烈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，给人一种</a:t>
            </a:r>
            <a:r>
              <a:rPr lang="zh-CN" altLang="en-US" sz="2100" b="1" spc="225" dirty="0">
                <a:solidFill>
                  <a:srgbClr val="FF0000"/>
                </a:solidFill>
                <a:latin typeface="+mn-ea"/>
              </a:rPr>
              <a:t>形象、和谐的美感</a:t>
            </a:r>
            <a:r>
              <a:rPr lang="zh-CN" altLang="en-US" sz="2100" spc="225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zh-CN" altLang="en-US" sz="2100" spc="225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写作实践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1912816" y="514695"/>
            <a:ext cx="5323910" cy="6232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阅读下面的语段，深入思考，将其扩写成一篇议论性文章，题目自拟。不少于</a:t>
            </a:r>
            <a:r>
              <a:rPr lang="en-US" altLang="zh-CN" sz="18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</a:t>
            </a:r>
            <a:r>
              <a:rPr lang="zh-CN" altLang="en-US" sz="18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字。</a:t>
            </a:r>
            <a:endParaRPr lang="zh-CN" altLang="en-US" sz="18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总结提高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7310" y="1351127"/>
            <a:ext cx="8516203" cy="3132161"/>
            <a:chOff x="450376" y="1924334"/>
            <a:chExt cx="11354937" cy="4176215"/>
          </a:xfrm>
        </p:grpSpPr>
        <p:sp>
          <p:nvSpPr>
            <p:cNvPr id="16" name="圆角矩形 15"/>
            <p:cNvSpPr/>
            <p:nvPr/>
          </p:nvSpPr>
          <p:spPr>
            <a:xfrm>
              <a:off x="450376" y="1924334"/>
              <a:ext cx="11354937" cy="4176215"/>
            </a:xfrm>
            <a:prstGeom prst="roundRect">
              <a:avLst/>
            </a:prstGeom>
            <a:solidFill>
              <a:srgbClr val="FBE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859810" y="2026015"/>
              <a:ext cx="10563366" cy="397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“苟有恒，何必三更眠五更起；最无益，莫过一日曝十日寒。”这是明代学者胡居仁撰写的对联，意在勉励自己：做事情贵在持之以恒。持之以恒，就要注重平日积累，而非临时抱佛脚。持之以恒，就要坚持不懈，而非一曝十寒。古今中外很多事例都告诉我们，做事情有恒心方能成功。我们在求学、成长的路途上，也应持之以恒。</a:t>
              </a:r>
              <a:endParaRPr lang="zh-CN" altLang="en-US" sz="2100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364778" y="1132769"/>
              <a:ext cx="7200000" cy="46166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100" b="1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持之以恒方能成功</a:t>
              </a:r>
              <a:endParaRPr lang="en-US" altLang="zh-CN" sz="2100" b="1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dirty="0">
                  <a:latin typeface="+mn-ea"/>
                </a:rPr>
                <a:t>    </a:t>
              </a:r>
              <a:r>
                <a:rPr lang="zh-CN" altLang="zh-CN" sz="1800" b="1" u="sng" spc="225" dirty="0">
                  <a:latin typeface="+mn-ea"/>
                </a:rPr>
                <a:t>成功的路上并没有开满鲜花和阳光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相反却总是要经历一些坎坷与磨难。只有沿着目标坚持不懈地去奋斗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才能享受成功的喜悦。</a:t>
              </a:r>
              <a:endParaRPr lang="zh-CN" altLang="zh-CN" sz="1800" b="1" u="sng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“</a:t>
              </a:r>
              <a:r>
                <a:rPr lang="zh-CN" altLang="zh-CN" sz="1800" spc="225" dirty="0">
                  <a:latin typeface="+mn-ea"/>
                </a:rPr>
                <a:t>苟有恒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何必三更眠五更起；最无益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莫过一日曝十日寒。</a:t>
              </a:r>
              <a:r>
                <a:rPr lang="en-US" altLang="zh-CN" sz="1800" spc="225" dirty="0">
                  <a:latin typeface="+mn-ea"/>
                </a:rPr>
                <a:t>”</a:t>
              </a:r>
              <a:r>
                <a:rPr lang="zh-CN" altLang="zh-CN" sz="1800" spc="225" dirty="0">
                  <a:latin typeface="+mn-ea"/>
                </a:rPr>
                <a:t>这是明代学者胡居仁撰写的对联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意在勉励自己：做事情贵在持之以恒。</a:t>
              </a:r>
              <a:r>
                <a:rPr lang="zh-CN" altLang="zh-CN" sz="1800" b="1" u="sng" spc="225" dirty="0">
                  <a:latin typeface="+mn-ea"/>
                </a:rPr>
                <a:t>朝着定下的目标走去是</a:t>
              </a:r>
              <a:r>
                <a:rPr lang="en-US" altLang="zh-CN" sz="1800" b="1" u="sng" spc="225" dirty="0">
                  <a:latin typeface="+mn-ea"/>
                </a:rPr>
                <a:t>“</a:t>
              </a:r>
              <a:r>
                <a:rPr lang="zh-CN" altLang="zh-CN" sz="1800" b="1" u="sng" spc="225" dirty="0">
                  <a:latin typeface="+mn-ea"/>
                </a:rPr>
                <a:t>坚</a:t>
              </a:r>
              <a:r>
                <a:rPr lang="en-US" altLang="zh-CN" sz="1800" b="1" u="sng" spc="225" dirty="0">
                  <a:latin typeface="+mn-ea"/>
                </a:rPr>
                <a:t>”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一鼓作气</a:t>
              </a:r>
              <a:endParaRPr lang="zh-CN" altLang="zh-CN" sz="1800" u="sng" spc="225" dirty="0">
                <a:latin typeface="+mn-ea"/>
              </a:endParaRPr>
            </a:p>
          </p:txBody>
        </p:sp>
        <p:sp>
          <p:nvSpPr>
            <p:cNvPr id="10" name="文本框 3"/>
            <p:cNvSpPr txBox="1">
              <a:spLocks noChangeArrowheads="1"/>
            </p:cNvSpPr>
            <p:nvPr/>
          </p:nvSpPr>
          <p:spPr bwMode="auto">
            <a:xfrm>
              <a:off x="9048468" y="1844730"/>
              <a:ext cx="1969827" cy="23391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latin typeface="+mn-ea"/>
                </a:rPr>
                <a:t>开宗明义，从正反两个方面来看待成功道路，起笔十分客观、从容。</a:t>
              </a:r>
              <a:endParaRPr lang="zh-CN" altLang="en-US" sz="18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1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9034820" y="1817427"/>
              <a:ext cx="1969827" cy="1600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latin typeface="+mn-ea"/>
                </a:rPr>
                <a:t>展开了“坚持”的内涵，理论论述，扩写很充分。</a:t>
              </a:r>
              <a:endParaRPr lang="zh-CN" altLang="en-US" sz="1800" dirty="0">
                <a:latin typeface="+mn-ea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1809514"/>
              <a:ext cx="7200000" cy="34163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800" b="1" u="sng" spc="225" dirty="0">
                  <a:latin typeface="+mn-ea"/>
                </a:rPr>
                <a:t>途中绝不停止是</a:t>
              </a:r>
              <a:r>
                <a:rPr lang="en-US" altLang="zh-CN" sz="1800" b="1" u="sng" spc="225" dirty="0">
                  <a:latin typeface="+mn-ea"/>
                </a:rPr>
                <a:t>“</a:t>
              </a:r>
              <a:r>
                <a:rPr lang="zh-CN" altLang="zh-CN" sz="1800" b="1" u="sng" spc="225" dirty="0">
                  <a:latin typeface="+mn-ea"/>
                </a:rPr>
                <a:t>持</a:t>
              </a:r>
              <a:r>
                <a:rPr lang="en-US" altLang="zh-CN" sz="1800" b="1" u="sng" spc="225" dirty="0">
                  <a:latin typeface="+mn-ea"/>
                </a:rPr>
                <a:t>”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绝不放下、永不言败能够浓缩为两个字</a:t>
              </a:r>
              <a:r>
                <a:rPr lang="en-US" altLang="zh-CN" sz="1800" b="1" u="sng" spc="225" dirty="0">
                  <a:latin typeface="+mn-ea"/>
                </a:rPr>
                <a:t>——“</a:t>
              </a:r>
              <a:r>
                <a:rPr lang="zh-CN" altLang="zh-CN" sz="1800" b="1" u="sng" spc="225" dirty="0">
                  <a:latin typeface="+mn-ea"/>
                </a:rPr>
                <a:t>坚持</a:t>
              </a:r>
              <a:r>
                <a:rPr lang="en-US" altLang="zh-CN" sz="1800" b="1" u="sng" spc="225" dirty="0">
                  <a:latin typeface="+mn-ea"/>
                </a:rPr>
                <a:t>”</a:t>
              </a:r>
              <a:r>
                <a:rPr lang="zh-CN" altLang="zh-CN" sz="1800" b="1" u="sng" spc="225" dirty="0">
                  <a:latin typeface="+mn-ea"/>
                </a:rPr>
                <a:t>。</a:t>
              </a:r>
              <a:r>
                <a:rPr lang="zh-CN" altLang="zh-CN" sz="1800" spc="225" dirty="0">
                  <a:latin typeface="+mn-ea"/>
                </a:rPr>
                <a:t>成功除了坚持到底外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绝对没有任何捷径。</a:t>
              </a:r>
              <a:endParaRPr lang="zh-CN" altLang="zh-CN" sz="1800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</a:t>
              </a:r>
              <a:r>
                <a:rPr lang="zh-CN" altLang="zh-CN" sz="1800" spc="225" dirty="0">
                  <a:latin typeface="+mn-ea"/>
                </a:rPr>
                <a:t>所有的成功者都能够证明：是坚持成就了人生的辉煌。那些最能持之以恒、忘我工作的人往往是最成功的人。</a:t>
              </a:r>
              <a:endParaRPr lang="zh-CN" altLang="zh-CN" sz="1800" spc="225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9034820" y="1817427"/>
              <a:ext cx="1969827" cy="30777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latin typeface="+mn-ea"/>
                </a:rPr>
                <a:t>“事实胜于雄辩”，事例论据很充实，也紧紧扣住了中心论点。</a:t>
              </a:r>
              <a:endParaRPr lang="zh-CN" altLang="en-US" sz="1800" dirty="0">
                <a:latin typeface="+mn-ea"/>
              </a:endParaRPr>
            </a:p>
            <a:p>
              <a:r>
                <a:rPr lang="zh-CN" altLang="en-US" sz="1800" dirty="0">
                  <a:latin typeface="+mn-ea"/>
                </a:rPr>
                <a:t>说理形象、生动。</a:t>
              </a:r>
              <a:endParaRPr lang="zh-CN" altLang="en-US" sz="1800" dirty="0">
                <a:latin typeface="+mn-ea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1809514"/>
              <a:ext cx="7200000" cy="34163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spc="225" dirty="0">
                  <a:latin typeface="+mn-ea"/>
                </a:rPr>
                <a:t>    </a:t>
              </a:r>
              <a:r>
                <a:rPr lang="zh-CN" altLang="zh-CN" sz="1800" b="1" u="sng" spc="225" dirty="0">
                  <a:latin typeface="+mn-ea"/>
                </a:rPr>
                <a:t>伟大的发明家爱迪生之所以能成为</a:t>
              </a:r>
              <a:r>
                <a:rPr lang="en-US" altLang="zh-CN" sz="1800" b="1" u="sng" spc="225" dirty="0">
                  <a:latin typeface="+mn-ea"/>
                </a:rPr>
                <a:t>“</a:t>
              </a:r>
              <a:r>
                <a:rPr lang="zh-CN" altLang="zh-CN" sz="1800" b="1" u="sng" spc="225" dirty="0">
                  <a:latin typeface="+mn-ea"/>
                </a:rPr>
                <a:t>发明大王</a:t>
              </a:r>
              <a:r>
                <a:rPr lang="en-US" altLang="zh-CN" sz="1800" b="1" u="sng" spc="225" dirty="0">
                  <a:latin typeface="+mn-ea"/>
                </a:rPr>
                <a:t>”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正是由于他坚持不懈、持之以恒的工作态度。</a:t>
              </a:r>
              <a:r>
                <a:rPr lang="zh-CN" altLang="zh-CN" sz="1800" spc="225" dirty="0">
                  <a:latin typeface="+mn-ea"/>
                </a:rPr>
                <a:t>如果他像平常人一样总是半途而废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电气时代也就不会到来得如此早。他那千千万万个发明都经历了无数次的失败才成功。是坚持成就了他的事业。</a:t>
              </a:r>
              <a:endParaRPr lang="zh-CN" altLang="zh-CN" sz="1800" spc="225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1225689"/>
              <a:ext cx="7200000" cy="45243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spc="225" dirty="0">
                  <a:latin typeface="+mn-ea"/>
                </a:rPr>
                <a:t>    </a:t>
              </a:r>
              <a:r>
                <a:rPr lang="zh-CN" altLang="zh-CN" sz="1800" b="1" u="sng" spc="225" dirty="0">
                  <a:latin typeface="+mn-ea"/>
                </a:rPr>
                <a:t>坚持下去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脚会战胜路。</a:t>
              </a:r>
              <a:r>
                <a:rPr lang="zh-CN" altLang="zh-CN" sz="1800" spc="225" dirty="0">
                  <a:latin typeface="+mn-ea"/>
                </a:rPr>
                <a:t>走出迷茫的信念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支撑和引导着求生的人寻找生的方向。拥有坚定的信念和毅力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世界上就没有走不完的路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办不了的事。</a:t>
              </a:r>
              <a:endParaRPr lang="zh-CN" altLang="zh-CN" sz="1800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</a:t>
              </a:r>
              <a:r>
                <a:rPr lang="zh-CN" altLang="zh-CN" sz="1800" spc="225" dirty="0">
                  <a:latin typeface="+mn-ea"/>
                </a:rPr>
                <a:t>作家曹雪芹花费了毕生的心血写下了伟大的著作《红楼梦》。他怀着满腔的热血挥起笔“无情”地控诉着封建社会的黑暗。如果他没有执着的人生态度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我们就不可能读到那部</a:t>
              </a:r>
              <a:r>
                <a:rPr lang="zh-CN" altLang="en-US" sz="1800" spc="225" dirty="0">
                  <a:latin typeface="+mn-ea"/>
                </a:rPr>
                <a:t>经</a:t>
              </a:r>
              <a:endParaRPr lang="zh-CN" altLang="zh-CN" sz="1800" spc="225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1225689"/>
              <a:ext cx="7200000" cy="45243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800" spc="225" dirty="0">
                  <a:latin typeface="+mn-ea"/>
                </a:rPr>
                <a:t>典的《红楼梦》了。即便生活再艰苦他也不曾放下。是坚持成就了他的著作。极具天赋的人如果没有毅力和恒心做基础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他只会成为转瞬即逝的火花。那些认定目标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且坚持不懈的人往往是最成功的。</a:t>
              </a:r>
              <a:endParaRPr lang="zh-CN" altLang="zh-CN" sz="1800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</a:t>
              </a:r>
              <a:r>
                <a:rPr lang="zh-CN" altLang="zh-CN" sz="1800" spc="225" dirty="0">
                  <a:latin typeface="+mn-ea"/>
                </a:rPr>
                <a:t>意大利著名的男高音歌唱家卢西亚诺·帕瓦罗蒂出生于平民家庭。他歌唱天赋过人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经过七年的学习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他第一次正式登台演出。此后</a:t>
              </a:r>
              <a:endParaRPr lang="zh-CN" altLang="zh-CN" sz="1800" spc="225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3810" y="-13812"/>
            <a:ext cx="2576513" cy="1410653"/>
          </a:xfrm>
          <a:prstGeom prst="rect">
            <a:avLst/>
          </a:prstGeom>
        </p:spPr>
      </p:pic>
      <p:sp>
        <p:nvSpPr>
          <p:cNvPr id="50" name="任意多边形 49"/>
          <p:cNvSpPr/>
          <p:nvPr/>
        </p:nvSpPr>
        <p:spPr bwMode="auto">
          <a:xfrm>
            <a:off x="1423146" y="1355287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5764" y="1221187"/>
            <a:ext cx="6205313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86080" indent="-386080"/>
            <a:r>
              <a:rPr lang="en-US" altLang="zh-CN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1. </a:t>
            </a: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回顾本单元的诗歌作品，把握诗歌咏叹生活、抒发情感、表达志向的特点。</a:t>
            </a:r>
            <a:endParaRPr lang="en-US" altLang="zh-CN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386080" indent="-386080"/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386080" indent="-386080"/>
            <a:r>
              <a:rPr lang="en-US" altLang="zh-CN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2. </a:t>
            </a: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通过训练，学会运用扩写的方法进行写作，丰富写作经验，提高写作能力。</a:t>
            </a:r>
            <a:endParaRPr lang="en-US" altLang="zh-CN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386080" indent="-386080"/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386080" indent="-386080"/>
            <a:r>
              <a:rPr lang="en-US" altLang="zh-CN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3. </a:t>
            </a: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在写作中培养深入思考和不断修改习作的习惯与情趣，养成良好的写作习惯。</a:t>
            </a: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43206" y="732274"/>
            <a:ext cx="885872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 bwMode="auto">
          <a:xfrm>
            <a:off x="1423146" y="2315539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1423146" y="3266576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47852" y="326674"/>
            <a:ext cx="137728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课时目标</a:t>
            </a: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98144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1512297"/>
              <a:ext cx="7200000" cy="397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800" spc="225" dirty="0">
                  <a:latin typeface="+mn-ea"/>
                </a:rPr>
                <a:t>他又用了七年的时光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才进入大都会歌剧院。他说：</a:t>
              </a:r>
              <a:r>
                <a:rPr lang="en-US" altLang="zh-CN" sz="1800" b="1" u="sng" spc="225" dirty="0">
                  <a:latin typeface="+mn-ea"/>
                </a:rPr>
                <a:t>“</a:t>
              </a:r>
              <a:r>
                <a:rPr lang="zh-CN" altLang="zh-CN" sz="1800" b="1" u="sng" spc="225" dirty="0">
                  <a:latin typeface="+mn-ea"/>
                </a:rPr>
                <a:t>坚持不懈是关键。”</a:t>
              </a:r>
              <a:r>
                <a:rPr lang="zh-CN" altLang="zh-CN" sz="1800" spc="225" dirty="0">
                  <a:latin typeface="+mn-ea"/>
                </a:rPr>
                <a:t>是的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如果他没有坚持不懈的精神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乐坛就没有这位天才歌唱家的地位。是坚持成就了他的梦想。</a:t>
              </a:r>
              <a:endParaRPr lang="en-US" altLang="zh-CN" sz="1800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</a:t>
              </a:r>
              <a:r>
                <a:rPr lang="zh-CN" altLang="zh-CN" sz="1800" spc="225" dirty="0">
                  <a:latin typeface="+mn-ea"/>
                </a:rPr>
                <a:t>坚持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再坚持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是每个苦苦探索而最终成功的人的必经之路。正如一位</a:t>
              </a:r>
              <a:r>
                <a:rPr lang="en-US" altLang="zh-CN" sz="1800" spc="225" dirty="0">
                  <a:latin typeface="+mn-ea"/>
                </a:rPr>
                <a:t>19</a:t>
              </a:r>
              <a:r>
                <a:rPr lang="zh-CN" altLang="zh-CN" sz="1800" spc="225" dirty="0">
                  <a:latin typeface="+mn-ea"/>
                </a:rPr>
                <a:t>世纪的牛津大学校长认为的那样：天才靠的就是不断的努力。</a:t>
              </a:r>
              <a:endParaRPr lang="zh-CN" altLang="zh-CN" sz="1800" spc="225" dirty="0">
                <a:latin typeface="+mn-ea"/>
              </a:endParaRPr>
            </a:p>
          </p:txBody>
        </p: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9034820" y="1817427"/>
              <a:ext cx="1969827" cy="1600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latin typeface="+mn-ea"/>
                </a:rPr>
                <a:t>道理论据简洁、准确，给人特别之感。</a:t>
              </a:r>
              <a:endParaRPr lang="zh-CN" altLang="en-US" sz="18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9623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4623" y="665330"/>
            <a:ext cx="7840639" cy="3930555"/>
            <a:chOff x="846163" y="887106"/>
            <a:chExt cx="10454185" cy="5240740"/>
          </a:xfrm>
        </p:grpSpPr>
        <p:grpSp>
          <p:nvGrpSpPr>
            <p:cNvPr id="2" name="组合 11"/>
            <p:cNvGrpSpPr/>
            <p:nvPr/>
          </p:nvGrpSpPr>
          <p:grpSpPr>
            <a:xfrm>
              <a:off x="846163" y="887106"/>
              <a:ext cx="10454185" cy="5240740"/>
              <a:chOff x="846163" y="887106"/>
              <a:chExt cx="10454185" cy="524074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846163" y="887106"/>
                <a:ext cx="10454185" cy="5240740"/>
              </a:xfrm>
              <a:prstGeom prst="roundRect">
                <a:avLst>
                  <a:gd name="adj" fmla="val 13802"/>
                </a:avLst>
              </a:prstGeom>
              <a:solidFill>
                <a:srgbClr val="DFFABE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8775507" y="1132766"/>
                <a:ext cx="0" cy="4749421"/>
              </a:xfrm>
              <a:prstGeom prst="line">
                <a:avLst/>
              </a:prstGeom>
              <a:ln w="22225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2890" y="2112797"/>
              <a:ext cx="7200000" cy="2893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800" spc="225" dirty="0">
                  <a:latin typeface="+mn-ea"/>
                </a:rPr>
                <a:t>天才也是百分之一的灵感加上百分之九十九的汗水。</a:t>
              </a:r>
              <a:endParaRPr lang="en-US" altLang="zh-CN" sz="1800" spc="225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spc="225" dirty="0">
                  <a:latin typeface="+mn-ea"/>
                </a:rPr>
                <a:t>    </a:t>
              </a:r>
              <a:r>
                <a:rPr lang="zh-CN" altLang="zh-CN" sz="1800" spc="225" dirty="0">
                  <a:latin typeface="+mn-ea"/>
                </a:rPr>
                <a:t>成功没有捷径可走</a:t>
              </a:r>
              <a:r>
                <a:rPr lang="zh-CN" altLang="en-US" sz="1800" spc="225" dirty="0">
                  <a:latin typeface="+mn-ea"/>
                </a:rPr>
                <a:t>，</a:t>
              </a:r>
              <a:r>
                <a:rPr lang="zh-CN" altLang="zh-CN" sz="1800" b="1" u="sng" spc="225" dirty="0">
                  <a:latin typeface="+mn-ea"/>
                </a:rPr>
                <a:t>只有坚持到底才能笑到最后</a:t>
              </a:r>
              <a:r>
                <a:rPr lang="zh-CN" altLang="en-US" sz="1800" b="1" u="sng" spc="225" dirty="0">
                  <a:latin typeface="+mn-ea"/>
                </a:rPr>
                <a:t>，</a:t>
              </a:r>
              <a:r>
                <a:rPr lang="zh-CN" altLang="zh-CN" sz="1800" spc="225" dirty="0">
                  <a:latin typeface="+mn-ea"/>
                </a:rPr>
                <a:t>只有持之以恒才能成功。</a:t>
              </a:r>
              <a:endParaRPr lang="zh-CN" altLang="en-US" sz="1800" b="1" spc="225" dirty="0">
                <a:solidFill>
                  <a:schemeClr val="tx1">
                    <a:lumMod val="50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endParaRPr lang="zh-CN" altLang="zh-CN" sz="1800" spc="225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例文参考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34623" y="900754"/>
            <a:ext cx="7840639" cy="3132161"/>
          </a:xfrm>
          <a:prstGeom prst="roundRect">
            <a:avLst>
              <a:gd name="adj" fmla="val 5478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747216" y="957934"/>
            <a:ext cx="7574508" cy="2977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总评：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这是一篇按要求扩写的文章，扩写效果很好。首先是起笔扩充不凡，正反两个方面，更具说服力；其次是论据补充得十分充足，扩写的内容精彩，流畅自然，前后连贯一致。对于理论论述部分，分析很具体，展开很充分，论述很有力，形象生动，给人十分鲜明之感。</a:t>
            </a:r>
            <a:endParaRPr lang="zh-CN" altLang="en-US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6d5cde883c7ca842d804ebcc2cebf3af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68164" y="3429003"/>
            <a:ext cx="1122028" cy="1525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学习扩写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3292728" y="341031"/>
            <a:ext cx="260310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看图写话</a:t>
            </a:r>
            <a:endParaRPr lang="zh-CN" altLang="en-US" sz="27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9671" y="1044052"/>
            <a:ext cx="4128365" cy="3329837"/>
            <a:chOff x="559560" y="1392069"/>
            <a:chExt cx="5504487" cy="4439782"/>
          </a:xfrm>
        </p:grpSpPr>
        <p:pic>
          <p:nvPicPr>
            <p:cNvPr id="17" name="图片 16" descr="5539bdf3N1fd48fb8.jp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59560" y="1392069"/>
              <a:ext cx="5504487" cy="3852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498119" y="5277854"/>
              <a:ext cx="169106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刻舟求剑</a:t>
              </a:r>
              <a:endPara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21069" y="1044052"/>
            <a:ext cx="3899600" cy="3329837"/>
            <a:chOff x="6428091" y="1392069"/>
            <a:chExt cx="5199467" cy="4439782"/>
          </a:xfrm>
        </p:grpSpPr>
        <p:pic>
          <p:nvPicPr>
            <p:cNvPr id="20" name="图片 19" descr="t0156559e747e432f01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428091" y="1392069"/>
              <a:ext cx="5199467" cy="3852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8214140" y="5277854"/>
              <a:ext cx="169106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郑人买履</a:t>
              </a:r>
              <a:endPara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学习扩写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1554" y="736981"/>
            <a:ext cx="1160515" cy="3254990"/>
            <a:chOff x="696034" y="982640"/>
            <a:chExt cx="1547353" cy="4339987"/>
          </a:xfrm>
        </p:grpSpPr>
        <p:sp>
          <p:nvSpPr>
            <p:cNvPr id="19" name="圆角矩形 18"/>
            <p:cNvSpPr/>
            <p:nvPr/>
          </p:nvSpPr>
          <p:spPr>
            <a:xfrm>
              <a:off x="696034" y="2169996"/>
              <a:ext cx="1009935" cy="206080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6629" y="2179531"/>
              <a:ext cx="95933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不同体裁文章</a:t>
              </a:r>
              <a:endParaRPr lang="zh-CN" altLang="en-US" sz="2100" b="1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1883387" y="982640"/>
              <a:ext cx="360000" cy="4339987"/>
            </a:xfrm>
            <a:prstGeom prst="leftBrace">
              <a:avLst>
                <a:gd name="adj1" fmla="val 55392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88911" y="613172"/>
            <a:ext cx="1776558" cy="577081"/>
            <a:chOff x="2279177" y="817563"/>
            <a:chExt cx="2368744" cy="769441"/>
          </a:xfrm>
        </p:grpSpPr>
        <p:sp>
          <p:nvSpPr>
            <p:cNvPr id="21" name="圆角矩形 20"/>
            <p:cNvSpPr/>
            <p:nvPr/>
          </p:nvSpPr>
          <p:spPr>
            <a:xfrm>
              <a:off x="2320109" y="851582"/>
              <a:ext cx="2088000" cy="66646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2279177" y="817563"/>
              <a:ext cx="23687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记叙性文章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38624" y="379054"/>
            <a:ext cx="2425845" cy="1061829"/>
            <a:chOff x="4478795" y="505405"/>
            <a:chExt cx="3234460" cy="141577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478795" y="1198462"/>
              <a:ext cx="648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5186147" y="539081"/>
              <a:ext cx="2438678" cy="129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24" name="文本框 30"/>
            <p:cNvSpPr txBox="1"/>
            <p:nvPr/>
          </p:nvSpPr>
          <p:spPr>
            <a:xfrm>
              <a:off x="5344511" y="505405"/>
              <a:ext cx="2368744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忠于原文的中心思想和人物形象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688911" y="2098221"/>
            <a:ext cx="1776558" cy="577081"/>
            <a:chOff x="2279177" y="2797626"/>
            <a:chExt cx="2368744" cy="769441"/>
          </a:xfrm>
        </p:grpSpPr>
        <p:sp>
          <p:nvSpPr>
            <p:cNvPr id="33" name="圆角矩形 32"/>
            <p:cNvSpPr/>
            <p:nvPr/>
          </p:nvSpPr>
          <p:spPr>
            <a:xfrm>
              <a:off x="2320109" y="2831645"/>
              <a:ext cx="2088000" cy="66646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34" name="文本框 30"/>
            <p:cNvSpPr txBox="1"/>
            <p:nvPr/>
          </p:nvSpPr>
          <p:spPr>
            <a:xfrm>
              <a:off x="2279177" y="2797626"/>
              <a:ext cx="23687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说明性文章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338624" y="1897894"/>
            <a:ext cx="2425845" cy="972000"/>
            <a:chOff x="4478795" y="2530525"/>
            <a:chExt cx="3234460" cy="129600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478795" y="3178525"/>
              <a:ext cx="648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圆角矩形 34"/>
            <p:cNvSpPr/>
            <p:nvPr/>
          </p:nvSpPr>
          <p:spPr>
            <a:xfrm>
              <a:off x="5186147" y="2530525"/>
              <a:ext cx="2438678" cy="129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36" name="文本框 30"/>
            <p:cNvSpPr txBox="1"/>
            <p:nvPr/>
          </p:nvSpPr>
          <p:spPr>
            <a:xfrm>
              <a:off x="5344511" y="2690188"/>
              <a:ext cx="236874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忠于原文的说明对象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88911" y="3583268"/>
            <a:ext cx="1776558" cy="577081"/>
            <a:chOff x="2279177" y="4777688"/>
            <a:chExt cx="2368744" cy="769441"/>
          </a:xfrm>
        </p:grpSpPr>
        <p:sp>
          <p:nvSpPr>
            <p:cNvPr id="43" name="圆角矩形 42"/>
            <p:cNvSpPr/>
            <p:nvPr/>
          </p:nvSpPr>
          <p:spPr>
            <a:xfrm>
              <a:off x="2320109" y="4811707"/>
              <a:ext cx="2088000" cy="66646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44" name="文本框 30"/>
            <p:cNvSpPr txBox="1"/>
            <p:nvPr/>
          </p:nvSpPr>
          <p:spPr>
            <a:xfrm>
              <a:off x="2279177" y="4777688"/>
              <a:ext cx="23687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议论性文章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38624" y="3382940"/>
            <a:ext cx="2425845" cy="972000"/>
            <a:chOff x="4478795" y="4510587"/>
            <a:chExt cx="3234460" cy="129600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478795" y="5158587"/>
              <a:ext cx="648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圆角矩形 44"/>
            <p:cNvSpPr/>
            <p:nvPr/>
          </p:nvSpPr>
          <p:spPr>
            <a:xfrm>
              <a:off x="5186147" y="4510587"/>
              <a:ext cx="2438678" cy="129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46" name="文本框 30"/>
            <p:cNvSpPr txBox="1"/>
            <p:nvPr/>
          </p:nvSpPr>
          <p:spPr>
            <a:xfrm>
              <a:off x="5344511" y="4670246"/>
              <a:ext cx="236874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忠于原文的观点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34416" y="332659"/>
            <a:ext cx="2845574" cy="1107000"/>
            <a:chOff x="7806517" y="443545"/>
            <a:chExt cx="3794099" cy="1476000"/>
          </a:xfrm>
        </p:grpSpPr>
        <p:sp>
          <p:nvSpPr>
            <p:cNvPr id="25" name="圆角矩形 24"/>
            <p:cNvSpPr/>
            <p:nvPr/>
          </p:nvSpPr>
          <p:spPr>
            <a:xfrm>
              <a:off x="8345610" y="443545"/>
              <a:ext cx="3200395" cy="147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26" name="文本框 30"/>
            <p:cNvSpPr txBox="1"/>
            <p:nvPr/>
          </p:nvSpPr>
          <p:spPr>
            <a:xfrm>
              <a:off x="8419318" y="494024"/>
              <a:ext cx="3181298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补充情节和细节，增加对人物、环境的描写等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  <p:sp>
          <p:nvSpPr>
            <p:cNvPr id="49" name="右箭头 48"/>
            <p:cNvSpPr/>
            <p:nvPr/>
          </p:nvSpPr>
          <p:spPr>
            <a:xfrm>
              <a:off x="7806517" y="920949"/>
              <a:ext cx="399575" cy="423080"/>
            </a:xfrm>
            <a:prstGeom prst="rightArrow">
              <a:avLst/>
            </a:prstGeom>
            <a:solidFill>
              <a:srgbClr val="FFFF00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34416" y="1826242"/>
            <a:ext cx="2845574" cy="1107000"/>
            <a:chOff x="7806517" y="2434989"/>
            <a:chExt cx="3794099" cy="1476000"/>
          </a:xfrm>
        </p:grpSpPr>
        <p:sp>
          <p:nvSpPr>
            <p:cNvPr id="37" name="圆角矩形 36"/>
            <p:cNvSpPr/>
            <p:nvPr/>
          </p:nvSpPr>
          <p:spPr>
            <a:xfrm>
              <a:off x="8345610" y="2434989"/>
              <a:ext cx="3200395" cy="147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38" name="文本框 30"/>
            <p:cNvSpPr txBox="1"/>
            <p:nvPr/>
          </p:nvSpPr>
          <p:spPr>
            <a:xfrm>
              <a:off x="8419318" y="2474088"/>
              <a:ext cx="3181298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补充情节和细节，增加对人物、环境的描写等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  <p:sp>
          <p:nvSpPr>
            <p:cNvPr id="50" name="右箭头 49"/>
            <p:cNvSpPr/>
            <p:nvPr/>
          </p:nvSpPr>
          <p:spPr>
            <a:xfrm>
              <a:off x="7806517" y="2912393"/>
              <a:ext cx="399575" cy="423080"/>
            </a:xfrm>
            <a:prstGeom prst="rightArrow">
              <a:avLst/>
            </a:prstGeom>
            <a:solidFill>
              <a:srgbClr val="FFFF00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34416" y="3311288"/>
            <a:ext cx="2845574" cy="1107000"/>
            <a:chOff x="7806517" y="4415051"/>
            <a:chExt cx="3794099" cy="1476000"/>
          </a:xfrm>
        </p:grpSpPr>
        <p:sp>
          <p:nvSpPr>
            <p:cNvPr id="47" name="圆角矩形 46"/>
            <p:cNvSpPr/>
            <p:nvPr/>
          </p:nvSpPr>
          <p:spPr>
            <a:xfrm>
              <a:off x="8345610" y="4415051"/>
              <a:ext cx="3200395" cy="1476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  <p:sp>
          <p:nvSpPr>
            <p:cNvPr id="48" name="文本框 30"/>
            <p:cNvSpPr txBox="1"/>
            <p:nvPr/>
          </p:nvSpPr>
          <p:spPr>
            <a:xfrm>
              <a:off x="8419318" y="4454150"/>
              <a:ext cx="3181298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2">
                      <a:lumMod val="75000"/>
                    </a:schemeClr>
                  </a:solidFill>
                  <a:latin typeface="+mn-ea"/>
                  <a:sym typeface="+mn-ea"/>
                </a:rPr>
                <a:t>补充情节和细节，增加对人物、环境的描写等</a:t>
              </a:r>
              <a:endParaRPr lang="zh-CN" altLang="en-US" sz="2100" b="1" spc="225" dirty="0">
                <a:solidFill>
                  <a:schemeClr val="tx2">
                    <a:lumMod val="75000"/>
                  </a:schemeClr>
                </a:solidFill>
                <a:latin typeface="+mn-ea"/>
                <a:sym typeface="+mn-ea"/>
              </a:endParaRPr>
            </a:p>
          </p:txBody>
        </p:sp>
        <p:sp>
          <p:nvSpPr>
            <p:cNvPr id="51" name="右箭头 50"/>
            <p:cNvSpPr/>
            <p:nvPr/>
          </p:nvSpPr>
          <p:spPr>
            <a:xfrm>
              <a:off x="7806517" y="4892455"/>
              <a:ext cx="399575" cy="423080"/>
            </a:xfrm>
            <a:prstGeom prst="rightArrow">
              <a:avLst/>
            </a:prstGeom>
            <a:solidFill>
              <a:srgbClr val="FFFF00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7377" name="Rectangle 1"/>
          <p:cNvSpPr>
            <a:spLocks noChangeArrowheads="1"/>
          </p:cNvSpPr>
          <p:nvPr/>
        </p:nvSpPr>
        <p:spPr bwMode="auto">
          <a:xfrm>
            <a:off x="542498" y="1874388"/>
            <a:ext cx="8260308" cy="22852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    这是勇敢的海燕，在怒吼的大海上，在闪电中间，高傲地飞翔；这是胜利的预言家在叫喊：</a:t>
            </a:r>
            <a:endParaRPr lang="zh-CN" altLang="en-US" sz="2400" b="1" spc="225" dirty="0">
              <a:latin typeface="+mn-ea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让暴风雨来得更猛烈些吧！</a:t>
            </a:r>
            <a:endParaRPr lang="zh-CN" altLang="en-US" sz="2400" b="1" spc="225" dirty="0">
              <a:latin typeface="+mn-ea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                 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高尔基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海燕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81737" y="1368727"/>
            <a:ext cx="1400166" cy="461665"/>
            <a:chOff x="5022375" y="992453"/>
            <a:chExt cx="1866889" cy="615554"/>
          </a:xfrm>
        </p:grpSpPr>
        <p:sp>
          <p:nvSpPr>
            <p:cNvPr id="42" name="菱形 41"/>
            <p:cNvSpPr/>
            <p:nvPr/>
          </p:nvSpPr>
          <p:spPr>
            <a:xfrm>
              <a:off x="5022375" y="1164655"/>
              <a:ext cx="288000" cy="288000"/>
            </a:xfrm>
            <a:prstGeom prst="diamond">
              <a:avLst/>
            </a:prstGeom>
            <a:solidFill>
              <a:srgbClr val="0070C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405524" y="992453"/>
              <a:ext cx="1483740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示例一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6" name="文本框 3"/>
          <p:cNvSpPr txBox="1">
            <a:spLocks noChangeArrowheads="1"/>
          </p:cNvSpPr>
          <p:nvPr/>
        </p:nvSpPr>
        <p:spPr bwMode="auto">
          <a:xfrm>
            <a:off x="2511136" y="437497"/>
            <a:ext cx="4060265" cy="715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结合三组诗句，说一说它们</a:t>
            </a:r>
            <a:endParaRPr lang="en-US" altLang="zh-CN" sz="2100" b="1" spc="225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100" b="1" spc="225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100" b="1" spc="225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分别体现了诗歌的什么特点</a:t>
            </a:r>
            <a:endParaRPr lang="zh-CN" altLang="en-US" sz="2100" b="1" spc="225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65427" y="629842"/>
            <a:ext cx="6938182" cy="37625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我是你河边上破旧的老水车，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数百年来纺着疲惫的歌；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我是你额上熏黑的矿灯，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照你在历史的隧洞里蜗行摸索；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我是干瘪的稻穗；是失修的路基；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是淤滩上的驳船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把纤绳深深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勒进你的肩膊；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祖国啊！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舒婷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祖国啊，我亲爱的祖国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         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198918" y="-163772"/>
            <a:ext cx="1511766" cy="3418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7377" name="Rectangle 1"/>
          <p:cNvSpPr>
            <a:spLocks noChangeArrowheads="1"/>
          </p:cNvSpPr>
          <p:nvPr/>
        </p:nvSpPr>
        <p:spPr bwMode="auto">
          <a:xfrm>
            <a:off x="1125947" y="933955"/>
            <a:ext cx="7246961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此去泉台招旧部，旌旗十万斩阎罗。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           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陈毅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梅岭三章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43"/>
          <p:cNvGrpSpPr/>
          <p:nvPr/>
        </p:nvGrpSpPr>
        <p:grpSpPr>
          <a:xfrm>
            <a:off x="3981737" y="406558"/>
            <a:ext cx="1400166" cy="461665"/>
            <a:chOff x="5022375" y="992453"/>
            <a:chExt cx="1866889" cy="615554"/>
          </a:xfrm>
        </p:grpSpPr>
        <p:sp>
          <p:nvSpPr>
            <p:cNvPr id="42" name="菱形 41"/>
            <p:cNvSpPr/>
            <p:nvPr/>
          </p:nvSpPr>
          <p:spPr>
            <a:xfrm>
              <a:off x="5022375" y="1164655"/>
              <a:ext cx="288000" cy="288000"/>
            </a:xfrm>
            <a:prstGeom prst="diamond">
              <a:avLst/>
            </a:prstGeom>
            <a:solidFill>
              <a:srgbClr val="0070C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405524" y="992453"/>
              <a:ext cx="1483740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示例二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57316" y="2070578"/>
            <a:ext cx="4997534" cy="22852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风从大地卷来，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雨从大地卷来。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 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郊原如海，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房舍如舟。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  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芦荻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风雨吟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7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992885" y="994742"/>
            <a:ext cx="7216253" cy="17312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南国烽烟正十年，此头须向国门悬。后死诸君多努力，捷报飞来当纸钱。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           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陈毅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梅岭三章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40" name="组合 43"/>
          <p:cNvGrpSpPr/>
          <p:nvPr/>
        </p:nvGrpSpPr>
        <p:grpSpPr>
          <a:xfrm>
            <a:off x="3981737" y="508921"/>
            <a:ext cx="1400166" cy="461665"/>
            <a:chOff x="5022375" y="992453"/>
            <a:chExt cx="1866889" cy="615554"/>
          </a:xfrm>
        </p:grpSpPr>
        <p:sp>
          <p:nvSpPr>
            <p:cNvPr id="41" name="菱形 40"/>
            <p:cNvSpPr/>
            <p:nvPr/>
          </p:nvSpPr>
          <p:spPr>
            <a:xfrm>
              <a:off x="5022375" y="1164655"/>
              <a:ext cx="288000" cy="288000"/>
            </a:xfrm>
            <a:prstGeom prst="diamond">
              <a:avLst/>
            </a:prstGeom>
            <a:solidFill>
              <a:srgbClr val="0070C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05524" y="992453"/>
              <a:ext cx="1483740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示例三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2246132" y="2593241"/>
            <a:ext cx="4857544" cy="17312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霜风呼呼的吹着，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月光明明的照着。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     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沈尹默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月夜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8"/>
          <p:cNvSpPr txBox="1"/>
          <p:nvPr/>
        </p:nvSpPr>
        <p:spPr>
          <a:xfrm>
            <a:off x="112597" y="205400"/>
            <a:ext cx="90035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</a:t>
            </a:r>
            <a:endParaRPr lang="zh-CN" altLang="en-US" sz="1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88296" y="104607"/>
            <a:ext cx="0" cy="594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0"/>
          <p:cNvSpPr txBox="1"/>
          <p:nvPr/>
        </p:nvSpPr>
        <p:spPr>
          <a:xfrm>
            <a:off x="875927" y="263108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回顾经典</a:t>
            </a:r>
            <a:endParaRPr lang="zh-CN" altLang="en-US" b="1" dirty="0" smtClean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15659" y="597064"/>
            <a:ext cx="4821072" cy="33932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走六小时寂寞的长途，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到你头边放一束红山茶，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我等待着，长夜漫漫，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你却卧听着海涛闲话。</a:t>
            </a:r>
            <a:endParaRPr lang="zh-CN" altLang="en-US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    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戴望舒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spc="225" dirty="0">
                <a:latin typeface="+mn-ea"/>
                <a:cs typeface="Times New Roman" panose="02020603050405020304" pitchFamily="18" charset="0"/>
              </a:rPr>
              <a:t>萧红墓畔口占</a:t>
            </a:r>
            <a:r>
              <a:rPr lang="en-US" altLang="zh-CN" sz="2400" b="1" spc="225" dirty="0">
                <a:latin typeface="+mn-ea"/>
                <a:cs typeface="Times New Roman" panose="02020603050405020304" pitchFamily="18" charset="0"/>
              </a:rPr>
              <a:t>》</a:t>
            </a:r>
            <a:endParaRPr lang="en-US" altLang="zh-CN" sz="2400" b="1" spc="225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0" descr="图片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4789" y="3285697"/>
            <a:ext cx="2489211" cy="1468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2646</Words>
  <Application>WPS 演示</Application>
  <PresentationFormat>全屏显示(16:9)</PresentationFormat>
  <Paragraphs>222</Paragraphs>
  <Slides>22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Times New Roman</vt:lpstr>
      <vt:lpstr>Arial Unicode MS</vt:lpstr>
      <vt:lpstr>Arial</vt:lpstr>
      <vt:lpstr>第一PPT模板网-WWW.1PPT.COM</vt:lpstr>
      <vt:lpstr>第一PPT模板网-WWW.1PPT.COM </vt:lpstr>
      <vt:lpstr>第一PPT模板网-WWW.1PPT.COM  </vt:lpstr>
      <vt:lpstr>6_第一PPT，www.1ppt.com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http://www.ypppt.com/</dc:description>
  <dc:subject>第一PPT模板网-WWW.1PPT.COM</dc:subject>
  <cp:lastModifiedBy>Administrator</cp:lastModifiedBy>
  <cp:revision>1887</cp:revision>
  <dcterms:created xsi:type="dcterms:W3CDTF">2015-04-02T07:05:00Z</dcterms:created>
  <dcterms:modified xsi:type="dcterms:W3CDTF">2021-01-26T10:17:18Z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