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3"/>
    <p:sldId id="258" r:id="rId4"/>
    <p:sldId id="262" r:id="rId5"/>
    <p:sldId id="259" r:id="rId6"/>
    <p:sldId id="261" r:id="rId7"/>
    <p:sldId id="260" r:id="rId8"/>
    <p:sldId id="277" r:id="rId9"/>
    <p:sldId id="263" r:id="rId10"/>
    <p:sldId id="264" r:id="rId11"/>
    <p:sldId id="278" r:id="rId12"/>
    <p:sldId id="279" r:id="rId13"/>
    <p:sldId id="288" r:id="rId14"/>
    <p:sldId id="265" r:id="rId15"/>
    <p:sldId id="266" r:id="rId16"/>
    <p:sldId id="273" r:id="rId17"/>
    <p:sldId id="272" r:id="rId18"/>
    <p:sldId id="267" r:id="rId19"/>
    <p:sldId id="268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35F03-BED2-4064-BC21-AA3524147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F1492-30FD-4C91-910D-6F56F7EAA3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启  事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寻物启事、寻人启事、征文启示</a:t>
            </a:r>
            <a:endParaRPr lang="zh-CN" altLang="en-US" dirty="0"/>
          </a:p>
        </p:txBody>
      </p:sp>
      <p:sp>
        <p:nvSpPr>
          <p:cNvPr id="4" name="下箭头 3"/>
          <p:cNvSpPr/>
          <p:nvPr/>
        </p:nvSpPr>
        <p:spPr>
          <a:xfrm rot="1670010">
            <a:off x="2257845" y="2181637"/>
            <a:ext cx="648072" cy="11216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919536" y="3212976"/>
            <a:ext cx="86409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失物招领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99656" y="306896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寻物启示</a:t>
            </a:r>
            <a:endParaRPr lang="zh-CN" altLang="en-US" dirty="0"/>
          </a:p>
        </p:txBody>
      </p:sp>
      <p:sp>
        <p:nvSpPr>
          <p:cNvPr id="7" name="下箭头 6"/>
          <p:cNvSpPr/>
          <p:nvPr/>
        </p:nvSpPr>
        <p:spPr>
          <a:xfrm>
            <a:off x="3359696" y="2204864"/>
            <a:ext cx="43204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 rot="4440043">
            <a:off x="2951870" y="3065362"/>
            <a:ext cx="527619" cy="14967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207568" y="4365104"/>
            <a:ext cx="18722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zh-CN" altLang="en-US" dirty="0"/>
              <a:t>写清</a:t>
            </a:r>
            <a:r>
              <a:rPr lang="zh-CN" altLang="en-US" dirty="0" smtClean="0"/>
              <a:t>楚物品</a:t>
            </a:r>
            <a:r>
              <a:rPr lang="zh-CN" altLang="en-US" b="1" dirty="0" smtClean="0">
                <a:solidFill>
                  <a:srgbClr val="FF0000"/>
                </a:solidFill>
              </a:rPr>
              <a:t>外部特征</a:t>
            </a:r>
            <a:r>
              <a:rPr lang="zh-CN" altLang="en-US" dirty="0" smtClean="0"/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内部具体的物品不得详写</a:t>
            </a:r>
            <a:r>
              <a:rPr lang="zh-CN" altLang="en-US" dirty="0" smtClean="0"/>
              <a:t>，否则会造成冒领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4700905" y="2169160"/>
            <a:ext cx="887730" cy="1400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303912" y="3429000"/>
            <a:ext cx="194421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被寻人的详细特征（性别，身高，衣着外貌），丢失时间，</a:t>
            </a:r>
            <a:r>
              <a:rPr lang="zh-CN" altLang="en-US" dirty="0" smtClean="0">
                <a:solidFill>
                  <a:srgbClr val="FF0000"/>
                </a:solidFill>
              </a:rPr>
              <a:t>越详细越好</a:t>
            </a:r>
            <a:endParaRPr lang="zh-CN" altLang="en-US" dirty="0" smtClean="0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6601460" y="2060575"/>
            <a:ext cx="1688465" cy="2022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48129" y="4149080"/>
            <a:ext cx="341987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征文内容要求（题材、体裁、字数）征文</a:t>
            </a:r>
            <a:r>
              <a:rPr lang="zh-CN" altLang="en-US" dirty="0" smtClean="0">
                <a:solidFill>
                  <a:srgbClr val="FF0000"/>
                </a:solidFill>
              </a:rPr>
              <a:t>起、截止</a:t>
            </a:r>
            <a:r>
              <a:rPr lang="zh-CN" altLang="en-US" dirty="0" smtClean="0"/>
              <a:t>时间、投稿地址、不录用所投稿件说明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 bldLvl="0" animBg="1"/>
      <p:bldP spid="8" grpId="0" bldLvl="0" animBg="1"/>
      <p:bldP spid="9" grpId="0"/>
      <p:bldP spid="12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47015"/>
            <a:ext cx="13251815" cy="6334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（1）征稿启事应居中；（2）正文开头未空两格；（3）不必此致、敬礼；（4）日期应放在征稿单位下方；（5）“由于”改为“为了”（6）第三（3）句稿件内容未交代清楚。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660" y="111125"/>
            <a:ext cx="12034520" cy="4594225"/>
          </a:xfrm>
        </p:spPr>
        <p:txBody>
          <a:bodyPr>
            <a:normAutofit fontScale="90000" lnSpcReduction="20000"/>
          </a:bodyPr>
          <a:p>
            <a:r>
              <a:rPr lang="zh-CN" altLang="en-US" sz="2000"/>
              <a:t>下面是一则征稿启事，从格式到内容都有毛病，请按要求修改。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征稿启事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为丰富校刊《中学时代》的内容，特征求下列稿件:园丁颂歌，班级新事，学习心得，读书笔记，思想火花和文艺创作等。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来稿要求观点鲜明，文字简洁生动，字迹清晰，篇幅以不超过千字为宜。请写明真实姓名和所在班级。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祝大家学习进步!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《中学时代》编辑部2003年5月4日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修改:1、__________________________________2、__________________________________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3、__________________________________4、__________________________________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74295" y="5455285"/>
            <a:ext cx="119640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1、启事的名称应写在首行正中。 2、 正文中还应交代交稿的地点。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3、祝愿的话应该删去。 4、落款处的单位名称和日期应分两行写在右下方，因此，这则启事中的《中学时代》编辑部或单位名称应写在上行，2003年5月4日 或日期应写在下行。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庆典启事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巴中市职业中学计划在</a:t>
            </a:r>
            <a:r>
              <a:rPr lang="en-US" altLang="zh-CN"/>
              <a:t>2019</a:t>
            </a:r>
            <a:r>
              <a:rPr lang="zh-CN" altLang="en-US"/>
              <a:t>年元月一日举行建校</a:t>
            </a:r>
            <a:r>
              <a:rPr lang="en-US" altLang="zh-CN"/>
              <a:t>60</a:t>
            </a:r>
            <a:r>
              <a:rPr lang="zh-CN" altLang="en-US"/>
              <a:t>周年校庆，希望你以学校办公室名义向社会发布一份启事。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0" y="456883"/>
            <a:ext cx="10972800" cy="1143000"/>
          </a:xfrm>
        </p:spPr>
        <p:txBody>
          <a:bodyPr/>
          <a:p>
            <a:r>
              <a:rPr lang="zh-CN" altLang="en-US"/>
              <a:t>校庆启事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00175"/>
            <a:ext cx="11186160" cy="548005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</a:t>
            </a:r>
            <a:r>
              <a:rPr lang="zh-CN" altLang="en-US"/>
              <a:t>我校</a:t>
            </a:r>
            <a:r>
              <a:rPr lang="en-US" altLang="zh-CN"/>
              <a:t>60</a:t>
            </a:r>
            <a:r>
              <a:rPr lang="zh-CN" altLang="en-US"/>
              <a:t>周年之际，兹定于</a:t>
            </a:r>
            <a:r>
              <a:rPr lang="en-US" altLang="zh-CN" b="1">
                <a:solidFill>
                  <a:srgbClr val="FFC000"/>
                </a:solidFill>
                <a:uFillTx/>
              </a:rPr>
              <a:t>2019</a:t>
            </a:r>
            <a:r>
              <a:rPr lang="zh-CN" altLang="en-US" b="1">
                <a:solidFill>
                  <a:srgbClr val="FFC000"/>
                </a:solidFill>
                <a:uFillTx/>
              </a:rPr>
              <a:t>年元月</a:t>
            </a:r>
            <a:r>
              <a:rPr lang="en-US" altLang="zh-CN" b="1">
                <a:solidFill>
                  <a:srgbClr val="FFC000"/>
                </a:solidFill>
                <a:uFillTx/>
              </a:rPr>
              <a:t>1</a:t>
            </a:r>
            <a:r>
              <a:rPr lang="zh-CN" altLang="en-US" b="1">
                <a:solidFill>
                  <a:srgbClr val="FFC000"/>
                </a:solidFill>
                <a:uFillTx/>
              </a:rPr>
              <a:t>日上午</a:t>
            </a:r>
            <a:r>
              <a:rPr lang="en-US" altLang="zh-CN" b="1">
                <a:solidFill>
                  <a:srgbClr val="FFC000"/>
                </a:solidFill>
                <a:uFillTx/>
              </a:rPr>
              <a:t>10</a:t>
            </a:r>
            <a:r>
              <a:rPr lang="zh-CN" altLang="en-US" b="1">
                <a:solidFill>
                  <a:srgbClr val="FFC000"/>
                </a:solidFill>
                <a:uFillTx/>
              </a:rPr>
              <a:t>时</a:t>
            </a:r>
            <a:r>
              <a:rPr lang="zh-CN" altLang="en-US">
                <a:solidFill>
                  <a:schemeClr val="tx1"/>
                </a:solidFill>
                <a:uFillTx/>
              </a:rPr>
              <a:t>，</a:t>
            </a:r>
            <a:r>
              <a:rPr lang="zh-CN" altLang="en-US"/>
              <a:t>在我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 i="1">
                <a:solidFill>
                  <a:srgbClr val="00B050"/>
                </a:solidFill>
                <a:uFillTx/>
              </a:rPr>
              <a:t>校办公大楼一号大厅</a:t>
            </a:r>
            <a:r>
              <a:rPr lang="zh-CN" altLang="en-US"/>
              <a:t>举行庆典活动。望从建校以来关爱我校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发展和建设的社会各界朋友</a:t>
            </a:r>
            <a:r>
              <a:rPr lang="zh-CN" altLang="en-US" b="1" cap="all">
                <a:solidFill>
                  <a:srgbClr val="FFFF00"/>
                </a:solidFill>
                <a:uFillTx/>
              </a:rPr>
              <a:t>届时光临指导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巴中市职业中学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</a:t>
            </a:r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12</a:t>
            </a:r>
            <a:r>
              <a:rPr lang="zh-CN" altLang="en-US"/>
              <a:t>月</a:t>
            </a:r>
            <a:r>
              <a:rPr lang="en-US" altLang="zh-CN"/>
              <a:t>20</a:t>
            </a:r>
            <a:r>
              <a:rPr lang="zh-CN" altLang="en-US"/>
              <a:t>日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椭圆形标注 3"/>
          <p:cNvSpPr/>
          <p:nvPr/>
        </p:nvSpPr>
        <p:spPr>
          <a:xfrm>
            <a:off x="9457690" y="31115"/>
            <a:ext cx="2124710" cy="1143000"/>
          </a:xfrm>
          <a:prstGeom prst="wedgeEllipseCallout">
            <a:avLst>
              <a:gd name="adj1" fmla="val -176869"/>
              <a:gd name="adj2" fmla="val 1113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/>
              <a:t>具体时间到分钟</a:t>
            </a:r>
            <a:endParaRPr lang="zh-CN" altLang="zh-CN"/>
          </a:p>
        </p:txBody>
      </p:sp>
      <p:sp>
        <p:nvSpPr>
          <p:cNvPr id="6" name="椭圆形标注 5"/>
          <p:cNvSpPr/>
          <p:nvPr/>
        </p:nvSpPr>
        <p:spPr>
          <a:xfrm>
            <a:off x="754380" y="139065"/>
            <a:ext cx="1637030" cy="1035050"/>
          </a:xfrm>
          <a:prstGeom prst="wedgeEllipseCallout">
            <a:avLst>
              <a:gd name="adj1" fmla="val 42815"/>
              <a:gd name="adj2" fmla="val 18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具体地点到楼层</a:t>
            </a:r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6066790" y="3129915"/>
            <a:ext cx="1939290" cy="597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用敬语</a:t>
            </a:r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10186670" y="5191125"/>
            <a:ext cx="666750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1360" y="507682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落款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2655" y="138748"/>
            <a:ext cx="10972800" cy="1143000"/>
          </a:xfrm>
        </p:spPr>
        <p:txBody>
          <a:bodyPr/>
          <a:p>
            <a:r>
              <a:rPr lang="zh-CN" altLang="en-US"/>
              <a:t>校庆启事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82065"/>
            <a:ext cx="11285855" cy="5810250"/>
          </a:xfrm>
        </p:spPr>
        <p:txBody>
          <a:bodyPr>
            <a:normAutofit fontScale="90000" lnSpcReduction="20000"/>
          </a:bodyPr>
          <a:p>
            <a:pPr marL="0" indent="0">
              <a:buNone/>
            </a:pPr>
            <a:r>
              <a:rPr lang="en-US" altLang="zh-CN"/>
              <a:t>       </a:t>
            </a:r>
            <a:r>
              <a:rPr lang="zh-CN" altLang="en-US"/>
              <a:t>我校</a:t>
            </a:r>
            <a:r>
              <a:rPr lang="en-US" altLang="zh-CN"/>
              <a:t>60</a:t>
            </a:r>
            <a:r>
              <a:rPr lang="zh-CN" altLang="en-US"/>
              <a:t>周年之际，兹定于</a:t>
            </a:r>
            <a:r>
              <a:rPr lang="en-US" altLang="zh-CN" b="1">
                <a:solidFill>
                  <a:srgbClr val="FFC000"/>
                </a:solidFill>
                <a:uFillTx/>
              </a:rPr>
              <a:t>2019</a:t>
            </a:r>
            <a:r>
              <a:rPr lang="zh-CN" altLang="en-US" b="1">
                <a:solidFill>
                  <a:srgbClr val="FFC000"/>
                </a:solidFill>
                <a:uFillTx/>
              </a:rPr>
              <a:t>年元月</a:t>
            </a:r>
            <a:r>
              <a:rPr lang="en-US" altLang="zh-CN" b="1">
                <a:solidFill>
                  <a:srgbClr val="FFC000"/>
                </a:solidFill>
                <a:uFillTx/>
              </a:rPr>
              <a:t>1</a:t>
            </a:r>
            <a:r>
              <a:rPr lang="zh-CN" altLang="en-US" b="1">
                <a:solidFill>
                  <a:srgbClr val="FFC000"/>
                </a:solidFill>
                <a:uFillTx/>
              </a:rPr>
              <a:t>日上午</a:t>
            </a:r>
            <a:r>
              <a:rPr lang="en-US" altLang="zh-CN" b="1">
                <a:solidFill>
                  <a:srgbClr val="FFC000"/>
                </a:solidFill>
                <a:uFillTx/>
              </a:rPr>
              <a:t>10</a:t>
            </a:r>
            <a:r>
              <a:rPr lang="zh-CN" altLang="en-US" b="1">
                <a:solidFill>
                  <a:srgbClr val="FFC000"/>
                </a:solidFill>
                <a:uFillTx/>
              </a:rPr>
              <a:t>时</a:t>
            </a:r>
            <a:r>
              <a:rPr lang="zh-CN" altLang="en-US">
                <a:solidFill>
                  <a:schemeClr val="tx1"/>
                </a:solidFill>
                <a:uFillTx/>
              </a:rPr>
              <a:t>，</a:t>
            </a:r>
            <a:r>
              <a:rPr lang="zh-CN" altLang="en-US"/>
              <a:t>在我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 i="1">
                <a:solidFill>
                  <a:srgbClr val="00B050"/>
                </a:solidFill>
                <a:uFillTx/>
              </a:rPr>
              <a:t>校办公大楼一号大厅</a:t>
            </a:r>
            <a:r>
              <a:rPr lang="zh-CN" altLang="en-US"/>
              <a:t>举行庆典活动。望从建校以来关爱我校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发展和建设的社会各界朋友</a:t>
            </a:r>
            <a:r>
              <a:rPr lang="zh-CN" altLang="en-US" b="1" cap="all">
                <a:solidFill>
                  <a:srgbClr val="FFFF00"/>
                </a:solidFill>
                <a:uFillTx/>
              </a:rPr>
              <a:t>届时光临指导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联系人：王建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联系电话：</a:t>
            </a:r>
            <a:r>
              <a:rPr lang="en-US" altLang="zh-CN"/>
              <a:t>0827--20111111</a:t>
            </a:r>
            <a:endParaRPr lang="en-US" altLang="zh-CN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 巴中市职业中学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</a:t>
            </a:r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12</a:t>
            </a:r>
            <a:r>
              <a:rPr lang="zh-CN" altLang="en-US"/>
              <a:t>月</a:t>
            </a:r>
            <a:r>
              <a:rPr lang="en-US" altLang="zh-CN"/>
              <a:t>20</a:t>
            </a:r>
            <a:r>
              <a:rPr lang="zh-CN" altLang="en-US"/>
              <a:t>日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椭圆形标注 3"/>
          <p:cNvSpPr/>
          <p:nvPr/>
        </p:nvSpPr>
        <p:spPr>
          <a:xfrm>
            <a:off x="9543415" y="-353695"/>
            <a:ext cx="2124710" cy="1143000"/>
          </a:xfrm>
          <a:prstGeom prst="wedgeEllipseCallout">
            <a:avLst>
              <a:gd name="adj1" fmla="val -176869"/>
              <a:gd name="adj2" fmla="val 1113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/>
              <a:t>具体时间到分钟</a:t>
            </a:r>
            <a:endParaRPr lang="zh-CN" altLang="zh-CN"/>
          </a:p>
        </p:txBody>
      </p:sp>
      <p:sp>
        <p:nvSpPr>
          <p:cNvPr id="6" name="椭圆形标注 5"/>
          <p:cNvSpPr/>
          <p:nvPr/>
        </p:nvSpPr>
        <p:spPr>
          <a:xfrm>
            <a:off x="754380" y="139065"/>
            <a:ext cx="1637030" cy="1035050"/>
          </a:xfrm>
          <a:prstGeom prst="wedgeEllipseCallout">
            <a:avLst>
              <a:gd name="adj1" fmla="val 42815"/>
              <a:gd name="adj2" fmla="val 182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具体地点到楼层</a:t>
            </a:r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5439410" y="2709545"/>
            <a:ext cx="1939290" cy="597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用敬语</a:t>
            </a:r>
            <a:endParaRPr lang="zh-CN" altLang="en-US"/>
          </a:p>
        </p:txBody>
      </p:sp>
      <p:sp>
        <p:nvSpPr>
          <p:cNvPr id="5" name="右大括号 4"/>
          <p:cNvSpPr/>
          <p:nvPr/>
        </p:nvSpPr>
        <p:spPr>
          <a:xfrm>
            <a:off x="4941570" y="4610100"/>
            <a:ext cx="901065" cy="11703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842635" y="4832350"/>
            <a:ext cx="1680210" cy="948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具体的联系人联系电话等附加信息</a:t>
            </a:r>
            <a:endParaRPr lang="zh-CN" altLang="en-US"/>
          </a:p>
        </p:txBody>
      </p:sp>
      <p:sp>
        <p:nvSpPr>
          <p:cNvPr id="11" name="右大括号 10"/>
          <p:cNvSpPr/>
          <p:nvPr/>
        </p:nvSpPr>
        <p:spPr>
          <a:xfrm>
            <a:off x="9286875" y="5780405"/>
            <a:ext cx="666750" cy="914400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53625" y="578040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落款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21690"/>
          </a:xfrm>
        </p:spPr>
        <p:txBody>
          <a:bodyPr/>
          <a:p>
            <a:r>
              <a:rPr lang="zh-CN" altLang="en-US"/>
              <a:t>招聘启事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1015" y="1232535"/>
            <a:ext cx="12078335" cy="52425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答案：（1）“启示”改为“启事”；（2）正文开头应空两格；</a:t>
            </a:r>
            <a:endParaRPr lang="zh-CN" altLang="en-US"/>
          </a:p>
          <a:p>
            <a:r>
              <a:rPr lang="zh-CN" altLang="en-US"/>
              <a:t>（3）“性别不限”与“男女均可”重复；（4）删去“此致、敬礼”。（1）（2）（3）（4）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41910"/>
            <a:ext cx="10972800" cy="608457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                                                      </a:t>
            </a:r>
            <a:r>
              <a:rPr lang="zh-CN" altLang="en-US"/>
              <a:t>招聘启事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     因工作需要，我社急需招聘业余编辑一名，须本校学生，性别不限，懂电脑操作者优先。有意者请与高二（1）班张明亮同学联系。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电话：</a:t>
            </a:r>
            <a:r>
              <a:rPr lang="en-US" altLang="zh-CN"/>
              <a:t>123456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粤升中学海潮文学社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           2002年6月20日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19256" cy="778098"/>
          </a:xfrm>
        </p:spPr>
        <p:txBody>
          <a:bodyPr/>
          <a:lstStyle/>
          <a:p>
            <a:r>
              <a:rPr lang="zh-CN" altLang="en-US" dirty="0" smtClean="0"/>
              <a:t>启   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庆典启事、招聘启事</a:t>
            </a:r>
            <a:endParaRPr lang="zh-CN" altLang="en-US" dirty="0"/>
          </a:p>
        </p:txBody>
      </p:sp>
      <p:sp>
        <p:nvSpPr>
          <p:cNvPr id="4" name="下箭头 3"/>
          <p:cNvSpPr/>
          <p:nvPr/>
        </p:nvSpPr>
        <p:spPr>
          <a:xfrm>
            <a:off x="2783632" y="2132856"/>
            <a:ext cx="360040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03512" y="3140968"/>
            <a:ext cx="2304256" cy="9220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举行庆典的具体</a:t>
            </a:r>
            <a:r>
              <a:rPr lang="zh-CN" altLang="en-US" b="1" dirty="0" smtClean="0">
                <a:solidFill>
                  <a:srgbClr val="FF0000"/>
                </a:solidFill>
              </a:rPr>
              <a:t>时间</a:t>
            </a:r>
            <a:r>
              <a:rPr lang="zh-CN" altLang="en-US" dirty="0" smtClean="0"/>
              <a:t>、具体的</a:t>
            </a:r>
            <a:r>
              <a:rPr lang="zh-CN" altLang="en-US" b="1" dirty="0" smtClean="0">
                <a:solidFill>
                  <a:srgbClr val="FF0000"/>
                </a:solidFill>
              </a:rPr>
              <a:t>地点、联系人、地址、邮编、电话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4943872" y="2132856"/>
            <a:ext cx="93610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91944" y="3356992"/>
            <a:ext cx="4680520" cy="14763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/>
              <a:t>第一段缘由。</a:t>
            </a:r>
            <a:endParaRPr lang="en-US" altLang="zh-CN" b="1" dirty="0" smtClean="0"/>
          </a:p>
          <a:p>
            <a:r>
              <a:rPr lang="zh-CN" altLang="en-US" b="1" dirty="0" smtClean="0"/>
              <a:t>第二部分：人员数量、文凭（能力）、身高、性别、年龄（</a:t>
            </a:r>
            <a:r>
              <a:rPr lang="en-US" altLang="zh-CN" b="1" dirty="0" smtClean="0"/>
              <a:t>18</a:t>
            </a:r>
            <a:r>
              <a:rPr lang="zh-CN" altLang="en-US" b="1" dirty="0" smtClean="0"/>
              <a:t>岁</a:t>
            </a:r>
            <a:r>
              <a:rPr lang="en-US" altLang="zh-CN" b="1" dirty="0" smtClean="0"/>
              <a:t>—55</a:t>
            </a:r>
            <a:r>
              <a:rPr lang="zh-CN" altLang="en-US" b="1" dirty="0" smtClean="0"/>
              <a:t>之间确定）</a:t>
            </a:r>
            <a:endParaRPr lang="en-US" altLang="zh-CN" b="1" dirty="0" smtClean="0"/>
          </a:p>
          <a:p>
            <a:r>
              <a:rPr lang="zh-CN" altLang="en-US" b="1" dirty="0" smtClean="0"/>
              <a:t>第三部分：报名时间、地点、联系电话、其他注意事项。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练一练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25</a:t>
            </a:r>
            <a:r>
              <a:rPr lang="zh-CN" altLang="en-US"/>
              <a:t>日王某某在巴中人民商场购物时，不慎将以黑色手提包遗失在购物台前匆匆离开，被营业员李某某拾得交给了商城管理人员，请你根据以上情况写一则失物招领启事。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招领启事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en-US">
                <a:hlinkClick r:id="" action="ppaction://hlinkshowjump?jump=previousslide"/>
              </a:rPr>
              <a:t>昨天，本店在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hlinkClick r:id="" action="ppaction://hlinkshowjump?jump=previousslide"/>
              </a:rPr>
              <a:t>二楼商场内</a:t>
            </a:r>
            <a:r>
              <a:rPr lang="zh-CN" altLang="en-US">
                <a:hlinkClick r:id="" action="ppaction://hlinkshowjump?jump=previousslide"/>
              </a:rPr>
              <a:t>拾到一个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" action="ppaction://hlinkshowjump?jump=previousslide"/>
              </a:rPr>
              <a:t>黑色</a:t>
            </a:r>
            <a:r>
              <a:rPr lang="zh-CN" altLang="en-US">
                <a:hlinkClick r:id="" action="ppaction://hlinkshowjump?jump=previousslide"/>
              </a:rPr>
              <a:t>皮包，</a:t>
            </a:r>
            <a:r>
              <a:rPr lang="zh-CN" altLang="en-US">
                <a:solidFill>
                  <a:srgbClr val="FFC000"/>
                </a:solidFill>
                <a:uFillTx/>
                <a:hlinkClick r:id="" action="ppaction://hlinkshowjump?jump=previousslide"/>
              </a:rPr>
              <a:t>内有钥匙一串，羊毛衫一件，人民币若干元</a:t>
            </a:r>
            <a:r>
              <a:rPr lang="zh-CN" altLang="en-US">
                <a:hlinkClick r:id="" action="ppaction://hlinkshowjump?jump=previousslide"/>
              </a:rPr>
              <a:t>。请遗失者带上身份证到商场办公室来认领。</a:t>
            </a:r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联系电话：</a:t>
            </a:r>
            <a:r>
              <a:rPr lang="en-US" altLang="zh-CN"/>
              <a:t>0827-25555555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东方百货商店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</a:t>
            </a:r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25</a:t>
            </a:r>
            <a:r>
              <a:rPr lang="zh-CN" altLang="en-US"/>
              <a:t>日</a:t>
            </a:r>
            <a:endParaRPr lang="zh-CN" altLang="en-US"/>
          </a:p>
        </p:txBody>
      </p:sp>
      <p:sp>
        <p:nvSpPr>
          <p:cNvPr id="4" name="矩形标注 3"/>
          <p:cNvSpPr/>
          <p:nvPr/>
        </p:nvSpPr>
        <p:spPr>
          <a:xfrm>
            <a:off x="7487920" y="668020"/>
            <a:ext cx="1392555" cy="535305"/>
          </a:xfrm>
          <a:prstGeom prst="wedgeRectCallout">
            <a:avLst>
              <a:gd name="adj1" fmla="val -177450"/>
              <a:gd name="adj2" fmla="val 1443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C000"/>
                </a:solidFill>
              </a:rPr>
              <a:t>具体拾到地点</a:t>
            </a:r>
            <a:endParaRPr lang="zh-CN" altLang="en-US" sz="2000" b="1">
              <a:solidFill>
                <a:srgbClr val="FFC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10437495" y="-3175"/>
            <a:ext cx="1144905" cy="505460"/>
          </a:xfrm>
          <a:prstGeom prst="wedgeRectCallout">
            <a:avLst>
              <a:gd name="adj1" fmla="val -261540"/>
              <a:gd name="adj2" fmla="val 3215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外部详细特征</a:t>
            </a:r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21120000">
            <a:off x="2716530" y="3219450"/>
            <a:ext cx="1956435" cy="808355"/>
          </a:xfrm>
          <a:prstGeom prst="teardrop">
            <a:avLst>
              <a:gd name="adj" fmla="val 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/>
              <a:t>大概内容</a:t>
            </a:r>
            <a:endParaRPr lang="zh-CN" altLang="en-US" sz="2000" b="1"/>
          </a:p>
        </p:txBody>
      </p:sp>
      <p:sp>
        <p:nvSpPr>
          <p:cNvPr id="8" name="上箭头 7"/>
          <p:cNvSpPr/>
          <p:nvPr/>
        </p:nvSpPr>
        <p:spPr>
          <a:xfrm>
            <a:off x="8227695" y="2564130"/>
            <a:ext cx="1665605" cy="132461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领取条件</a:t>
            </a:r>
            <a:endParaRPr lang="zh-CN" altLang="en-US"/>
          </a:p>
        </p:txBody>
      </p:sp>
      <p:sp>
        <p:nvSpPr>
          <p:cNvPr id="10" name="上箭头 9"/>
          <p:cNvSpPr/>
          <p:nvPr/>
        </p:nvSpPr>
        <p:spPr>
          <a:xfrm>
            <a:off x="3622040" y="4239260"/>
            <a:ext cx="1031875" cy="17335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联系方式</a:t>
            </a:r>
            <a:endParaRPr lang="zh-CN" altLang="en-US"/>
          </a:p>
        </p:txBody>
      </p:sp>
      <p:sp>
        <p:nvSpPr>
          <p:cNvPr id="11" name="右大括号 10"/>
          <p:cNvSpPr/>
          <p:nvPr/>
        </p:nvSpPr>
        <p:spPr>
          <a:xfrm>
            <a:off x="9455150" y="4493260"/>
            <a:ext cx="584200" cy="9531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10039350" y="4235450"/>
            <a:ext cx="1071245" cy="1468120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</a:rPr>
              <a:t>落款</a:t>
            </a:r>
            <a:r>
              <a:rPr lang="zh-CN" altLang="en-US"/>
              <a:t>：先人物或单位；后时间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练一练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4</a:t>
            </a:r>
            <a:r>
              <a:rPr lang="zh-CN" altLang="en-US"/>
              <a:t>月</a:t>
            </a:r>
            <a:r>
              <a:rPr lang="en-US" altLang="zh-CN"/>
              <a:t>25</a:t>
            </a:r>
            <a:r>
              <a:rPr lang="zh-CN" altLang="en-US"/>
              <a:t>日，</a:t>
            </a:r>
            <a:r>
              <a:rPr lang="zh-CN" altLang="en-US"/>
              <a:t>计算机专业部一年级</a:t>
            </a:r>
            <a:r>
              <a:rPr lang="en-US" altLang="zh-CN"/>
              <a:t>3</a:t>
            </a:r>
            <a:r>
              <a:rPr lang="zh-CN" altLang="en-US"/>
              <a:t>班刘浩于</a:t>
            </a:r>
            <a:r>
              <a:rPr lang="en-US" altLang="zh-CN"/>
              <a:t>5</a:t>
            </a:r>
            <a:r>
              <a:rPr lang="zh-CN" altLang="en-US"/>
              <a:t>月</a:t>
            </a:r>
            <a:r>
              <a:rPr lang="en-US" altLang="zh-CN"/>
              <a:t>2</a:t>
            </a:r>
            <a:r>
              <a:rPr lang="zh-CN" altLang="en-US"/>
              <a:t>日在学校食堂内就餐时不慎将一黑色钱包遗失，里面有身份证一张，人民币</a:t>
            </a:r>
            <a:r>
              <a:rPr lang="en-US" altLang="zh-CN"/>
              <a:t>572</a:t>
            </a:r>
            <a:r>
              <a:rPr lang="zh-CN" altLang="en-US"/>
              <a:t>元，公交卡一张。他发现丢失后很着急，</a:t>
            </a:r>
            <a:r>
              <a:rPr lang="zh-CN" altLang="en-US"/>
              <a:t>望你帮他写一个寻物启事。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寻物启事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73955"/>
          </a:xfrm>
        </p:spPr>
        <p:txBody>
          <a:bodyPr>
            <a:normAutofit/>
          </a:bodyPr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       本人不慎在四月二十五日于校内食堂丢失一</a:t>
            </a:r>
            <a:r>
              <a:rPr lang="zh-CN" altLang="en-US">
                <a:solidFill>
                  <a:srgbClr val="FF0000"/>
                </a:solidFill>
              </a:rPr>
              <a:t>黑色</a:t>
            </a:r>
            <a:r>
              <a:rPr lang="zh-CN" altLang="en-US"/>
              <a:t>钱包，内有身份证等物。有拾到者请与</a:t>
            </a:r>
            <a:r>
              <a:rPr lang="zh-CN" altLang="en-US" b="1">
                <a:solidFill>
                  <a:srgbClr val="FFFF00"/>
                </a:solidFill>
                <a:sym typeface="+mn-ea"/>
              </a:rPr>
              <a:t>计算机专业部一年级</a:t>
            </a:r>
            <a:r>
              <a:rPr lang="en-US" altLang="zh-CN" b="1">
                <a:solidFill>
                  <a:srgbClr val="FFFF00"/>
                </a:solidFill>
                <a:sym typeface="+mn-ea"/>
              </a:rPr>
              <a:t>3</a:t>
            </a:r>
            <a:r>
              <a:rPr lang="zh-CN" altLang="en-US" b="1">
                <a:solidFill>
                  <a:srgbClr val="FFFF00"/>
                </a:solidFill>
                <a:sym typeface="+mn-ea"/>
              </a:rPr>
              <a:t>班</a:t>
            </a:r>
            <a:r>
              <a:rPr lang="zh-CN" altLang="en-US">
                <a:sym typeface="+mn-ea"/>
              </a:rPr>
              <a:t>刘浩</a:t>
            </a:r>
            <a:r>
              <a:rPr lang="zh-CN" altLang="en-US"/>
              <a:t>联系，必有酬谢。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电话：138</a:t>
            </a:r>
            <a:r>
              <a:rPr lang="en-US" altLang="zh-CN"/>
              <a:t>123456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   启事人：刘浩                                                                                                                   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                                       2015年 </a:t>
            </a:r>
            <a:r>
              <a:rPr lang="en-US" altLang="zh-CN"/>
              <a:t>4</a:t>
            </a:r>
            <a:r>
              <a:rPr lang="zh-CN" altLang="en-US"/>
              <a:t>月</a:t>
            </a:r>
            <a:r>
              <a:rPr lang="en-US" altLang="zh-CN"/>
              <a:t>25</a:t>
            </a:r>
            <a:r>
              <a:rPr lang="zh-CN" altLang="en-US"/>
              <a:t>日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9601200" y="940435"/>
            <a:ext cx="1314450" cy="8083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外部特征</a:t>
            </a:r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9425940" y="1748790"/>
            <a:ext cx="184785" cy="5353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左箭头 6"/>
          <p:cNvSpPr/>
          <p:nvPr/>
        </p:nvSpPr>
        <p:spPr>
          <a:xfrm rot="2580000">
            <a:off x="9480550" y="3628390"/>
            <a:ext cx="2331720" cy="691515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联系人具体位置</a:t>
            </a:r>
            <a:endParaRPr lang="zh-CN" altLang="en-US"/>
          </a:p>
        </p:txBody>
      </p:sp>
      <p:sp>
        <p:nvSpPr>
          <p:cNvPr id="9" name="左箭头 8"/>
          <p:cNvSpPr/>
          <p:nvPr/>
        </p:nvSpPr>
        <p:spPr>
          <a:xfrm rot="1860000">
            <a:off x="3562985" y="5107940"/>
            <a:ext cx="2541905" cy="7207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</a:rPr>
              <a:t>联系电话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0908665" y="5127625"/>
            <a:ext cx="673735" cy="68199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落款</a:t>
            </a:r>
            <a:endParaRPr lang="zh-CN" altLang="en-US"/>
          </a:p>
        </p:txBody>
      </p:sp>
      <p:sp>
        <p:nvSpPr>
          <p:cNvPr id="11" name="左箭头 10"/>
          <p:cNvSpPr/>
          <p:nvPr/>
        </p:nvSpPr>
        <p:spPr>
          <a:xfrm>
            <a:off x="10487025" y="5439410"/>
            <a:ext cx="428625" cy="1168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975" y="159385"/>
            <a:ext cx="10972800" cy="4525963"/>
          </a:xfrm>
        </p:spPr>
        <p:txBody>
          <a:bodyPr>
            <a:normAutofit fontScale="70000"/>
          </a:bodyPr>
          <a:p>
            <a:pPr marL="0" indent="0">
              <a:buNone/>
            </a:pPr>
            <a:r>
              <a:rPr lang="zh-CN" altLang="en-US"/>
              <a:t>根据文后的问题，修改下面的"寻物启事"。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寻物启事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本人是供销社会计，于5月15日骑车经过农科大学教援楼附近时，不小心丢失皮包一只。有拾到者请交给本人，我愿意负出重金表示感谢。此致</a:t>
            </a:r>
            <a:endParaRPr lang="zh-CN" altLang="en-US"/>
          </a:p>
          <a:p>
            <a:r>
              <a:rPr lang="zh-CN" altLang="en-US"/>
              <a:t>敬礼!</a:t>
            </a:r>
            <a:endParaRPr lang="zh-CN" altLang="en-US"/>
          </a:p>
          <a:p>
            <a:r>
              <a:rPr lang="zh-CN" altLang="en-US"/>
              <a:t>　　　　　　　　　　                                                                   　春风供销社全体职工</a:t>
            </a:r>
            <a:endParaRPr lang="zh-CN" altLang="en-US"/>
          </a:p>
          <a:p>
            <a:r>
              <a:rPr lang="zh-CN" altLang="en-US"/>
              <a:t>　　　　　　　　　　                                                                                    　5月16日</a:t>
            </a:r>
            <a:endParaRPr lang="zh-CN" altLang="en-US"/>
          </a:p>
          <a:p>
            <a:r>
              <a:rPr lang="zh-CN" altLang="en-US"/>
              <a:t>(1)它在格式上有两个毛病：①__________ ② _________ </a:t>
            </a:r>
            <a:endParaRPr lang="zh-CN" altLang="en-US"/>
          </a:p>
          <a:p>
            <a:r>
              <a:rPr lang="zh-CN" altLang="en-US"/>
              <a:t>(2)它在内容上有两个问题：①__________ ② __________ </a:t>
            </a:r>
            <a:endParaRPr lang="zh-CN" altLang="en-US"/>
          </a:p>
          <a:p>
            <a:r>
              <a:rPr lang="zh-CN" altLang="en-US"/>
              <a:t>(3)文中有两个错别字，在原文中圈出，并在旁边写上正确的字。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17525" y="4809490"/>
            <a:ext cx="82245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000" b="0">
                <a:latin typeface="Times New Roman" panose="02020603050405020304" charset="0"/>
              </a:rPr>
              <a:t>①</a:t>
            </a:r>
            <a:r>
              <a:rPr lang="zh-CN" sz="2000" b="0">
                <a:ea typeface="宋体" panose="02010600030101010101" pitchFamily="2" charset="-122"/>
              </a:rPr>
              <a:t>标题应放中间 </a:t>
            </a:r>
            <a:r>
              <a:rPr lang="en-US" sz="2000" b="0">
                <a:latin typeface="Times New Roman" panose="02020603050405020304" charset="0"/>
              </a:rPr>
              <a:t>②"</a:t>
            </a:r>
            <a:r>
              <a:rPr lang="zh-CN" sz="2000" b="0">
                <a:ea typeface="宋体" panose="02010600030101010101" pitchFamily="2" charset="-122"/>
              </a:rPr>
              <a:t>此致敬礼</a:t>
            </a:r>
            <a:r>
              <a:rPr lang="en-US" sz="2000" b="0">
                <a:latin typeface="Times New Roman" panose="02020603050405020304" charset="0"/>
              </a:rPr>
              <a:t>"</a:t>
            </a:r>
            <a:r>
              <a:rPr lang="zh-CN" sz="2000" b="0">
                <a:ea typeface="宋体" panose="02010600030101010101" pitchFamily="2" charset="-122"/>
              </a:rPr>
              <a:t>多余</a:t>
            </a:r>
            <a:r>
              <a:rPr lang="en-US" sz="2000" b="0">
                <a:latin typeface="Times New Roman" panose="02020603050405020304" charset="0"/>
              </a:rPr>
              <a:t>(2)①</a:t>
            </a:r>
            <a:r>
              <a:rPr lang="zh-CN" sz="2000" b="0">
                <a:ea typeface="宋体" panose="02010600030101010101" pitchFamily="2" charset="-122"/>
              </a:rPr>
              <a:t>没说清如何交还</a:t>
            </a:r>
            <a:r>
              <a:rPr lang="en-US" sz="2000" b="0">
                <a:latin typeface="Times New Roman" panose="02020603050405020304" charset="0"/>
              </a:rPr>
              <a:t>②</a:t>
            </a:r>
            <a:r>
              <a:rPr lang="zh-CN" sz="2000" b="0">
                <a:ea typeface="宋体" panose="02010600030101010101" pitchFamily="2" charset="-122"/>
              </a:rPr>
              <a:t>不应署单位名</a:t>
            </a:r>
            <a:r>
              <a:rPr lang="en-US" sz="2000" b="0">
                <a:latin typeface="Times New Roman" panose="02020603050405020304" charset="0"/>
              </a:rPr>
              <a:t>(3)"</a:t>
            </a:r>
            <a:r>
              <a:rPr lang="zh-CN" sz="2000" b="0">
                <a:ea typeface="宋体" panose="02010600030101010101" pitchFamily="2" charset="-122"/>
              </a:rPr>
              <a:t>援</a:t>
            </a:r>
            <a:r>
              <a:rPr lang="en-US" sz="2000" b="0">
                <a:latin typeface="Times New Roman" panose="02020603050405020304" charset="0"/>
              </a:rPr>
              <a:t>"</a:t>
            </a:r>
            <a:r>
              <a:rPr lang="zh-CN" sz="2000" b="0">
                <a:ea typeface="宋体" panose="02010600030101010101" pitchFamily="2" charset="-122"/>
              </a:rPr>
              <a:t>改</a:t>
            </a:r>
            <a:r>
              <a:rPr lang="en-US" sz="2000" b="0">
                <a:latin typeface="Times New Roman" panose="02020603050405020304" charset="0"/>
              </a:rPr>
              <a:t>"</a:t>
            </a:r>
            <a:r>
              <a:rPr lang="zh-CN" sz="2000" b="0">
                <a:ea typeface="宋体" panose="02010600030101010101" pitchFamily="2" charset="-122"/>
              </a:rPr>
              <a:t>授</a:t>
            </a:r>
            <a:r>
              <a:rPr lang="en-US" sz="2000" b="0">
                <a:latin typeface="Times New Roman" panose="02020603050405020304" charset="0"/>
              </a:rPr>
              <a:t>""</a:t>
            </a:r>
            <a:r>
              <a:rPr lang="zh-CN" sz="2000" b="0">
                <a:ea typeface="宋体" panose="02010600030101010101" pitchFamily="2" charset="-122"/>
              </a:rPr>
              <a:t>负</a:t>
            </a:r>
            <a:r>
              <a:rPr lang="en-US" sz="2000" b="0">
                <a:latin typeface="Times New Roman" panose="02020603050405020304" charset="0"/>
              </a:rPr>
              <a:t>"</a:t>
            </a:r>
            <a:r>
              <a:rPr lang="zh-CN" sz="2000" b="0">
                <a:ea typeface="宋体" panose="02010600030101010101" pitchFamily="2" charset="-122"/>
              </a:rPr>
              <a:t>改</a:t>
            </a:r>
            <a:r>
              <a:rPr lang="en-US" sz="2000" b="0">
                <a:latin typeface="Times New Roman" panose="02020603050405020304" charset="0"/>
              </a:rPr>
              <a:t>"</a:t>
            </a:r>
            <a:r>
              <a:rPr lang="zh-CN" sz="2000" b="0">
                <a:ea typeface="宋体" panose="02010600030101010101" pitchFamily="2" charset="-122"/>
              </a:rPr>
              <a:t>付</a:t>
            </a:r>
            <a:r>
              <a:rPr lang="en-US" sz="1050" b="0">
                <a:latin typeface="Times New Roman" panose="02020603050405020304" charset="0"/>
              </a:rPr>
              <a:t>"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练一练：            征文启事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时值祖国</a:t>
            </a:r>
            <a:r>
              <a:rPr lang="en-US" altLang="zh-CN"/>
              <a:t>70</a:t>
            </a:r>
            <a:r>
              <a:rPr lang="zh-CN" altLang="en-US"/>
              <a:t>周年大庆之际，我校为了庆祝建国</a:t>
            </a:r>
            <a:r>
              <a:rPr lang="en-US" altLang="zh-CN"/>
              <a:t>70</a:t>
            </a:r>
            <a:r>
              <a:rPr lang="zh-CN" altLang="en-US"/>
              <a:t>周年，特进行一次征文比赛，要求：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、以</a:t>
            </a:r>
            <a:r>
              <a:rPr lang="en-US" altLang="zh-CN"/>
              <a:t>“</a:t>
            </a:r>
            <a:r>
              <a:rPr lang="zh-CN" altLang="en-US"/>
              <a:t>祖国，我为你骄傲</a:t>
            </a:r>
            <a:r>
              <a:rPr lang="en-US" altLang="zh-CN"/>
              <a:t>”</a:t>
            </a:r>
            <a:r>
              <a:rPr lang="zh-CN" altLang="en-US"/>
              <a:t>为主题。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、字数</a:t>
            </a:r>
            <a:r>
              <a:rPr lang="en-US" altLang="zh-CN"/>
              <a:t>2000</a:t>
            </a:r>
            <a:r>
              <a:rPr lang="zh-CN" altLang="en-US"/>
              <a:t>字以内。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、题材不限。</a:t>
            </a:r>
            <a:endParaRPr lang="zh-CN" altLang="en-US"/>
          </a:p>
          <a:p>
            <a:r>
              <a:rPr lang="zh-CN" altLang="en-US"/>
              <a:t>请你为学校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春雨</a:t>
            </a:r>
            <a:r>
              <a:rPr lang="en-US" altLang="zh-CN">
                <a:sym typeface="+mn-ea"/>
              </a:rPr>
              <a:t>”</a:t>
            </a:r>
            <a:r>
              <a:rPr lang="zh-CN" altLang="en-US"/>
              <a:t>文艺社写一篇征稿启事。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征文启事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1225530" cy="524637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zh-CN">
                <a:sym typeface="+mn-ea"/>
              </a:rPr>
              <a:t>       </a:t>
            </a:r>
            <a:r>
              <a:rPr lang="zh-CN" altLang="en-US">
                <a:sym typeface="+mn-ea"/>
              </a:rPr>
              <a:t>时值祖国</a:t>
            </a:r>
            <a:r>
              <a:rPr lang="en-US" altLang="zh-CN">
                <a:sym typeface="+mn-ea"/>
              </a:rPr>
              <a:t>70</a:t>
            </a:r>
            <a:r>
              <a:rPr lang="zh-CN" altLang="en-US">
                <a:sym typeface="+mn-ea"/>
              </a:rPr>
              <a:t>周年大庆之际，我校特举行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祖国，我为你骄傲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征文比赛，望同学们积极参加，征文要求：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1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ym typeface="+mn-ea"/>
              </a:rPr>
              <a:t>以歌颂祖国</a:t>
            </a:r>
            <a:r>
              <a:rPr lang="en-US" altLang="zh-CN">
                <a:sym typeface="+mn-ea"/>
              </a:rPr>
              <a:t>70</a:t>
            </a:r>
            <a:r>
              <a:rPr lang="zh-CN" altLang="en-US">
                <a:sym typeface="+mn-ea"/>
              </a:rPr>
              <a:t>年辉煌历程为中心，题材不限。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2</a:t>
            </a:r>
            <a:r>
              <a:rPr lang="zh-CN" altLang="en-US">
                <a:sym typeface="+mn-ea"/>
              </a:rPr>
              <a:t>、字数</a:t>
            </a:r>
            <a:r>
              <a:rPr lang="en-US" altLang="zh-CN">
                <a:sym typeface="+mn-ea"/>
              </a:rPr>
              <a:t>2000</a:t>
            </a:r>
            <a:r>
              <a:rPr lang="zh-CN" altLang="en-US">
                <a:sym typeface="+mn-ea"/>
              </a:rPr>
              <a:t>字以内。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3</a:t>
            </a:r>
            <a:r>
              <a:rPr lang="zh-CN" altLang="en-US">
                <a:sym typeface="+mn-ea"/>
              </a:rPr>
              <a:t>、截止时间：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月</a:t>
            </a:r>
            <a:r>
              <a:rPr lang="en-US" altLang="zh-CN">
                <a:sym typeface="+mn-ea"/>
              </a:rPr>
              <a:t>10----20</a:t>
            </a:r>
            <a:r>
              <a:rPr lang="zh-CN" altLang="en-US">
                <a:sym typeface="+mn-ea"/>
              </a:rPr>
              <a:t>日。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4</a:t>
            </a:r>
            <a:r>
              <a:rPr lang="zh-CN" altLang="en-US">
                <a:sym typeface="+mn-ea"/>
              </a:rPr>
              <a:t>、投递地址：学校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春雨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文艺社。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5</a:t>
            </a:r>
            <a:r>
              <a:rPr lang="zh-CN" altLang="en-US">
                <a:sym typeface="+mn-ea"/>
              </a:rPr>
              <a:t>、电话：</a:t>
            </a:r>
            <a:r>
              <a:rPr lang="en-US" altLang="zh-CN">
                <a:sym typeface="+mn-ea"/>
              </a:rPr>
              <a:t>0827--5555555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6</a:t>
            </a:r>
            <a:r>
              <a:rPr lang="zh-CN" altLang="en-US">
                <a:sym typeface="+mn-ea"/>
              </a:rPr>
              <a:t>、稿件一律不退还，一经录用将公布于学校公示栏。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                                      </a:t>
            </a:r>
            <a:r>
              <a:rPr lang="zh-CN" altLang="en-US">
                <a:sym typeface="+mn-ea"/>
              </a:rPr>
              <a:t>巴中市巴山职业学校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春雨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文艺社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                                                                        2019</a:t>
            </a:r>
            <a:r>
              <a:rPr lang="zh-CN" altLang="en-US">
                <a:sym typeface="+mn-ea"/>
              </a:rPr>
              <a:t>年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月</a:t>
            </a:r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日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</p:txBody>
      </p:sp>
      <p:sp>
        <p:nvSpPr>
          <p:cNvPr id="4" name="左箭头 3"/>
          <p:cNvSpPr/>
          <p:nvPr/>
        </p:nvSpPr>
        <p:spPr>
          <a:xfrm>
            <a:off x="7565390" y="583565"/>
            <a:ext cx="1724025" cy="5257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标题：正中</a:t>
            </a:r>
            <a:endParaRPr lang="zh-CN" altLang="en-US"/>
          </a:p>
        </p:txBody>
      </p:sp>
      <p:sp>
        <p:nvSpPr>
          <p:cNvPr id="5" name="右大括号 4"/>
          <p:cNvSpPr/>
          <p:nvPr/>
        </p:nvSpPr>
        <p:spPr>
          <a:xfrm>
            <a:off x="10185400" y="2546985"/>
            <a:ext cx="1148715" cy="27463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流程图: 过程 5"/>
          <p:cNvSpPr/>
          <p:nvPr/>
        </p:nvSpPr>
        <p:spPr>
          <a:xfrm>
            <a:off x="11227435" y="2546985"/>
            <a:ext cx="895985" cy="298894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FF00"/>
                </a:solidFill>
              </a:rPr>
              <a:t>题材、体裁、字数等要求。投递地址，联系方式，起讫时间等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595495" y="5575935"/>
            <a:ext cx="262890" cy="9537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可选过程 7"/>
          <p:cNvSpPr/>
          <p:nvPr/>
        </p:nvSpPr>
        <p:spPr>
          <a:xfrm>
            <a:off x="2560320" y="5751195"/>
            <a:ext cx="1976755" cy="60388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落款：一定是</a:t>
            </a:r>
            <a:r>
              <a:rPr lang="zh-CN" altLang="en-US" sz="20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单位</a:t>
            </a:r>
            <a:r>
              <a:rPr lang="zh-CN" altLang="en-US"/>
              <a:t>，</a:t>
            </a:r>
            <a:r>
              <a:rPr lang="zh-CN" altLang="en-US" b="1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:rPr>
              <a:t>最后是时间</a:t>
            </a:r>
            <a:endParaRPr lang="zh-CN" altLang="en-US" b="1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5" grpId="1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DOC_GUID" val="{7a72b6ea-a5a9-455b-b485-4cbe1b4ba46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3554</Words>
  <Application>WPS 演示</Application>
  <PresentationFormat>宽屏</PresentationFormat>
  <Paragraphs>195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Times New Roman</vt:lpstr>
      <vt:lpstr>Calibri</vt:lpstr>
      <vt:lpstr>Arial Unicode MS</vt:lpstr>
      <vt:lpstr>Office 主题</vt:lpstr>
      <vt:lpstr>启  事</vt:lpstr>
      <vt:lpstr>启   事</vt:lpstr>
      <vt:lpstr>练一练</vt:lpstr>
      <vt:lpstr>招领启事</vt:lpstr>
      <vt:lpstr>练一练</vt:lpstr>
      <vt:lpstr>寻物启事 </vt:lpstr>
      <vt:lpstr>PowerPoint 演示文稿</vt:lpstr>
      <vt:lpstr>练一练：            征文启事</vt:lpstr>
      <vt:lpstr>征文启事</vt:lpstr>
      <vt:lpstr>PowerPoint 演示文稿</vt:lpstr>
      <vt:lpstr>PowerPoint 演示文稿</vt:lpstr>
      <vt:lpstr>PowerPoint 演示文稿</vt:lpstr>
      <vt:lpstr>庆典启事</vt:lpstr>
      <vt:lpstr>校庆启事</vt:lpstr>
      <vt:lpstr>校庆启事</vt:lpstr>
      <vt:lpstr>招聘启事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32</cp:revision>
  <dcterms:created xsi:type="dcterms:W3CDTF">2019-06-19T02:08:00Z</dcterms:created>
  <dcterms:modified xsi:type="dcterms:W3CDTF">2019-09-17T01:23:13Z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