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416" r:id="rId2"/>
    <p:sldId id="430" r:id="rId3"/>
    <p:sldId id="421" r:id="rId4"/>
    <p:sldId id="422" r:id="rId5"/>
    <p:sldId id="423" r:id="rId6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E78"/>
    <a:srgbClr val="EC80A9"/>
    <a:srgbClr val="FA8ABA"/>
    <a:srgbClr val="DB96EE"/>
    <a:srgbClr val="F78DE3"/>
    <a:srgbClr val="FF99FF"/>
    <a:srgbClr val="CC66FF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6" autoAdjust="0"/>
    <p:restoredTop sz="94660" autoAdjust="0"/>
  </p:normalViewPr>
  <p:slideViewPr>
    <p:cSldViewPr snapToGrid="0" snapToObjects="1">
      <p:cViewPr>
        <p:scale>
          <a:sx n="70" d="100"/>
          <a:sy n="70" d="100"/>
        </p:scale>
        <p:origin x="-2298" y="-1002"/>
      </p:cViewPr>
      <p:guideLst>
        <p:guide orient="horz" pos="2166"/>
        <p:guide pos="30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8E4FBED-CC3C-4C9A-97B8-DF4FD63E318F}" type="datetimeFigureOut">
              <a:rPr lang="zh-CN" altLang="en-US"/>
              <a:pPr>
                <a:defRPr/>
              </a:pPr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9696CB0-1A94-4D65-846B-EFAB16D94D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7C8D36-B87D-4416-9112-B6B04045E255}" type="datetimeFigureOut">
              <a:rPr lang="zh-CN" altLang="en-US"/>
              <a:pPr>
                <a:defRPr/>
              </a:pPr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3B3F06AA-D2D7-47C3-AA33-DF8D24966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-14288" y="2235200"/>
            <a:ext cx="9177338" cy="2185988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2901950" y="3797300"/>
            <a:ext cx="35845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8415" cmpd="sng">
                  <a:noFill/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人教版</a:t>
            </a:r>
            <a:r>
              <a:rPr lang="en-US" altLang="zh-CN" sz="2400" b="1" dirty="0">
                <a:ln w="18415" cmpd="sng">
                  <a:noFill/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ln w="18415" cmpd="sng">
                  <a:noFill/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二年级上册</a:t>
            </a: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-14288" y="3598863"/>
            <a:ext cx="9164638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077" name="组合 2"/>
          <p:cNvGrpSpPr>
            <a:grpSpLocks/>
          </p:cNvGrpSpPr>
          <p:nvPr/>
        </p:nvGrpSpPr>
        <p:grpSpPr bwMode="auto">
          <a:xfrm>
            <a:off x="1619250" y="2605088"/>
            <a:ext cx="5915025" cy="942975"/>
            <a:chOff x="1687513" y="2605088"/>
            <a:chExt cx="5914589" cy="943887"/>
          </a:xfrm>
        </p:grpSpPr>
        <p:sp>
          <p:nvSpPr>
            <p:cNvPr id="20" name="任意多边形 19"/>
            <p:cNvSpPr/>
            <p:nvPr/>
          </p:nvSpPr>
          <p:spPr bwMode="auto">
            <a:xfrm rot="780620">
              <a:off x="4619410" y="2754457"/>
              <a:ext cx="695274" cy="672161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rgbClr val="FF99FF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 bwMode="auto">
            <a:xfrm rot="21379028">
              <a:off x="5335319" y="2759224"/>
              <a:ext cx="695274" cy="672162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rgbClr val="66CCFF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 rot="391993">
              <a:off x="5989321" y="2768758"/>
              <a:ext cx="693687" cy="672162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4548996" y="2666793"/>
              <a:ext cx="880450" cy="839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·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 bwMode="auto">
            <a:xfrm rot="21379028">
              <a:off x="1808174" y="2713516"/>
              <a:ext cx="693801" cy="671072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rgbClr val="66CCFF"/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 </a:t>
              </a: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 rot="391993">
              <a:off x="2543113" y="2722677"/>
              <a:ext cx="692099" cy="672161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 bwMode="auto">
            <a:xfrm rot="645461">
              <a:off x="3932073" y="2738567"/>
              <a:ext cx="693687" cy="673751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>
              <a:off x="6659197" y="2748101"/>
              <a:ext cx="692099" cy="646737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dirty="0">
                <a:solidFill>
                  <a:prstClr val="white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rot="391993">
              <a:off x="3252673" y="2749690"/>
              <a:ext cx="692099" cy="672162"/>
            </a:xfrm>
            <a:custGeom>
              <a:avLst/>
              <a:gdLst>
                <a:gd name="connsiteX0" fmla="*/ 0 w 849463"/>
                <a:gd name="connsiteY0" fmla="*/ 141580 h 849463"/>
                <a:gd name="connsiteX1" fmla="*/ 141580 w 849463"/>
                <a:gd name="connsiteY1" fmla="*/ 0 h 849463"/>
                <a:gd name="connsiteX2" fmla="*/ 707883 w 849463"/>
                <a:gd name="connsiteY2" fmla="*/ 0 h 849463"/>
                <a:gd name="connsiteX3" fmla="*/ 849463 w 849463"/>
                <a:gd name="connsiteY3" fmla="*/ 141580 h 849463"/>
                <a:gd name="connsiteX4" fmla="*/ 849463 w 849463"/>
                <a:gd name="connsiteY4" fmla="*/ 707883 h 849463"/>
                <a:gd name="connsiteX5" fmla="*/ 707883 w 849463"/>
                <a:gd name="connsiteY5" fmla="*/ 849463 h 849463"/>
                <a:gd name="connsiteX6" fmla="*/ 141580 w 849463"/>
                <a:gd name="connsiteY6" fmla="*/ 849463 h 849463"/>
                <a:gd name="connsiteX7" fmla="*/ 0 w 849463"/>
                <a:gd name="connsiteY7" fmla="*/ 707883 h 849463"/>
                <a:gd name="connsiteX8" fmla="*/ 0 w 849463"/>
                <a:gd name="connsiteY8" fmla="*/ 141580 h 84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463" h="849463">
                  <a:moveTo>
                    <a:pt x="0" y="141580"/>
                  </a:moveTo>
                  <a:cubicBezTo>
                    <a:pt x="0" y="63388"/>
                    <a:pt x="63388" y="0"/>
                    <a:pt x="141580" y="0"/>
                  </a:cubicBezTo>
                  <a:lnTo>
                    <a:pt x="707883" y="0"/>
                  </a:lnTo>
                  <a:cubicBezTo>
                    <a:pt x="786075" y="0"/>
                    <a:pt x="849463" y="63388"/>
                    <a:pt x="849463" y="141580"/>
                  </a:cubicBezTo>
                  <a:lnTo>
                    <a:pt x="849463" y="707883"/>
                  </a:lnTo>
                  <a:cubicBezTo>
                    <a:pt x="849463" y="786075"/>
                    <a:pt x="786075" y="849463"/>
                    <a:pt x="707883" y="849463"/>
                  </a:cubicBezTo>
                  <a:lnTo>
                    <a:pt x="141580" y="849463"/>
                  </a:lnTo>
                  <a:cubicBezTo>
                    <a:pt x="63388" y="849463"/>
                    <a:pt x="0" y="786075"/>
                    <a:pt x="0" y="707883"/>
                  </a:cubicBezTo>
                  <a:lnTo>
                    <a:pt x="0" y="14158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247207" tIns="247207" rIns="247207" bIns="247207" spcCol="1270" anchor="ctr"/>
            <a:lstStyle/>
            <a:p>
              <a:pPr algn="ctr" defTabSz="24003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687513" y="2605088"/>
              <a:ext cx="880450" cy="922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口</a:t>
              </a:r>
              <a:endParaRPr lang="zh-CN" altLang="en-US" dirty="0">
                <a:ea typeface="宋体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475024" y="2609274"/>
              <a:ext cx="880450" cy="922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语</a:t>
              </a:r>
              <a:endParaRPr lang="zh-CN" altLang="en-US" dirty="0">
                <a:ea typeface="宋体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172422" y="2609274"/>
              <a:ext cx="880450" cy="922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交</a:t>
              </a:r>
              <a:endParaRPr lang="zh-CN" altLang="en-US" dirty="0">
                <a:ea typeface="宋体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3852499" y="2609274"/>
              <a:ext cx="880450" cy="922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际</a:t>
              </a:r>
              <a:endParaRPr lang="zh-CN" altLang="en-US" dirty="0">
                <a:ea typeface="宋体" charset="-122"/>
              </a:endParaRPr>
            </a:p>
          </p:txBody>
        </p:sp>
        <p:sp>
          <p:nvSpPr>
            <p:cNvPr id="2" name="矩形 1"/>
            <p:cNvSpPr/>
            <p:nvPr/>
          </p:nvSpPr>
          <p:spPr bwMode="auto">
            <a:xfrm>
              <a:off x="5252022" y="2617896"/>
              <a:ext cx="880507" cy="923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做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5934085" y="2621008"/>
              <a:ext cx="880507" cy="923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手</a:t>
              </a:r>
              <a:endParaRPr lang="zh-CN" altLang="en-US" dirty="0">
                <a:ea typeface="宋体" charset="-122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6721595" y="2625194"/>
              <a:ext cx="880507" cy="923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隶书" pitchFamily="49" charset="-122"/>
                  <a:ea typeface="隶书" pitchFamily="49" charset="-122"/>
                </a:rPr>
                <a:t>工</a:t>
              </a:r>
              <a:endParaRPr lang="zh-CN" altLang="en-US" dirty="0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8" descr="小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9" descr="구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0" descr="구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3" descr="趣味导入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AutoShape 508"/>
          <p:cNvSpPr>
            <a:spLocks noChangeArrowheads="1"/>
          </p:cNvSpPr>
          <p:nvPr/>
        </p:nvSpPr>
        <p:spPr bwMode="auto">
          <a:xfrm>
            <a:off x="3224213" y="2743200"/>
            <a:ext cx="5037137" cy="3121025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ko-KR" altLang="en-US">
              <a:solidFill>
                <a:srgbClr val="000000"/>
              </a:solidFill>
              <a:ea typeface="Malgun Gothic" pitchFamily="34" charset="-127"/>
            </a:endParaRPr>
          </a:p>
        </p:txBody>
      </p:sp>
      <p:pic>
        <p:nvPicPr>
          <p:cNvPr id="4103" name="图片 28" descr="蝴蝶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291536" flipH="1">
            <a:off x="6593681" y="1129507"/>
            <a:ext cx="1019175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203575" y="3600450"/>
            <a:ext cx="5068888" cy="1536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indent="531813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rgbClr val="800000"/>
                </a:solidFill>
                <a:latin typeface="+mn-ea"/>
                <a:cs typeface="Calibri" pitchFamily="34" charset="0"/>
              </a:rPr>
              <a:t>你喜欢做手工吗？把你的一件手工作品带到学校，告诉同学们你做的是什么，是怎么做的。记着要介绍具体呦。</a:t>
            </a:r>
          </a:p>
        </p:txBody>
      </p:sp>
      <p:sp>
        <p:nvSpPr>
          <p:cNvPr id="12" name="AutoShape 552"/>
          <p:cNvSpPr>
            <a:spLocks noChangeArrowheads="1"/>
          </p:cNvSpPr>
          <p:nvPr/>
        </p:nvSpPr>
        <p:spPr bwMode="auto">
          <a:xfrm>
            <a:off x="3715200" y="2482938"/>
            <a:ext cx="4156075" cy="5461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BBB59">
                  <a:tint val="100000"/>
                  <a:shade val="100000"/>
                  <a:satMod val="130000"/>
                </a:srgbClr>
              </a:gs>
              <a:gs pos="70000">
                <a:srgbClr val="9BBB59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ko-KR" altLang="en-US" smtClean="0">
              <a:solidFill>
                <a:srgbClr val="FFFFFF"/>
              </a:solidFill>
              <a:latin typeface="Arial Black" pitchFamily="34" charset="0"/>
              <a:ea typeface="Malgun Gothic" pitchFamily="34" charset="-127"/>
            </a:endParaRPr>
          </a:p>
        </p:txBody>
      </p:sp>
      <p:sp>
        <p:nvSpPr>
          <p:cNvPr id="4108" name="Rectangle 8"/>
          <p:cNvSpPr>
            <a:spLocks noChangeArrowheads="1"/>
          </p:cNvSpPr>
          <p:nvPr/>
        </p:nvSpPr>
        <p:spPr bwMode="auto">
          <a:xfrm>
            <a:off x="4983163" y="2359025"/>
            <a:ext cx="1857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生活导入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109" name="图片 23" descr="花盆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0450" y="2417763"/>
            <a:ext cx="322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/>
        </p:nvSpPr>
        <p:spPr bwMode="auto">
          <a:xfrm>
            <a:off x="853503" y="2757716"/>
            <a:ext cx="7676344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indent="63119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展示自己做的手工作品，给同学们讲一讲，你的制作过程。</a:t>
            </a:r>
          </a:p>
        </p:txBody>
      </p:sp>
      <p:sp>
        <p:nvSpPr>
          <p:cNvPr id="11" name="圆角矩形 10"/>
          <p:cNvSpPr/>
          <p:nvPr/>
        </p:nvSpPr>
        <p:spPr bwMode="auto">
          <a:xfrm>
            <a:off x="3290094" y="1092245"/>
            <a:ext cx="2563812" cy="5764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06680" tIns="106680" rIns="106680" bIns="106680" spcCol="127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1244600">
              <a:spcAft>
                <a:spcPct val="35000"/>
              </a:spcAft>
              <a:defRPr/>
            </a:pPr>
            <a:r>
              <a:rPr lang="zh-CN" altLang="en-US" sz="28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华隶_GBK" pitchFamily="65" charset="-122"/>
                <a:ea typeface="方正华隶_GBK" pitchFamily="65" charset="-122"/>
              </a:rPr>
              <a:t>口语交际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1049338" y="2097088"/>
            <a:ext cx="2241550" cy="419100"/>
          </a:xfrm>
          <a:custGeom>
            <a:avLst/>
            <a:gdLst>
              <a:gd name="connsiteX0" fmla="*/ 0 w 2241144"/>
              <a:gd name="connsiteY0" fmla="*/ 0 h 420054"/>
              <a:gd name="connsiteX1" fmla="*/ 2241144 w 2241144"/>
              <a:gd name="connsiteY1" fmla="*/ 0 h 420054"/>
              <a:gd name="connsiteX2" fmla="*/ 2241144 w 2241144"/>
              <a:gd name="connsiteY2" fmla="*/ 420054 h 420054"/>
              <a:gd name="connsiteX3" fmla="*/ 0 w 2241144"/>
              <a:gd name="connsiteY3" fmla="*/ 420054 h 420054"/>
              <a:gd name="connsiteX4" fmla="*/ 0 w 2241144"/>
              <a:gd name="connsiteY4" fmla="*/ 0 h 4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144" h="420054">
                <a:moveTo>
                  <a:pt x="0" y="0"/>
                </a:moveTo>
                <a:lnTo>
                  <a:pt x="2241144" y="0"/>
                </a:lnTo>
                <a:lnTo>
                  <a:pt x="2241144" y="420054"/>
                </a:lnTo>
                <a:lnTo>
                  <a:pt x="0" y="42005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30480" rIns="0" bIns="30480" spcCol="1270" anchor="ctr"/>
          <a:lstStyle/>
          <a:p>
            <a:pPr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一、交际内容</a:t>
            </a:r>
            <a:endParaRPr lang="zh-CN" altLang="en-US" sz="2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9563" y="6410325"/>
            <a:ext cx="36830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5" descr="C:\Users\Administrator\AppData\Roaming\Tencent\Users\541737432\QQ\WinTemp\RichOle\_I}XZS[UUT4@~M0%A}_SMY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3786188"/>
            <a:ext cx="35718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/>
        </p:nvSpPr>
        <p:spPr bwMode="auto">
          <a:xfrm>
            <a:off x="877888" y="1798638"/>
            <a:ext cx="789762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marL="447675" indent="-4476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1.</a:t>
            </a: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挑选自己亲手制作的，并且是最拿手的一件手工作品。</a:t>
            </a:r>
          </a:p>
          <a:p>
            <a:pPr marL="447675" indent="-4476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2.</a:t>
            </a: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把制作时需要准备的材料说清楚。</a:t>
            </a:r>
          </a:p>
          <a:p>
            <a:pPr marL="355600" indent="-355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3.</a:t>
            </a: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把制作过程说详细，可以分条来说，第一步要做什么，第二步要做什么。</a:t>
            </a:r>
          </a:p>
          <a:p>
            <a:pPr marL="447675" indent="-4476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4.</a:t>
            </a: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再说说制作中应该注意的事项。</a:t>
            </a:r>
          </a:p>
          <a:p>
            <a:pPr marL="447675" indent="-4476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5.</a:t>
            </a:r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宋体" charset="0"/>
                <a:ea typeface="宋体" charset="0"/>
              </a:rPr>
              <a:t>自己发言要吐字清晰，声音洪亮，同学发言要认真倾听。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966788" y="1250950"/>
            <a:ext cx="2324100" cy="419100"/>
          </a:xfrm>
          <a:custGeom>
            <a:avLst/>
            <a:gdLst>
              <a:gd name="connsiteX0" fmla="*/ 0 w 2241144"/>
              <a:gd name="connsiteY0" fmla="*/ 0 h 420054"/>
              <a:gd name="connsiteX1" fmla="*/ 2241144 w 2241144"/>
              <a:gd name="connsiteY1" fmla="*/ 0 h 420054"/>
              <a:gd name="connsiteX2" fmla="*/ 2241144 w 2241144"/>
              <a:gd name="connsiteY2" fmla="*/ 420054 h 420054"/>
              <a:gd name="connsiteX3" fmla="*/ 0 w 2241144"/>
              <a:gd name="connsiteY3" fmla="*/ 420054 h 420054"/>
              <a:gd name="connsiteX4" fmla="*/ 0 w 2241144"/>
              <a:gd name="connsiteY4" fmla="*/ 0 h 4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144" h="420054">
                <a:moveTo>
                  <a:pt x="0" y="0"/>
                </a:moveTo>
                <a:lnTo>
                  <a:pt x="2241144" y="0"/>
                </a:lnTo>
                <a:lnTo>
                  <a:pt x="2241144" y="420054"/>
                </a:lnTo>
                <a:lnTo>
                  <a:pt x="0" y="42005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30480" rIns="0" bIns="30480" spcCol="1270" anchor="ctr"/>
          <a:lstStyle/>
          <a:p>
            <a:pPr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二、方法指导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9050" y="6334125"/>
            <a:ext cx="271938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750888" y="952500"/>
            <a:ext cx="2239962" cy="419100"/>
          </a:xfrm>
          <a:custGeom>
            <a:avLst/>
            <a:gdLst>
              <a:gd name="connsiteX0" fmla="*/ 0 w 2241144"/>
              <a:gd name="connsiteY0" fmla="*/ 0 h 420054"/>
              <a:gd name="connsiteX1" fmla="*/ 2241144 w 2241144"/>
              <a:gd name="connsiteY1" fmla="*/ 0 h 420054"/>
              <a:gd name="connsiteX2" fmla="*/ 2241144 w 2241144"/>
              <a:gd name="connsiteY2" fmla="*/ 420054 h 420054"/>
              <a:gd name="connsiteX3" fmla="*/ 0 w 2241144"/>
              <a:gd name="connsiteY3" fmla="*/ 420054 h 420054"/>
              <a:gd name="connsiteX4" fmla="*/ 0 w 2241144"/>
              <a:gd name="connsiteY4" fmla="*/ 0 h 4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144" h="420054">
                <a:moveTo>
                  <a:pt x="0" y="0"/>
                </a:moveTo>
                <a:lnTo>
                  <a:pt x="2241144" y="0"/>
                </a:lnTo>
                <a:lnTo>
                  <a:pt x="2241144" y="420054"/>
                </a:lnTo>
                <a:lnTo>
                  <a:pt x="0" y="42005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30480" rIns="0" bIns="30480" spcCol="1270" anchor="ctr"/>
          <a:lstStyle/>
          <a:p>
            <a:pPr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三、交际范例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9563" y="6410325"/>
            <a:ext cx="36830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矩形 4"/>
          <p:cNvSpPr>
            <a:spLocks noChangeArrowheads="1"/>
          </p:cNvSpPr>
          <p:nvPr/>
        </p:nvSpPr>
        <p:spPr bwMode="auto">
          <a:xfrm>
            <a:off x="998538" y="877888"/>
            <a:ext cx="7545387" cy="5599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七星瓢虫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    我带来的是一只七星瓢虫。</a:t>
            </a:r>
          </a:p>
          <a:p>
            <a:pPr indent="627063">
              <a:lnSpc>
                <a:spcPct val="150000"/>
              </a:lnSpc>
              <a:defRPr/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制作七星瓢虫要准本乒乓球一个，瓶盖一个，还要有彩纸、剪刀、胶带等。</a:t>
            </a:r>
          </a:p>
          <a:p>
            <a:pPr indent="627063">
              <a:lnSpc>
                <a:spcPct val="150000"/>
              </a:lnSpc>
              <a:defRPr/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我首先把乒乓球用剪刀剪成两半，用其中的一半做瓢虫的身子，一个瓶盖做瓢虫的头。然后把头和身子用胶带固定在一起。用红色的卡纸剪出瓢虫的两个触角，黑色的卡纸剪出七个小圆片，做瓢虫身上的花纹，再用橙色的卡纸剪出瓢虫的六条腿。最后用胶带把剪好的纸片粘贴在相应的位置。一个漂亮的七星瓢虫就做好了。</a:t>
            </a:r>
          </a:p>
          <a:p>
            <a:pPr indent="627063">
              <a:lnSpc>
                <a:spcPct val="150000"/>
              </a:lnSpc>
              <a:defRPr/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大家看，制作七星瓢虫是不是非常的简单。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1872</TotalTime>
  <Pages>0</Pages>
  <Words>322</Words>
  <Characters>0</Characters>
  <Application>Microsoft Office PowerPoint</Application>
  <DocSecurity>0</DocSecurity>
  <PresentationFormat>全屏显示(4:3)</PresentationFormat>
  <Lines>0</Lines>
  <Paragraphs>27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Calibri</vt:lpstr>
      <vt:lpstr>宋体</vt:lpstr>
      <vt:lpstr>Arial</vt:lpstr>
      <vt:lpstr>楷体</vt:lpstr>
      <vt:lpstr>Malgun Gothic</vt:lpstr>
      <vt:lpstr>Arial Black</vt:lpstr>
      <vt:lpstr>黑体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老百晓在线</cp:lastModifiedBy>
  <cp:revision>353</cp:revision>
  <dcterms:created xsi:type="dcterms:W3CDTF">2015-12-30T08:03:25Z</dcterms:created>
  <dcterms:modified xsi:type="dcterms:W3CDTF">2020-08-22T09:20:17Z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