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63" r:id="rId3"/>
    <p:sldId id="459" r:id="rId5"/>
    <p:sldId id="461" r:id="rId6"/>
    <p:sldId id="463" r:id="rId7"/>
    <p:sldId id="464" r:id="rId8"/>
    <p:sldId id="465" r:id="rId9"/>
    <p:sldId id="462" r:id="rId10"/>
    <p:sldId id="458" r:id="rId11"/>
    <p:sldId id="467" r:id="rId12"/>
    <p:sldId id="377" r:id="rId1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66FF"/>
    <a:srgbClr val="0033CC"/>
    <a:srgbClr val="0066CC"/>
    <a:srgbClr val="3333FF"/>
    <a:srgbClr val="08CDE8"/>
    <a:srgbClr val="009900"/>
    <a:srgbClr val="99CC00"/>
    <a:srgbClr val="9E9A00"/>
    <a:srgbClr val="E7E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2" autoAdjust="0"/>
    <p:restoredTop sz="93765" autoAdjust="0"/>
  </p:normalViewPr>
  <p:slideViewPr>
    <p:cSldViewPr>
      <p:cViewPr varScale="1">
        <p:scale>
          <a:sx n="81" d="100"/>
          <a:sy n="81" d="100"/>
        </p:scale>
        <p:origin x="1718" y="58"/>
      </p:cViewPr>
      <p:guideLst>
        <p:guide orient="horz" pos="3929"/>
        <p:guide pos="52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45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C8C9FB5-AF00-420F-8375-86425FED18B0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DE1C597-045B-4484-9210-D34BC6B52F3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34A45C-533B-49F9-B715-025EAC29F6C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</a:fld>
            <a:endParaRPr kumimoji="0" lang="zh-CN" altLang="en-US"/>
          </a:p>
        </p:txBody>
      </p:sp>
      <p:pic>
        <p:nvPicPr>
          <p:cNvPr id="7" name="Picture 2" descr="C:\Documents and Settings\Administrator\桌面\五洲时代天华Logo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988" y="168275"/>
            <a:ext cx="2617787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 userDrawn="1"/>
        </p:nvSpPr>
        <p:spPr>
          <a:xfrm>
            <a:off x="6215075" y="0"/>
            <a:ext cx="29289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人教版五年级上册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47A54F-3FEC-4936-8736-4984B542CD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967827-1260-487A-A463-0B68ED403D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B40C29D-F8BC-4739-8571-43BF118408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F3B43B-6748-494E-8E9B-16197170E8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0420"/>
            <a:ext cx="720080" cy="687315"/>
          </a:xfrm>
          <a:prstGeom prst="rect">
            <a:avLst/>
          </a:prstGeom>
        </p:spPr>
      </p:pic>
    </p:spTree>
  </p:cSld>
  <p:clrMapOvr>
    <a:masterClrMapping/>
  </p:clrMapOvr>
  <p:transition spd="med">
    <p:pull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1E265B0-DCD4-4796-B75D-711F6AC2A922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087019A-3CDA-445A-9687-17C2E4B5EC3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F056C-123B-465B-9EC5-1177502EB47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A3EAD-165B-4515-8835-F3F4D4A90A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</a:fld>
            <a:endParaRPr kumimoji="0"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687E9B-3C79-4CEC-83F4-2F4717F493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8A40AC-8327-41A7-B253-1606CB1C84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19AB8E-A24F-4C6B-B45B-F1413F517A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42BF55-4000-4174-BB51-D53C390418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BDA5B8-0CBB-43B2-8450-2937FFC0BB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8E8FD3-CF33-4D7C-9F2E-EF83FB8D2E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7439827-C08C-407D-8FCE-26EC36613D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229B43-16FD-4E5A-8C99-936808A001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2C6953-BA12-468F-B445-92D732FF20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8FF690-C14C-40AC-A546-12A9EC55E3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299DDF-21D2-45DA-BB95-95C31C05B89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E7717C-74FC-4CDC-9D8D-92AB9B3EE3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FCECB8F-BCA3-423E-A202-4CD36E0D10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39AFFB-A8C5-45FA-896B-632C528212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zh-CN" alt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 eaLnBrk="1" latinLnBrk="0" hangingPunct="1"/>
            <a:fld id="{6D95434A-1094-4C26-ADA4-1AB6210859AE}" type="slidenum">
              <a:rPr kumimoji="0" lang="en-US" smtClean="0"/>
            </a:fld>
            <a:endParaRPr kumimoji="0" lang="zh-CN" altLang="en-US" b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ransition spd="med">
    <p:pull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emf"/><Relationship Id="rId7" Type="http://schemas.openxmlformats.org/officeDocument/2006/relationships/image" Target="../media/image9.emf"/><Relationship Id="rId6" Type="http://schemas.openxmlformats.org/officeDocument/2006/relationships/image" Target="../media/image8.emf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2" Type="http://schemas.openxmlformats.org/officeDocument/2006/relationships/notesSlide" Target="../notesSlides/notesSlide1.x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12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1.png"/><Relationship Id="rId7" Type="http://schemas.openxmlformats.org/officeDocument/2006/relationships/image" Target="../media/image10.emf"/><Relationship Id="rId6" Type="http://schemas.openxmlformats.org/officeDocument/2006/relationships/image" Target="../media/image6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0" Type="http://schemas.openxmlformats.org/officeDocument/2006/relationships/slideLayout" Target="../slideLayouts/slideLayout18.xml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6.png"/><Relationship Id="rId6" Type="http://schemas.openxmlformats.org/officeDocument/2006/relationships/image" Target="../media/image15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9.png"/><Relationship Id="rId7" Type="http://schemas.openxmlformats.org/officeDocument/2006/relationships/image" Target="../media/image18.png"/><Relationship Id="rId6" Type="http://schemas.openxmlformats.org/officeDocument/2006/relationships/image" Target="../media/image17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20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8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21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4.emf"/><Relationship Id="rId5" Type="http://schemas.openxmlformats.org/officeDocument/2006/relationships/image" Target="../media/image9.emf"/><Relationship Id="rId4" Type="http://schemas.openxmlformats.org/officeDocument/2006/relationships/image" Target="../media/image13.png"/><Relationship Id="rId3" Type="http://schemas.openxmlformats.org/officeDocument/2006/relationships/image" Target="../media/image4.png"/><Relationship Id="rId2" Type="http://schemas.openxmlformats.org/officeDocument/2006/relationships/image" Target="../media/image22.png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4.emf"/><Relationship Id="rId5" Type="http://schemas.openxmlformats.org/officeDocument/2006/relationships/image" Target="../media/image9.emf"/><Relationship Id="rId4" Type="http://schemas.openxmlformats.org/officeDocument/2006/relationships/image" Target="../media/image13.png"/><Relationship Id="rId3" Type="http://schemas.openxmlformats.org/officeDocument/2006/relationships/image" Target="../media/image4.png"/><Relationship Id="rId2" Type="http://schemas.openxmlformats.org/officeDocument/2006/relationships/image" Target="../media/image22.png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5732463"/>
            <a:ext cx="9144000" cy="1125537"/>
          </a:xfrm>
          <a:prstGeom prst="rect">
            <a:avLst/>
          </a:prstGeom>
          <a:solidFill>
            <a:srgbClr val="FCF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3690938" y="5662613"/>
            <a:ext cx="2519362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1785918" y="2000240"/>
            <a:ext cx="532859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续写故事</a:t>
            </a:r>
            <a:endParaRPr lang="zh-CN" altLang="en-US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4341" name="图片 9"/>
          <p:cNvPicPr>
            <a:picLocks noChangeAspect="1"/>
          </p:cNvPicPr>
          <p:nvPr/>
        </p:nvPicPr>
        <p:blipFill>
          <a:blip r:embed="rId3" cstate="print"/>
          <a:srcRect r="33527" b="78349"/>
          <a:stretch>
            <a:fillRect/>
          </a:stretch>
        </p:blipFill>
        <p:spPr bwMode="auto">
          <a:xfrm>
            <a:off x="5011738" y="5199063"/>
            <a:ext cx="4132262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3856" y="2881841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图片 14"/>
          <p:cNvPicPr>
            <a:picLocks noChangeAspect="1"/>
          </p:cNvPicPr>
          <p:nvPr/>
        </p:nvPicPr>
        <p:blipFill>
          <a:blip r:embed="rId5" cstate="print"/>
          <a:srcRect l="33527" b="78349"/>
          <a:stretch>
            <a:fillRect/>
          </a:stretch>
        </p:blipFill>
        <p:spPr bwMode="auto">
          <a:xfrm>
            <a:off x="0" y="5337175"/>
            <a:ext cx="3851275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5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27325" y="6459538"/>
            <a:ext cx="596900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7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655763" y="56626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3071918" y="3356992"/>
            <a:ext cx="38796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人教版三年级上册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836357" y="4560894"/>
            <a:ext cx="1327930" cy="2056092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8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195513" y="4723901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896376" y="609600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563" y="609600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6" name="矩形 355"/>
          <p:cNvSpPr/>
          <p:nvPr/>
        </p:nvSpPr>
        <p:spPr>
          <a:xfrm>
            <a:off x="1528995" y="2005279"/>
            <a:ext cx="5388479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谢谢您的观看和支持</a:t>
            </a:r>
            <a:endParaRPr lang="en-US" altLang="zh-CN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57" name="图片 356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47925" y="2909888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10"/>
          <p:cNvGrpSpPr/>
          <p:nvPr/>
        </p:nvGrpSpPr>
        <p:grpSpPr>
          <a:xfrm>
            <a:off x="7601039" y="5023879"/>
            <a:ext cx="1113416" cy="1819834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65289" y="5277941"/>
            <a:ext cx="1365272" cy="152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习作题目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01121" y="1052736"/>
            <a:ext cx="726240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你是怎样度过自己的生日的？你的生日愿望是什么？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752" y="2009739"/>
            <a:ext cx="4232895" cy="3382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6085" y="2055349"/>
            <a:ext cx="2923588" cy="3291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矩形 12"/>
          <p:cNvSpPr/>
          <p:nvPr/>
        </p:nvSpPr>
        <p:spPr>
          <a:xfrm>
            <a:off x="539552" y="5414465"/>
            <a:ext cx="761798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让我们一起学习今天的习作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过生日的故事续写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043608" y="1344116"/>
            <a:ext cx="84969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看一看：理解图意</a:t>
            </a:r>
            <a:endParaRPr lang="en-US" altLang="zh-CN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习作指导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1882" y="2494944"/>
            <a:ext cx="554429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按照先后顺序观察三幅图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观察图中人物都有谁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观察图中人物的语言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269362"/>
            <a:ext cx="1757093" cy="14421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2860109"/>
            <a:ext cx="1800200" cy="17930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1901" y="4799232"/>
            <a:ext cx="1781367" cy="1600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习作指导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563" y="975420"/>
            <a:ext cx="6588830" cy="54079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>
            <a:off x="971700" y="5576436"/>
            <a:ext cx="67686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：同学们在讨论自己怎么过生日。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习作指导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374170"/>
            <a:ext cx="4752528" cy="47335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/>
        </p:nvSpPr>
        <p:spPr>
          <a:xfrm>
            <a:off x="6007782" y="1916832"/>
            <a:ext cx="239759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：一个同学因为爸爸妈妈在外地工作不能给自己过生日而难过。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习作指导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685" y="1268760"/>
            <a:ext cx="4977149" cy="44718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/>
        </p:nvSpPr>
        <p:spPr>
          <a:xfrm>
            <a:off x="5652120" y="2038776"/>
            <a:ext cx="2952328" cy="326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：两个同学在讨论要为父母不在身边的李小明庆祝生日。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899592" y="1344116"/>
            <a:ext cx="84969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想一想：完善故事</a:t>
            </a:r>
            <a:endParaRPr lang="en-US" altLang="zh-CN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习作指导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3528" y="2517021"/>
            <a:ext cx="8496944" cy="2553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1.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想一想故事发生的时间。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2.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想一想故事中人物的神态、动作、心理活动等具体情节。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3.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在前三幅图的基础上想象第四幅图的故事情节。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181" y="1700808"/>
            <a:ext cx="3899950" cy="3991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368684" y="1844824"/>
            <a:ext cx="8496944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    下课了，同学们聚在一起谈论自己过生日的情景。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    薇薇笑着说：“我上个星期过生日，妈妈给我买了一个很大的生日蛋糕。”</a:t>
            </a:r>
            <a:endParaRPr lang="en-US" altLang="zh-CN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同桌宁宁兴奋地说：“我也刚满九岁，全家人一起给我庆祝生日。”</a:t>
            </a:r>
            <a:endParaRPr lang="en-US" altLang="zh-CN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其他同学在一旁开心地听着，只有李小明露出了忧愁的表情。</a:t>
            </a:r>
            <a:endParaRPr lang="en-US" altLang="zh-CN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小明回到自己的座位上，望着窗外，心中有些难过：“我也快过生日了，但是我的爸爸妈妈都在外地，没有人给我庆祝生日。”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欣赏范文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33738" y="1016111"/>
            <a:ext cx="69826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给同学过生日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181" y="1700808"/>
            <a:ext cx="3899950" cy="3991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368684" y="1844824"/>
            <a:ext cx="8496944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    细心的宁宁发现了小明的失落，他想到了没有人陪小明过生日，便对同桌薇薇说：“李小明的爸爸妈妈都在外地工作，我们陪他一起过生日吧！”薇薇听到一边微笑着同意，一边对宁宁关心同学的品质竖起了大拇指。</a:t>
            </a:r>
            <a:endParaRPr lang="en-US" altLang="zh-CN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他们两人发动全班同学一起为小明过生日，大家纷纷为小明准备了自己精心制作的小礼物。到了小明生日这天，全班同学给他买了美味的生日蛋糕，大家还为他准备了精彩的唱歌和舞蹈节目，听着全班同学唱着“生日快乐歌”，看着同学们一张张祝福的笑脸，小明觉得开心地笑了，他说：“这是我度过的最难忘的生日，谢谢你们！”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欣赏范文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33738" y="1016111"/>
            <a:ext cx="69826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给同学过生日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38100" cap="rnd" cmpd="sng">
          <a:gradFill flip="none" rotWithShape="1">
            <a:gsLst>
              <a:gs pos="0">
                <a:srgbClr val="A603AB"/>
              </a:gs>
              <a:gs pos="0">
                <a:srgbClr val="0819FB"/>
              </a:gs>
              <a:gs pos="0">
                <a:srgbClr val="1A8D48"/>
              </a:gs>
              <a:gs pos="100000">
                <a:srgbClr val="FFFF00"/>
              </a:gs>
              <a:gs pos="100000">
                <a:srgbClr val="EE3F17"/>
              </a:gs>
              <a:gs pos="100000">
                <a:srgbClr val="E81766"/>
              </a:gs>
              <a:gs pos="100000">
                <a:srgbClr val="A603AB"/>
              </a:gs>
            </a:gsLst>
            <a:path path="circle">
              <a:fillToRect l="100000" t="100000"/>
            </a:path>
            <a:tileRect r="-100000" b="-100000"/>
          </a:gradFill>
          <a:prstDash val="solid"/>
          <a:round/>
          <a:headEnd type="none" w="sm" len="sm"/>
          <a:tailEnd type="diamond"/>
        </a:ln>
      </a:spPr>
      <a:bodyPr/>
      <a:lstStyle/>
      <a:style>
        <a:lnRef idx="1">
          <a:schemeClr val="accent3"/>
        </a:lnRef>
        <a:fillRef idx="0">
          <a:schemeClr val="accent3"/>
        </a:fillRef>
        <a:effectRef idx="0">
          <a:schemeClr val="accent3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756</Words>
  <Application>WPS 演示</Application>
  <PresentationFormat>全屏显示(4:3)</PresentationFormat>
  <Paragraphs>60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楷体</vt:lpstr>
      <vt:lpstr>方正卡通简体</vt:lpstr>
      <vt:lpstr>Calibri</vt:lpstr>
      <vt:lpstr>微软雅黑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lcj</dc:creator>
  <cp:lastModifiedBy>Administrator</cp:lastModifiedBy>
  <cp:revision>1161</cp:revision>
  <dcterms:created xsi:type="dcterms:W3CDTF">2017-05-17T10:13:00Z</dcterms:created>
  <dcterms:modified xsi:type="dcterms:W3CDTF">2018-06-28T05:00:18Z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