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329" r:id="rId3"/>
    <p:sldId id="360" r:id="rId4"/>
    <p:sldId id="346" r:id="rId5"/>
    <p:sldId id="328" r:id="rId6"/>
    <p:sldId id="319" r:id="rId7"/>
    <p:sldId id="347" r:id="rId8"/>
    <p:sldId id="361" r:id="rId9"/>
    <p:sldId id="327" r:id="rId10"/>
    <p:sldId id="298" r:id="rId11"/>
    <p:sldId id="348" r:id="rId12"/>
    <p:sldId id="355" r:id="rId13"/>
    <p:sldId id="362" r:id="rId14"/>
    <p:sldId id="330" r:id="rId15"/>
    <p:sldId id="299" r:id="rId16"/>
    <p:sldId id="349" r:id="rId17"/>
    <p:sldId id="356" r:id="rId18"/>
    <p:sldId id="331" r:id="rId19"/>
    <p:sldId id="318" r:id="rId20"/>
    <p:sldId id="350" r:id="rId21"/>
    <p:sldId id="332" r:id="rId22"/>
    <p:sldId id="320" r:id="rId23"/>
    <p:sldId id="351" r:id="rId24"/>
    <p:sldId id="333" r:id="rId25"/>
    <p:sldId id="321" r:id="rId26"/>
    <p:sldId id="357" r:id="rId27"/>
    <p:sldId id="352" r:id="rId28"/>
    <p:sldId id="334" r:id="rId29"/>
    <p:sldId id="326" r:id="rId30"/>
    <p:sldId id="353" r:id="rId31"/>
    <p:sldId id="359" r:id="rId32"/>
    <p:sldId id="335" r:id="rId33"/>
    <p:sldId id="322" r:id="rId34"/>
    <p:sldId id="35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1248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4.pn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-3175"/>
            <a:ext cx="12294870" cy="6869430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文本框 1"/>
          <p:cNvSpPr txBox="1"/>
          <p:nvPr/>
        </p:nvSpPr>
        <p:spPr>
          <a:xfrm>
            <a:off x="-40005" y="4022725"/>
            <a:ext cx="12272645" cy="1568450"/>
          </a:xfrm>
          <a:prstGeom prst="rect">
            <a:avLst/>
          </a:prstGeom>
          <a:solidFill>
            <a:schemeClr val="bg1">
              <a:alpha val="32941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9600" dirty="0">
              <a:latin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436620" y="5022850"/>
            <a:ext cx="53911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文本框 2"/>
          <p:cNvSpPr txBox="1"/>
          <p:nvPr/>
        </p:nvSpPr>
        <p:spPr>
          <a:xfrm>
            <a:off x="3756025" y="4254183"/>
            <a:ext cx="4679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9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精神的三间小屋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文本框 5"/>
          <p:cNvSpPr txBox="1"/>
          <p:nvPr/>
        </p:nvSpPr>
        <p:spPr>
          <a:xfrm>
            <a:off x="1934210" y="912178"/>
            <a:ext cx="8151813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第一层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（7—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）分析如何建立第一间精神小屋，即盛放着爱和恨的小屋。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第二层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—1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）分析如何建立第二间精神小屋，即盛放着事业的小屋。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第三层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—1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）分析如何建立第三间精神小屋，即安放我们自身的小屋。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7410" name="文本框 3"/>
          <p:cNvSpPr txBox="1"/>
          <p:nvPr/>
        </p:nvSpPr>
        <p:spPr>
          <a:xfrm>
            <a:off x="1849755" y="1381125"/>
            <a:ext cx="81470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）指出把精神的三间小屋建筑得美观结实的条件，并希望在此基础上把小屋扩建成精神大厦。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01699" y="3204427"/>
            <a:ext cx="3925229" cy="2955073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6385" name="矩形 101378"/>
          <p:cNvSpPr/>
          <p:nvPr/>
        </p:nvSpPr>
        <p:spPr>
          <a:xfrm>
            <a:off x="1948971" y="967420"/>
            <a:ext cx="9039328" cy="20113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细读1－6段，思考：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这一部分可以分为两层，说说两个层次之间的联系，以及第一部分在全文中的作用。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72059" y="3271337"/>
            <a:ext cx="9185243" cy="18928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1—3段：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通过引用名言和类比的方式，引起话题。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由使用空间概念描述人的心灵引出“那容心之所，该有怎样的面积和布置”，引发读者思考。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34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8433" name="矩形 101379"/>
          <p:cNvSpPr/>
          <p:nvPr/>
        </p:nvSpPr>
        <p:spPr>
          <a:xfrm>
            <a:off x="1172214" y="575203"/>
            <a:ext cx="932013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4—6段：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紧承前文内容，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继续用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类比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的方式，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由身体活动的空间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引出为精神修建“三间小屋”的论题。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410" name="矩形 101379"/>
          <p:cNvSpPr/>
          <p:nvPr/>
        </p:nvSpPr>
        <p:spPr>
          <a:xfrm>
            <a:off x="1316085" y="3378513"/>
            <a:ext cx="9827196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关系：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层层深入，这一部分引出下文对“为自己的精神修建三间小屋”的论述。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7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0482" name="矩形 103426"/>
          <p:cNvSpPr/>
          <p:nvPr/>
        </p:nvSpPr>
        <p:spPr>
          <a:xfrm>
            <a:off x="1811693" y="1041583"/>
            <a:ext cx="83518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作者认为应修建三间精神小屋的原因是什么？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8" name="矩形 103427"/>
          <p:cNvSpPr/>
          <p:nvPr/>
        </p:nvSpPr>
        <p:spPr>
          <a:xfrm>
            <a:off x="1750018" y="2327066"/>
            <a:ext cx="8494363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为了给精神建立栖息地，使人健康、美丽、庄严、伟大、真诚、完满、永恒。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矩形 101378"/>
          <p:cNvSpPr/>
          <p:nvPr/>
        </p:nvSpPr>
        <p:spPr>
          <a:xfrm>
            <a:off x="1356419" y="656310"/>
            <a:ext cx="9337411" cy="20113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第一间小屋中有什么？作者希望我们如何处理它们的关系？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21230" y="3250608"/>
            <a:ext cx="6207125" cy="1076325"/>
          </a:xfrm>
          <a:prstGeom prst="rect">
            <a:avLst/>
          </a:prstGeom>
          <a:solidFill>
            <a:schemeClr val="accent1">
              <a:alpha val="32941"/>
            </a:schemeClr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爱和恨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经常打扫，给爱留下足够的空间。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508" name="Picture 6" descr="http://pic67.nipic.com/file/20150514/17961491_172503260000_2.jpg"/>
          <p:cNvPicPr>
            <a:picLocks noChangeAspect="1"/>
          </p:cNvPicPr>
          <p:nvPr/>
        </p:nvPicPr>
        <p:blipFill>
          <a:blip r:embed="rId2" cstate="print"/>
          <a:srcRect l="6023" t="10699" r="1868" b="3989"/>
          <a:stretch>
            <a:fillRect/>
          </a:stretch>
        </p:blipFill>
        <p:spPr>
          <a:xfrm>
            <a:off x="9415463" y="4645159"/>
            <a:ext cx="2776537" cy="2011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2530" name="矩形 1"/>
          <p:cNvSpPr/>
          <p:nvPr/>
        </p:nvSpPr>
        <p:spPr>
          <a:xfrm>
            <a:off x="1294065" y="617080"/>
            <a:ext cx="80502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作者是怎样描述第一间小屋的？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1705" y="1544165"/>
            <a:ext cx="10245047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作者首先选用两组带有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对立情感的排比句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，说明这种对比鲜明的爱和恨会将小屋挤得满满的，接着又用了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比喻句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来形象地论证人生爱恨交织的经历。接下来用一个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假设句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，告诉人们精神的小屋应多装爱。充分体现了作者如大地、海洋、天空般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深广的胸怀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23554" name="Rectangle 2"/>
          <p:cNvSpPr>
            <a:spLocks noGrp="1"/>
          </p:cNvSpPr>
          <p:nvPr/>
        </p:nvSpPr>
        <p:spPr>
          <a:xfrm>
            <a:off x="1943735" y="648970"/>
            <a:ext cx="818515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9455" algn="l" eaLnBrk="1" hangingPunct="1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分析“假若爱比恨多，小屋就光明温暖，像一座金色池塘，有红色的鲤鱼游弋”的表达效果。 </a:t>
            </a:r>
            <a:br>
              <a:rPr lang="zh-CN" altLang="en-US" sz="3200" b="1" dirty="0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br>
              <a:rPr lang="zh-CN" altLang="en-US" sz="4000" dirty="0">
                <a:solidFill>
                  <a:schemeClr val="tx1"/>
                </a:solidFill>
              </a:rPr>
            </a:b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80899" name="Rectangle 3"/>
          <p:cNvSpPr>
            <a:spLocks noGrp="1"/>
          </p:cNvSpPr>
          <p:nvPr/>
        </p:nvSpPr>
        <p:spPr>
          <a:xfrm>
            <a:off x="1547495" y="2126615"/>
            <a:ext cx="8152130" cy="235966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lvl="1" indent="-3810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Char char="–"/>
              <a:defRPr sz="3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lvl="2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lvl="3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lvl="4" indent="-304800" algn="l" defTabSz="1219200" rtl="0" eaLnBrk="0" fontAlgn="base" hangingPunct="0">
              <a:spcBef>
                <a:spcPts val="125"/>
              </a:spcBef>
              <a:spcAft>
                <a:spcPct val="0"/>
              </a:spcAft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lvl="5" indent="-304165" algn="l" defTabSz="1219200" eaLnBrk="1" fontAlgn="base" latinLnBrk="0" hangingPunct="1">
              <a:lnSpc>
                <a:spcPct val="100000"/>
              </a:lnSpc>
              <a:spcBef>
                <a:spcPts val="130"/>
              </a:spcBef>
              <a:spcAft>
                <a:spcPct val="0"/>
              </a:spcAft>
              <a:buChar char="»"/>
              <a:defRPr sz="266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lvl="6" indent="-304165" algn="l" defTabSz="1219200" eaLnBrk="1" fontAlgn="base" latinLnBrk="0" hangingPunct="1">
              <a:lnSpc>
                <a:spcPct val="100000"/>
              </a:lnSpc>
              <a:spcBef>
                <a:spcPts val="130"/>
              </a:spcBef>
              <a:spcAft>
                <a:spcPct val="0"/>
              </a:spcAft>
              <a:buChar char="»"/>
              <a:defRPr sz="266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lvl="7" indent="-304165" algn="l" defTabSz="1219200" eaLnBrk="1" fontAlgn="base" latinLnBrk="0" hangingPunct="1">
              <a:lnSpc>
                <a:spcPct val="100000"/>
              </a:lnSpc>
              <a:spcBef>
                <a:spcPts val="130"/>
              </a:spcBef>
              <a:spcAft>
                <a:spcPct val="0"/>
              </a:spcAft>
              <a:buChar char="»"/>
              <a:defRPr sz="266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lvl="8" indent="-304165" algn="l" defTabSz="1219200" eaLnBrk="1" fontAlgn="base" latinLnBrk="0" hangingPunct="1">
              <a:lnSpc>
                <a:spcPct val="100000"/>
              </a:lnSpc>
              <a:spcBef>
                <a:spcPts val="130"/>
              </a:spcBef>
              <a:spcAft>
                <a:spcPct val="0"/>
              </a:spcAft>
              <a:buChar char="»"/>
              <a:defRPr sz="266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9455" eaLnBrk="1" hangingPunct="1"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运用比喻论证，把有爱的小屋比作金色的池塘，生动形象地体现了有爱的小屋的美好，幸福。 </a:t>
            </a:r>
            <a:b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extBox 1"/>
          <p:cNvSpPr txBox="1"/>
          <p:nvPr/>
        </p:nvSpPr>
        <p:spPr>
          <a:xfrm>
            <a:off x="2147253" y="795338"/>
            <a:ext cx="7750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第二间小屋盛放什么？作者是如何描述的？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88528" y="1558925"/>
            <a:ext cx="7940675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盛放事业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作者先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列出一组庞大的数字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，给人们一个对事业的时间概念。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揭示出一个道理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：不要小看人们所从事的事业对人产生的深远影响。并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告诫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人们适合自己的事业要自己寻找，只有规划好自己的事业，才能使事业和人生相得益彰。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2" name="Rectangle 2"/>
          <p:cNvSpPr>
            <a:spLocks noGrp="1"/>
          </p:cNvSpPr>
          <p:nvPr/>
        </p:nvSpPr>
        <p:spPr>
          <a:xfrm>
            <a:off x="1806575" y="972185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defTabSz="1219200" rtl="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defTabSz="1219200" rtl="0" fontAlgn="base">
              <a:spcBef>
                <a:spcPct val="0"/>
              </a:spcBef>
              <a:spcAft>
                <a:spcPct val="0"/>
              </a:spcAft>
              <a:defRPr sz="58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719455" algn="l" eaLnBrk="1" hangingPunct="1"/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如何理解“否则，鸠占鹊巢，李代桃僵，那屋内必是鸡飞狗跳，不得安宁” 的含义。 </a:t>
            </a:r>
            <a:b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06258" y="2622233"/>
            <a:ext cx="76835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如果事业以外的赘生物占据了事业的位置，或者事业为其他方面所替代，家必定不会稳定安宁。 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9217" name="文本框 4"/>
          <p:cNvSpPr txBox="1">
            <a:spLocks noChangeArrowheads="1"/>
          </p:cNvSpPr>
          <p:nvPr/>
        </p:nvSpPr>
        <p:spPr bwMode="auto">
          <a:xfrm>
            <a:off x="784541" y="1130736"/>
            <a:ext cx="11133655" cy="24545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46405" marR="0" indent="-446405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1.理解“精神的三间小屋”的深刻内涵及其给予的生活启示。 </a:t>
            </a:r>
            <a:endParaRPr kumimoji="0" lang="en-US" altLang="en-US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把握比喻论证、正反论证的方法，体会其作用。</a:t>
            </a:r>
            <a:endParaRPr kumimoji="0" lang="zh-CN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7505" marR="0" indent="-357505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品味文章具有的独特美学风范的语言，积极建构个体精神空间</a:t>
            </a: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196" name="矩形 9229"/>
          <p:cNvSpPr>
            <a:spLocks noChangeAspect="1"/>
          </p:cNvSpPr>
          <p:nvPr/>
        </p:nvSpPr>
        <p:spPr>
          <a:xfrm>
            <a:off x="5722620" y="348170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矩形 9231"/>
          <p:cNvSpPr>
            <a:spLocks noChangeAspect="1"/>
          </p:cNvSpPr>
          <p:nvPr/>
        </p:nvSpPr>
        <p:spPr>
          <a:xfrm>
            <a:off x="5849620" y="3608705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350" y="1233164"/>
            <a:ext cx="2575931" cy="3411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矩形 2"/>
          <p:cNvSpPr/>
          <p:nvPr/>
        </p:nvSpPr>
        <p:spPr>
          <a:xfrm>
            <a:off x="1179915" y="1900431"/>
            <a:ext cx="6832708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明确：背负着事业，努力奋斗的同时，规划自己的职业生涯，寻找到适合自己的事业，使事业和人生缤纷和谐、相得益彰。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8" name="TextBox 3"/>
          <p:cNvSpPr txBox="1"/>
          <p:nvPr/>
        </p:nvSpPr>
        <p:spPr>
          <a:xfrm>
            <a:off x="1642956" y="854806"/>
            <a:ext cx="68691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如何让第二间精神小屋坚固优雅？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0" name="图片 2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88027" y="3672700"/>
            <a:ext cx="1312863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云形标注 3"/>
          <p:cNvSpPr/>
          <p:nvPr/>
        </p:nvSpPr>
        <p:spPr>
          <a:xfrm>
            <a:off x="1513232" y="388045"/>
            <a:ext cx="7885113" cy="3848100"/>
          </a:xfrm>
          <a:prstGeom prst="cloudCallout">
            <a:avLst>
              <a:gd name="adj1" fmla="val 49670"/>
              <a:gd name="adj2" fmla="val 49051"/>
            </a:avLst>
          </a:prstGeom>
          <a:solidFill>
            <a:schemeClr val="accent1">
              <a:alpha val="7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写第三间小屋时作者为什么说“在我们的小屋里，住着所有我们认识的人，唯独没有我们自己”</a:t>
            </a:r>
            <a:r>
              <a:rPr kumimoji="0" lang="en-US" sz="3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?</a:t>
            </a:r>
            <a:endParaRPr kumimoji="0" lang="en-US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1"/>
          <p:cNvSpPr txBox="1"/>
          <p:nvPr/>
        </p:nvSpPr>
        <p:spPr>
          <a:xfrm>
            <a:off x="1410346" y="718966"/>
            <a:ext cx="8817244" cy="46166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一个信息高度发达的社会，我们能从不同渠道接受各种纷繁复杂的信息，有的人渐渐就被这个信息社会所同化了，常常随波逐流，用他人的观点来肯定事物的价值，常常以为众人所追求的就是他们自己想要的。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于是别人的思想、外在的信息代替了他们自己的思想，使自己成为缺乏思想和思考的人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，所以说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唯独没有我们自己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矩形 108546"/>
          <p:cNvSpPr/>
          <p:nvPr/>
        </p:nvSpPr>
        <p:spPr>
          <a:xfrm>
            <a:off x="1702527" y="441422"/>
            <a:ext cx="8072437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你认为在第三间精神小屋中应该怎样“安放我们自身”呢？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矩形 108546"/>
          <p:cNvSpPr/>
          <p:nvPr/>
        </p:nvSpPr>
        <p:spPr>
          <a:xfrm>
            <a:off x="2565550" y="2115938"/>
            <a:ext cx="7194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安放自身需要思考，拥有独立的思想。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108546"/>
          <p:cNvSpPr/>
          <p:nvPr/>
        </p:nvSpPr>
        <p:spPr>
          <a:xfrm>
            <a:off x="2059305" y="2956878"/>
            <a:ext cx="8072438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作者是如何描述第三间小屋的？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1753" y="4027568"/>
            <a:ext cx="82111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作者首先用一个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反问句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引出下文，接着用了两个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比喻句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说明没有自己的悲哀。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告诫人们：做人不能迷失了自我。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2" name="矩形 108546"/>
          <p:cNvSpPr/>
          <p:nvPr/>
        </p:nvSpPr>
        <p:spPr>
          <a:xfrm>
            <a:off x="1201167" y="395836"/>
            <a:ext cx="9322182" cy="23066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根据你的理解，谈谈“精神的三间小屋”之间的内在联系，并分析作者是按照怎样的顺序来写这三间小屋的。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23" name="图片 1"/>
          <p:cNvPicPr>
            <a:picLocks noChangeAspect="1"/>
          </p:cNvPicPr>
          <p:nvPr/>
        </p:nvPicPr>
        <p:blipFill>
          <a:blip r:embed="rId2" cstate="print"/>
          <a:srcRect t="3557" b="6393"/>
          <a:stretch>
            <a:fillRect/>
          </a:stretch>
        </p:blipFill>
        <p:spPr>
          <a:xfrm>
            <a:off x="3564610" y="2619215"/>
            <a:ext cx="5269423" cy="3363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1"/>
          <p:cNvSpPr txBox="1"/>
          <p:nvPr/>
        </p:nvSpPr>
        <p:spPr>
          <a:xfrm>
            <a:off x="1989455" y="936943"/>
            <a:ext cx="81089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7" name="TextBox 2"/>
          <p:cNvSpPr txBox="1"/>
          <p:nvPr/>
        </p:nvSpPr>
        <p:spPr>
          <a:xfrm>
            <a:off x="1516810" y="934817"/>
            <a:ext cx="8429625" cy="424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第一间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“盛放我们的爱和恨”，即安放精神世界的喜怒哀乐等情感。其内涵侧重人之常情，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这是精神世界最普遍、同时也是最基础的情感。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第二间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“盛放我们的事业”即规划事业生涯，寻找并从事自己热爱的事业。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指向的是个体精神的纯粹和充沛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，从精神层面比第一件小屋有提高。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矩形 1"/>
          <p:cNvSpPr/>
          <p:nvPr/>
        </p:nvSpPr>
        <p:spPr>
          <a:xfrm>
            <a:off x="1025621" y="1295227"/>
            <a:ext cx="10319139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第三间“安放我们自身”即要有独立自主的思想，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指向自我精神的健全、独立，这又是一个提升。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三间小屋的精神内涵，各有侧重，从情感到理性的构建，逐步提高，共同构建了作者心目中的精神大厦。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矩形 101378"/>
          <p:cNvSpPr/>
          <p:nvPr/>
        </p:nvSpPr>
        <p:spPr>
          <a:xfrm>
            <a:off x="2145500" y="844523"/>
            <a:ext cx="7096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细读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段，概括这两段的内容。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1579" y="1989175"/>
            <a:ext cx="8718813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总结全文，指出建立精神栖息地是我们的义务和权利，向人们提出扩大精神空间的建议。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品味语言</a:t>
              </a:r>
              <a:endParaRPr lang="zh-CN" altLang="zh-CN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577" name="矩形 113668"/>
          <p:cNvSpPr/>
          <p:nvPr/>
        </p:nvSpPr>
        <p:spPr>
          <a:xfrm>
            <a:off x="743918" y="1263431"/>
            <a:ext cx="9794929" cy="7325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本文在语言上具有怎样的特点？请做简要分析。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113668"/>
          <p:cNvSpPr/>
          <p:nvPr/>
        </p:nvSpPr>
        <p:spPr>
          <a:xfrm>
            <a:off x="893360" y="2349926"/>
            <a:ext cx="1006394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文本虽然为说理文，但是巧用比喻、拟人等修辞，说理形象，文辞优美，增添了文章的美感和可读性。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5842" name="矩形 108546"/>
          <p:cNvSpPr/>
          <p:nvPr/>
        </p:nvSpPr>
        <p:spPr>
          <a:xfrm>
            <a:off x="1440482" y="1224679"/>
            <a:ext cx="9485824" cy="304698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如“如果想重温祥和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从天窗洒入”一句，以“精神垃圾”指心中的恨以及不健康的情感；以“重塑你的精神天花板”指除掉那些不健康的情感，让关心、爱等健康的情感驻足心间。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5122" name="Text Box 4"/>
          <p:cNvSpPr txBox="1"/>
          <p:nvPr/>
        </p:nvSpPr>
        <p:spPr>
          <a:xfrm>
            <a:off x="4407480" y="987781"/>
            <a:ext cx="3467735" cy="553085"/>
          </a:xfrm>
          <a:prstGeom prst="rect">
            <a:avLst/>
          </a:prstGeom>
          <a:noFill/>
          <a:ln w="9525">
            <a:noFill/>
          </a:ln>
        </p:spPr>
        <p:txBody>
          <a:bodyPr numCol="1">
            <a:prstTxWarp prst="textChevron">
              <a:avLst>
                <a:gd name="adj" fmla="val 20206"/>
              </a:avLst>
            </a:prstTxWarp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物质</a:t>
            </a:r>
            <a:r>
              <a:rPr kumimoji="0" lang="en-US" altLang="zh-CN" sz="36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or</a:t>
            </a:r>
            <a:r>
              <a:rPr kumimoji="0" lang="zh-CN" altLang="en-US" sz="3600" b="1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精神</a:t>
            </a:r>
            <a:endParaRPr kumimoji="0" lang="zh-CN" altLang="en-US" sz="3600" b="1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2172" name="矩形 92171"/>
          <p:cNvSpPr/>
          <p:nvPr/>
        </p:nvSpPr>
        <p:spPr>
          <a:xfrm>
            <a:off x="1210239" y="2050056"/>
            <a:ext cx="10041531" cy="3093154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我步入丛林，因为我希望生活得有意义，我希望活的深刻，并汲取生命中所有的精华。然后从中学习，以免让我在生命终结时，却发现自己从来没</a:t>
            </a:r>
            <a:r>
              <a:rPr lang="zh-CN" altLang="zh-CN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有活过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  <a:endParaRPr lang="en-US" altLang="zh-CN" sz="3000" b="1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——</a:t>
            </a:r>
            <a:r>
              <a:rPr lang="zh-CN" altLang="en-US" sz="3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梭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罗《瓦尔登湖》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866" name="矩形 113668"/>
          <p:cNvSpPr/>
          <p:nvPr/>
        </p:nvSpPr>
        <p:spPr>
          <a:xfrm>
            <a:off x="1974903" y="731687"/>
            <a:ext cx="3933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语言富有哲理性。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113668"/>
          <p:cNvSpPr/>
          <p:nvPr/>
        </p:nvSpPr>
        <p:spPr>
          <a:xfrm>
            <a:off x="1255363" y="1847107"/>
            <a:ext cx="914400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如“安放我们自身”“给爱留下足够的容量”等句子具有深刻的哲理意味，都是对人生的高度审视，越读越妙，越品越见文章的深刻性。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472340" y="1209739"/>
            <a:ext cx="9360976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本文构思新颖独特。以三间小屋为载体，阐述了精神追求的内涵及其意义，激励人们关注自己的心灵，提升精神境界。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   本文是一篇融议论、描写、抒情于一体的说理性散文，通过对精神的三间小屋的描写、阐述，表现了关注个性、关注自我、关注人的精神生活的思想。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8735" y="116205"/>
            <a:ext cx="3388995" cy="694690"/>
            <a:chOff x="61" y="183"/>
            <a:chExt cx="5337" cy="109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文本框 3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课后练习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7" name="矩形 113668"/>
          <p:cNvSpPr/>
          <p:nvPr/>
        </p:nvSpPr>
        <p:spPr>
          <a:xfrm>
            <a:off x="1500960" y="1497389"/>
            <a:ext cx="60801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精神的三间小屋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4085" y="1379914"/>
            <a:ext cx="63690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爱和恨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打扫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—给爱留下足够的容量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54590" y="2108894"/>
            <a:ext cx="954088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撑起精神世界大厦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213748" y="1503739"/>
            <a:ext cx="250825" cy="3148013"/>
          </a:xfrm>
          <a:prstGeom prst="leftBrace">
            <a:avLst>
              <a:gd name="adj1" fmla="val 31895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右大括号 21"/>
          <p:cNvSpPr/>
          <p:nvPr/>
        </p:nvSpPr>
        <p:spPr>
          <a:xfrm>
            <a:off x="8752364" y="1551364"/>
            <a:ext cx="279400" cy="2989263"/>
          </a:xfrm>
          <a:prstGeom prst="rightBrace">
            <a:avLst>
              <a:gd name="adj1" fmla="val 52451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71460" y="2630864"/>
            <a:ext cx="614561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自我寻找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en-US" altLang="zh-CN" sz="3000" b="1" dirty="0" err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选择自己适合和爱好的事业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4085" y="4177089"/>
            <a:ext cx="5414963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自身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思考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—拥有独立的思想</a:t>
            </a:r>
            <a:endParaRPr lang="en-US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5" grpId="0"/>
      <p:bldP spid="4" grpId="0"/>
      <p:bldP spid="19" grpId="0" bldLvl="0" animBg="1"/>
      <p:bldP spid="22" grpId="0" bldLvl="0" animBg="1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108546"/>
          <p:cNvSpPr/>
          <p:nvPr/>
        </p:nvSpPr>
        <p:spPr>
          <a:xfrm>
            <a:off x="1844051" y="1812343"/>
            <a:ext cx="8072438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结合文章内容，想一想，作为一个忙碌的现代人，我们如何构建自己的精神空间？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pic>
        <p:nvPicPr>
          <p:cNvPr id="10241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59151" y="1260072"/>
            <a:ext cx="2411413" cy="35829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172" name="矩形 92171"/>
          <p:cNvSpPr/>
          <p:nvPr/>
        </p:nvSpPr>
        <p:spPr>
          <a:xfrm>
            <a:off x="1727426" y="1734464"/>
            <a:ext cx="5975232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【毕淑敏】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1952年10月出生于新疆伊宁，中共党员，国家一级作家。著有《毕淑敏文集》十二卷，长篇小说《红处方》《血玲珑》等。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日期占位符 1"/>
          <p:cNvSpPr>
            <a:spLocks noGrp="1"/>
          </p:cNvSpPr>
          <p:nvPr/>
        </p:nvSpPr>
        <p:spPr>
          <a:xfrm>
            <a:off x="1536065" y="5594033"/>
            <a:ext cx="2057400" cy="2746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BB962C8B-B14F-4D97-AF65-F5344CB8AC3E}" type="datetime3">
              <a:rPr lang="zh-CN" altLang="en-US" sz="100" dirty="0"/>
            </a:fld>
            <a:endParaRPr lang="zh-CN" altLang="en-US" sz="100" dirty="0"/>
          </a:p>
        </p:txBody>
      </p:sp>
      <p:sp>
        <p:nvSpPr>
          <p:cNvPr id="11267" name="灯片编号占位符 2"/>
          <p:cNvSpPr>
            <a:spLocks noGrp="1"/>
          </p:cNvSpPr>
          <p:nvPr/>
        </p:nvSpPr>
        <p:spPr>
          <a:xfrm>
            <a:off x="8227378" y="5606733"/>
            <a:ext cx="2057400" cy="2730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/>
            <a:fld id="{9A0DB2DC-4C9A-4742-B13C-FB6460FD3503}" type="slidenum">
              <a:rPr lang="zh-CN" altLang="en-US" sz="100" dirty="0"/>
            </a:fld>
            <a:endParaRPr lang="zh-CN" altLang="en-US" sz="100" dirty="0"/>
          </a:p>
        </p:txBody>
      </p:sp>
      <p:sp>
        <p:nvSpPr>
          <p:cNvPr id="11268" name="TextBox 3"/>
          <p:cNvSpPr txBox="1"/>
          <p:nvPr/>
        </p:nvSpPr>
        <p:spPr>
          <a:xfrm>
            <a:off x="2176145" y="698183"/>
            <a:ext cx="36623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82" name="Picture 10" descr="http://i.imgur.com/8bcabM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5828" y="1587183"/>
            <a:ext cx="7691437" cy="40878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文本框 1"/>
          <p:cNvSpPr txBox="1"/>
          <p:nvPr/>
        </p:nvSpPr>
        <p:spPr>
          <a:xfrm>
            <a:off x="2448838" y="1595100"/>
            <a:ext cx="7688263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自惭形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秽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广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袤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宽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宥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游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轻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觑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濡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养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下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坍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塌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嘟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囔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积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攒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困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厄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3"/>
          <p:cNvSpPr txBox="1"/>
          <p:nvPr/>
        </p:nvSpPr>
        <p:spPr>
          <a:xfrm>
            <a:off x="3521353" y="1390670"/>
            <a:ext cx="833438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huì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5010746" y="1390352"/>
            <a:ext cx="852487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mào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3"/>
          <p:cNvSpPr txBox="1"/>
          <p:nvPr/>
        </p:nvSpPr>
        <p:spPr>
          <a:xfrm>
            <a:off x="7866976" y="1390987"/>
            <a:ext cx="6619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yì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 Box 3"/>
          <p:cNvSpPr txBox="1"/>
          <p:nvPr/>
        </p:nvSpPr>
        <p:spPr>
          <a:xfrm>
            <a:off x="2920326" y="2490748"/>
            <a:ext cx="644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qù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3"/>
          <p:cNvSpPr txBox="1"/>
          <p:nvPr/>
        </p:nvSpPr>
        <p:spPr>
          <a:xfrm>
            <a:off x="4722773" y="2495887"/>
            <a:ext cx="66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rú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Text Box 3"/>
          <p:cNvSpPr txBox="1"/>
          <p:nvPr/>
        </p:nvSpPr>
        <p:spPr>
          <a:xfrm>
            <a:off x="7441526" y="2495887"/>
            <a:ext cx="860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tān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 Box 3"/>
          <p:cNvSpPr txBox="1"/>
          <p:nvPr/>
        </p:nvSpPr>
        <p:spPr>
          <a:xfrm>
            <a:off x="6357263" y="1388765"/>
            <a:ext cx="8524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yòu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3"/>
          <p:cNvSpPr txBox="1"/>
          <p:nvPr/>
        </p:nvSpPr>
        <p:spPr>
          <a:xfrm>
            <a:off x="5996901" y="2495570"/>
            <a:ext cx="8350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huī</a:t>
            </a:r>
            <a:endParaRPr lang="zh-CN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2448521" y="3404513"/>
            <a:ext cx="1187450" cy="582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dū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文本框 10"/>
          <p:cNvSpPr txBox="1"/>
          <p:nvPr/>
        </p:nvSpPr>
        <p:spPr>
          <a:xfrm>
            <a:off x="5097106" y="3469660"/>
            <a:ext cx="1438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zǎn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文本框 11"/>
          <p:cNvSpPr txBox="1"/>
          <p:nvPr/>
        </p:nvSpPr>
        <p:spPr>
          <a:xfrm>
            <a:off x="6535698" y="3389332"/>
            <a:ext cx="55880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è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58963" y="723265"/>
            <a:ext cx="8101012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【自惭形秽】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原指因自己的容貌举止不如别人而感到惭愧，后来泛指自愧不如别人。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8963" y="3782060"/>
            <a:ext cx="66278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【形销骨立】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形容身体极其消瘦。</a:t>
            </a:r>
            <a:endParaRPr lang="zh-CN" altLang="en-US" sz="3200" b="1" u="sng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文本框 3"/>
          <p:cNvSpPr txBox="1"/>
          <p:nvPr/>
        </p:nvSpPr>
        <p:spPr>
          <a:xfrm>
            <a:off x="1858963" y="2212340"/>
            <a:ext cx="8174037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【间不容发】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两物中间容不下一根头发，形容事物之间距离极小。</a:t>
            </a:r>
            <a:endParaRPr lang="zh-CN" altLang="en-US" sz="3200" b="1" u="sng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58963" y="4565015"/>
            <a:ext cx="8174037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【相得益彰】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指互相帮助，互相补充，更能显出各自的好处。</a:t>
            </a:r>
            <a:endParaRPr lang="zh-CN" altLang="en-US" sz="3200" b="1" u="sng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291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0241"/>
          <p:cNvSpPr txBox="1"/>
          <p:nvPr/>
        </p:nvSpPr>
        <p:spPr>
          <a:xfrm>
            <a:off x="2444115" y="754063"/>
            <a:ext cx="5121275" cy="642937"/>
          </a:xfrm>
          <a:prstGeom prst="rect">
            <a:avLst/>
          </a:prstGeom>
          <a:noFill/>
          <a:ln w="9525">
            <a:noFill/>
          </a:ln>
        </p:spPr>
        <p:txBody>
          <a:bodyPr lIns="91437" tIns="45718" rIns="91437" bIns="45718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文本框 10242"/>
          <p:cNvSpPr txBox="1"/>
          <p:nvPr/>
        </p:nvSpPr>
        <p:spPr>
          <a:xfrm>
            <a:off x="2950528" y="1482725"/>
            <a:ext cx="6557962" cy="796925"/>
          </a:xfrm>
          <a:prstGeom prst="rect">
            <a:avLst/>
          </a:prstGeom>
          <a:noFill/>
          <a:ln w="9525">
            <a:noFill/>
          </a:ln>
        </p:spPr>
        <p:txBody>
          <a:bodyPr wrap="none" lIns="91437" tIns="45718" rIns="91437" bIns="45718">
            <a:spAutoFit/>
          </a:bodyPr>
          <a:lstStyle/>
          <a:p>
            <a:pPr>
              <a:lnSpc>
                <a:spcPts val="66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作者说的是哪三间精神的小屋呢？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10853" y="2524125"/>
            <a:ext cx="6091237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a.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第一间，盛着我们的爱与恨。 </a:t>
            </a:r>
            <a:b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7365" y="3346450"/>
            <a:ext cx="64706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b.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第二间小屋，盛放我们的事业。 </a:t>
            </a:r>
            <a:b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09265" y="4306888"/>
            <a:ext cx="5611813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c.</a:t>
            </a:r>
            <a: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  <a:t>第三间安放我们的自身。 </a:t>
            </a:r>
            <a:br>
              <a:rPr lang="zh-CN" altLang="en-US" sz="3200" b="1" dirty="0">
                <a:solidFill>
                  <a:srgbClr val="0000CC"/>
                </a:solidFill>
                <a:latin typeface="楷体" panose="02010609060101010101" charset="-122"/>
                <a:ea typeface="楷体" panose="02010609060101010101" charset="-122"/>
              </a:rPr>
            </a:b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99331" name="矩形 99330"/>
          <p:cNvSpPr/>
          <p:nvPr/>
        </p:nvSpPr>
        <p:spPr>
          <a:xfrm>
            <a:off x="2051685" y="1544320"/>
            <a:ext cx="5632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给文章分层，理清作者思路。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96123" y="2390458"/>
            <a:ext cx="8175625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（1—6）引出话题——如何布置我们的心灵空间。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3898" y="4112895"/>
            <a:ext cx="826135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（7—1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）分析人们的精神世界里应该建立“三间小屋”。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  <p:bldP spid="9" grpId="0"/>
      <p:bldP spid="14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2718</Words>
  <Application>WPS 演示</Application>
  <PresentationFormat>自定义</PresentationFormat>
  <Paragraphs>184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Ulysses</cp:lastModifiedBy>
  <cp:revision>语文备课大师【全免费】</cp:revision>
  <dcterms:created xsi:type="dcterms:W3CDTF">2017-08-12T10:14:00Z</dcterms:created>
  <dcterms:modified xsi:type="dcterms:W3CDTF">2019-05-22T06:46:49Z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