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1" r:id="rId6"/>
    <p:sldId id="259" r:id="rId7"/>
    <p:sldId id="260" r:id="rId8"/>
    <p:sldId id="263" r:id="rId9"/>
    <p:sldId id="264" r:id="rId10"/>
    <p:sldId id="265" r:id="rId11"/>
    <p:sldId id="27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28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image" Target="../media/image1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2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2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9.png" /><Relationship Id="rId4" Type="http://schemas.openxmlformats.org/officeDocument/2006/relationships/image" Target="../media/image2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gif" /><Relationship Id="rId3" Type="http://schemas.openxmlformats.org/officeDocument/2006/relationships/image" Target="../media/image4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Relationship Id="rId3" Type="http://schemas.openxmlformats.org/officeDocument/2006/relationships/image" Target="../media/image6.jpeg" /><Relationship Id="rId4" Type="http://schemas.openxmlformats.org/officeDocument/2006/relationships/image" Target="../media/image7.jpeg" /><Relationship Id="rId5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>
                <a:latin typeface="楷体" pitchFamily="49" charset="-122"/>
                <a:ea typeface="楷体" pitchFamily="49" charset="-122"/>
              </a:rPr>
              <a:t>黄庭坚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登快阁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0">
              <a:buNone/>
            </a:pPr>
            <a:r>
              <a:rPr lang="zh-CN" altLang="en-US" sz="5100">
                <a:latin typeface="楷体" pitchFamily="49" charset="-122"/>
                <a:ea typeface="楷体" pitchFamily="49" charset="-122"/>
              </a:rPr>
              <a:t>李斌的劝说，才未施行，而杨济与傅咸向来友善，于是作书以天下事之难了，而尽心尽力之人却痴想了却官事，奉劝好友不必过于认真，以混混之心待天下事即可。这里诗人以“痴儿”自许。</a:t>
            </a:r>
            <a:endParaRPr lang="en-US" altLang="zh-CN" sz="51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en-US" altLang="zh-CN" sz="5100">
                <a:latin typeface="楷体" pitchFamily="49" charset="-122"/>
                <a:ea typeface="楷体" pitchFamily="49" charset="-122"/>
              </a:rPr>
              <a:t>[3]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东西：东边和西边，即阁子四周。指诗人东西往来畅游。倚：倚靠。此句化用杜甫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缚鸡行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》“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鸡虫得失无了时，注目寒江倚山阁”，与李商隐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青陵台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》“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青陵台畔日光斜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万古贞魂倚暮霞”中的诗句。</a:t>
            </a:r>
          </a:p>
          <a:p>
            <a:pPr indent="720000">
              <a:buNone/>
            </a:pPr>
            <a:r>
              <a:rPr lang="en-US" altLang="zh-CN" sz="5100">
                <a:latin typeface="楷体" pitchFamily="49" charset="-122"/>
                <a:ea typeface="楷体" pitchFamily="49" charset="-122"/>
              </a:rPr>
              <a:t>[4]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落木：落叶。杜甫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登高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：“无边落木萧萧下，不尽长江滚滚来。”</a:t>
            </a:r>
            <a:endParaRPr lang="en-US" altLang="zh-CN" sz="51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51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51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快阁</a:t>
            </a:r>
          </a:p>
        </p:txBody>
      </p:sp>
      <p:pic>
        <p:nvPicPr>
          <p:cNvPr id="4" name="内容占位符 3" descr="登快阁3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2952" y="1357298"/>
            <a:ext cx="4525049" cy="3357586"/>
          </a:xfrm>
        </p:spPr>
      </p:pic>
      <p:pic>
        <p:nvPicPr>
          <p:cNvPr id="5" name="图片 4" descr="登快阁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159" y="3929042"/>
            <a:ext cx="3909055" cy="2928958"/>
          </a:xfrm>
          <a:prstGeom prst="rect">
            <a:avLst/>
          </a:prstGeom>
        </p:spPr>
      </p:pic>
      <p:pic>
        <p:nvPicPr>
          <p:cNvPr id="6" name="图片 5" descr="7ed4ff56ga3d776e3fd7c&amp;6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786" y="571480"/>
            <a:ext cx="1714512" cy="209086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[5]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澄：澄澈，清澈。 澄江：这里指快阁所临赣江。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[6]“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朱弦”句：用伯牙与子期事。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吕氏春秋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本味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载：“钟子期死，伯牙破琴绝弦，终身不复鼓琴，以为世无足复为鼓琴者。”朱弦，这里指琴。佳人，本指美人，引申为知己、知音。 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[7]“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青眼”句：用阮籍事。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晋书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阮籍传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载：“籍又能为青白眼，见礼俗之士，以白眼对之。及嵇喜来吊，籍作白眼，喜不怿而退。喜弟康闻之，乃赍酒挟琴造焉，籍大悦，乃见青眼。”</a:t>
            </a:r>
          </a:p>
          <a:p>
            <a:pPr indent="720000">
              <a:buNone/>
            </a:pPr>
            <a:endParaRPr lang="zh-CN" altLang="en-US" sz="27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27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青眼，即黑眼珠在中间，青眼看人则是指正眼看人，表示对人的喜爱或重视。白眼指露出眼白，斜眼视人往往眼白多露，表示对人的轻蔑或不屑。 聊，姑且。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en-US" altLang="zh-CN" sz="2700">
                <a:latin typeface="楷体" pitchFamily="49" charset="-122"/>
                <a:ea typeface="楷体" pitchFamily="49" charset="-122"/>
              </a:rPr>
              <a:t>[8]</a:t>
            </a:r>
            <a:r>
              <a:rPr lang="zh-CN" altLang="en-US" sz="2700">
                <a:latin typeface="楷体" pitchFamily="49" charset="-122"/>
                <a:ea typeface="楷体" pitchFamily="49" charset="-122"/>
              </a:rPr>
              <a:t>弄：演奏。</a:t>
            </a:r>
          </a:p>
          <a:p>
            <a:pPr indent="720000">
              <a:buNone/>
            </a:pPr>
            <a:r>
              <a:rPr lang="en-US" altLang="zh-CN" sz="2700">
                <a:latin typeface="楷体" pitchFamily="49" charset="-122"/>
                <a:ea typeface="楷体" pitchFamily="49" charset="-122"/>
              </a:rPr>
              <a:t>[9]</a:t>
            </a:r>
            <a:r>
              <a:rPr lang="zh-CN" altLang="en-US" sz="2700">
                <a:latin typeface="楷体" pitchFamily="49" charset="-122"/>
                <a:ea typeface="楷体" pitchFamily="49" charset="-122"/>
              </a:rPr>
              <a:t>与白鸥盟：据</a:t>
            </a:r>
            <a:r>
              <a:rPr lang="en-US" altLang="zh-CN" sz="27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>
                <a:latin typeface="楷体" pitchFamily="49" charset="-122"/>
                <a:ea typeface="楷体" pitchFamily="49" charset="-122"/>
              </a:rPr>
              <a:t>列子</a:t>
            </a:r>
            <a:r>
              <a:rPr lang="en-US" altLang="zh-CN" sz="27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700">
                <a:latin typeface="楷体" pitchFamily="49" charset="-122"/>
                <a:ea typeface="楷体" pitchFamily="49" charset="-122"/>
              </a:rPr>
              <a:t>黄帝</a:t>
            </a:r>
            <a:r>
              <a:rPr lang="en-US" altLang="zh-CN" sz="27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>
                <a:latin typeface="楷体" pitchFamily="49" charset="-122"/>
                <a:ea typeface="楷体" pitchFamily="49" charset="-122"/>
              </a:rPr>
              <a:t>：“海上之人有好沤鸟者，每旦之海上，从沤鸟游，沤鸟之至者，百住而不止。其父曰：‘吾闻沤鸟皆从汝游，汝取来，吾玩之。’明日之海上，沤鸟舞而不下也。故</a:t>
            </a:r>
          </a:p>
          <a:p>
            <a:pPr indent="720000">
              <a:buNone/>
            </a:pPr>
            <a:endParaRPr lang="zh-CN" altLang="en-US" sz="27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27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8761817_17450420700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786" y="214290"/>
            <a:ext cx="1085574" cy="135729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曰：‘至言去言，至为无为。’”后人以与鸥鸟盟誓代指退隐之志，即摒弃功名利禄，了却营营之心，泛游于自然之中，从而获得逍遥无为的人生。</a:t>
            </a:r>
            <a:endParaRPr lang="zh-CN" altLang="en-US" sz="27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27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登快阁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84" y="3500438"/>
            <a:ext cx="5416406" cy="264320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诗起首从“痴儿了却官家事”说起，虽取典故却反其意用之，又以通俗口语娓娓道来，透露了对官场生涯的厌倦，表达出置身快阁欣赏自然景色的欢快心情。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“倚晚晴”句，翻前人之意却能超脱前人窠臼。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杜诗云“鸡虫得失无了时，注目寒江倚山阁”，此处师其意，亦蕴含了对人间琐细得失的不屑和忘却世间得失的旷达，但化用“倚山阁”为“倚晚晴”，倚靠之物不同，则境界亦不同。</a:t>
            </a:r>
          </a:p>
        </p:txBody>
      </p:sp>
      <p:pic>
        <p:nvPicPr>
          <p:cNvPr id="4" name="图片 3" descr="8761817_174504207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10" y="1"/>
            <a:ext cx="1313770" cy="164261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黄诗身后是暮色时分万物一洗后的满目江山，老杜身后则是依山而建的亭台楼阁。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李商隐之“青陵台畔日光斜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万古贞魂倚暮霞”，所倚之主客体都不相同，其主体为虚设的万古贞魂，而客体则为现实所见之暮色苍茫下的晚霞，显得过于晦暗。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黄诗之“倚晚晴”，不止虚实相兼，勾勒出阔大辽远的暮色晴空背景，而且亦和诗人“了却公家事”后的轻松愉悦心境相得益彰，同时又为下句的绝唱作了铺垫渲染。</a:t>
            </a:r>
          </a:p>
        </p:txBody>
      </p:sp>
      <p:pic>
        <p:nvPicPr>
          <p:cNvPr id="5" name="图片 4" descr="2510782_14505106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41" y="5500702"/>
            <a:ext cx="1486495" cy="135729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铺写出一个极其宁静空明的境界，却又慨叹世无知音，本已因解脱而得的快意，亦因应景应时而来的念头灰色下来。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借用伯牙的不复鼓琴与阮籍的青白眼曲折传达出来，而无可奈何、孤独无聊的诗人形象亦借此勾勒而出，并倾泻出诗人心内因抱负无法实现而来的满腹忧烦。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诗歌的尾句给出了诗人寄心的最后归宿：且泛游于江海碧波之上，看鸥鸟起舞盘旋，而所有的烦闷苦恼都会在与自然交融一体的逍遥中止息。</a:t>
            </a:r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全诗集中体现了诗人的审美趣味，虽“取古人之陈言入于翰墨”“无一字无来处”（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豫章黄先生文集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卷一九），却能“点铁成金”。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更为可贵的是，全诗以情感的起伏跌宕作为内在线索，大有太白之风，姚鼐称此诗“豪而有韵，此移太白歌行于七律内者”，可谓切中肯綮。</a:t>
            </a:r>
          </a:p>
        </p:txBody>
      </p:sp>
      <p:pic>
        <p:nvPicPr>
          <p:cNvPr id="4" name="图片 3" descr="u=644538704,983513439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3322" y="4429132"/>
            <a:ext cx="2095500" cy="20955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思考题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对此诗前人留下褒贬不一的争论：南宋张戒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岁寒堂诗话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讥讽此诗云：“此但以‘远大’、‘分明’之语为新奇，而究其实，乃小人语。”清人张宗泰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鲁岩所学集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反驳“小儿说”云：“至宋之山谷，诚不免粗疏涩僻之病。至其意境天开，则实能辟古今未泄之奥妙。而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登快阁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诗亦其一也。顾诋为小儿语，不知何处有此等小儿能具如许胸襟也。”谈谈你的看法。</a:t>
            </a:r>
          </a:p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结合此诗谈谈黄庭坚是如何“点铁成金”的。</a:t>
            </a:r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39500" y="12306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黄庭坚（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1045—1105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），字鲁直，自号山谷道人，晚号涪翁，又称豫章黄先生，北宋诗人、书法家。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与张耒、晁补之、秦观并称为“苏门四学士”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江西诗派开山鼻祖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内容占位符 7" descr="黄庭坚2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53143" y="1600201"/>
            <a:ext cx="3276715" cy="4525963"/>
          </a:xfr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苏门四学士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 黄庭坚     秦观      晁补之    张耒</a:t>
            </a:r>
          </a:p>
        </p:txBody>
      </p:sp>
      <p:pic>
        <p:nvPicPr>
          <p:cNvPr id="4" name="图片 3" descr="黄庭坚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472" y="2643183"/>
            <a:ext cx="1961042" cy="2931791"/>
          </a:xfrm>
          <a:prstGeom prst="rect">
            <a:avLst/>
          </a:prstGeom>
        </p:spPr>
      </p:pic>
      <p:pic>
        <p:nvPicPr>
          <p:cNvPr id="5" name="图片 4" descr="秦观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050" y="2571744"/>
            <a:ext cx="1861516" cy="2928958"/>
          </a:xfrm>
          <a:prstGeom prst="rect">
            <a:avLst/>
          </a:prstGeom>
        </p:spPr>
      </p:pic>
      <p:pic>
        <p:nvPicPr>
          <p:cNvPr id="6" name="图片 5" descr="晁补之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753" y="2928934"/>
            <a:ext cx="1847863" cy="2857520"/>
          </a:xfrm>
          <a:prstGeom prst="rect">
            <a:avLst/>
          </a:prstGeom>
        </p:spPr>
      </p:pic>
      <p:pic>
        <p:nvPicPr>
          <p:cNvPr id="7" name="图片 6" descr="张耒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3455" y="2928934"/>
            <a:ext cx="1911363" cy="250033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其诗宗法杜甫，奇崛瘦硬，与苏轼并称“苏黄”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其诗文苏轼评价甚高，以为“超轶绝尘，独立万物之表，世久无此作”。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词与秦观齐名，然艺术成就不如秦观。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晁补之云：“鲁直间作小词固高妙，然不是当行家语，自是著腔子唱好诗。”（见宋吴曾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能改斋漫录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卷十六）。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山谷集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七十卷传世。今人任渊有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黄庭坚诗集注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山谷集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29" y="1071546"/>
            <a:ext cx="2886075" cy="4171950"/>
          </a:xfrm>
          <a:prstGeom prst="rect">
            <a:avLst/>
          </a:prstGeom>
        </p:spPr>
      </p:pic>
      <p:pic>
        <p:nvPicPr>
          <p:cNvPr id="5" name="图片 4" descr="黄庭坚诗集注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6067" y="2071678"/>
            <a:ext cx="2728217" cy="407196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黄庭坚书法精妙，为“宋四家”之一，主要墨迹有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松风阁诗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华严疏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等。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松风阁诗帖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松风阁诗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24" y="3071810"/>
            <a:ext cx="7275348" cy="357187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黄庭坚书法精妙，为“宋四家”之一，主要墨迹有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松风阁诗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华严疏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等。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华严书卷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：</a:t>
            </a:r>
          </a:p>
        </p:txBody>
      </p:sp>
      <p:pic>
        <p:nvPicPr>
          <p:cNvPr id="5" name="图片 4" descr="华严疏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158" y="3714753"/>
            <a:ext cx="8251356" cy="16430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登快阁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[1]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720000">
              <a:buNone/>
            </a:pP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0"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痴儿了却公家事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[2]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，快阁东西倚晚晴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[3]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。落木千山天远大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[4]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，澄江一道月分明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[5]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。朱弦已为佳人绝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[6]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，青眼聊因美酒横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[7]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。万里归船弄长笛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[8]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，此心吾与白鸥盟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[9] 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。</a:t>
            </a:r>
          </a:p>
          <a:p>
            <a:pPr indent="720000">
              <a:buNone/>
            </a:pP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（据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黄庭坚诗集注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，任渊注，中华书局</a:t>
            </a:r>
            <a:r>
              <a:rPr lang="en-US">
                <a:latin typeface="楷体" pitchFamily="49" charset="-122"/>
                <a:ea typeface="楷体" pitchFamily="49" charset="-122"/>
              </a:rPr>
              <a:t>2003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年版）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720000">
              <a:buNone/>
            </a:pPr>
            <a:r>
              <a:rPr lang="en-US" altLang="zh-CN" sz="5100">
                <a:latin typeface="楷体" pitchFamily="49" charset="-122"/>
                <a:ea typeface="楷体" pitchFamily="49" charset="-122"/>
              </a:rPr>
              <a:t>[1]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快阁：在吉州“太和县治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今属江西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东澄江（赣江）之上，以江山广远、景物清华得名”（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清一统志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吉安府二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）。</a:t>
            </a:r>
          </a:p>
          <a:p>
            <a:pPr indent="720000">
              <a:buNone/>
            </a:pPr>
            <a:r>
              <a:rPr lang="en-US" altLang="zh-CN" sz="5100">
                <a:latin typeface="楷体" pitchFamily="49" charset="-122"/>
                <a:ea typeface="楷体" pitchFamily="49" charset="-122"/>
              </a:rPr>
              <a:t>[2]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痴儿：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晋书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傅咸传</a:t>
            </a:r>
            <a:r>
              <a:rPr lang="en-US" altLang="zh-CN" sz="51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5100">
                <a:latin typeface="楷体" pitchFamily="49" charset="-122"/>
                <a:ea typeface="楷体" pitchFamily="49" charset="-122"/>
              </a:rPr>
              <a:t>载杨济与傅咸书云：“江海之流混混，故能成其深也。天下大器，非可稍了，而相观每事欲了。生子痴，了官事，官事未易了也，了事正作痴，复为快耳！左丞总司天台，维正八坐，此未易居。以君尽性而处未易居之任，益不易也。想虑破头，故具有白。”这是惠帝时辅政杨俊的弟弟杨济以崇尚清谈的玄学，规劝傅咸的话。咸因切直，常常触怒杨俊，杨俊甚至意欲出咸为京兆、弘农太守，经其外甥</a:t>
            </a:r>
            <a:endParaRPr lang="zh-CN" altLang="en-US"/>
          </a:p>
        </p:txBody>
      </p:sp>
      <p:pic>
        <p:nvPicPr>
          <p:cNvPr id="4" name="图片 3" descr="20088715450687778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59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3">
      <vt:lpstr>Arial</vt:lpstr>
      <vt:lpstr>Calibri</vt:lpstr>
      <vt:lpstr>楷体</vt:lpstr>
      <vt:lpstr>Office 主题</vt:lpstr>
      <vt:lpstr>黄庭坚</vt:lpstr>
      <vt:lpstr>简介</vt:lpstr>
      <vt:lpstr>苏门四学士</vt:lpstr>
      <vt:lpstr>简介</vt:lpstr>
      <vt:lpstr>PowerPoint Presentation</vt:lpstr>
      <vt:lpstr>简介</vt:lpstr>
      <vt:lpstr>简介</vt:lpstr>
      <vt:lpstr>登快阁[1]</vt:lpstr>
      <vt:lpstr>注释</vt:lpstr>
      <vt:lpstr>注释</vt:lpstr>
      <vt:lpstr>快阁</vt:lpstr>
      <vt:lpstr>注释</vt:lpstr>
      <vt:lpstr>注释</vt:lpstr>
      <vt:lpstr>注释</vt:lpstr>
      <vt:lpstr>导读</vt:lpstr>
      <vt:lpstr>导读</vt:lpstr>
      <vt:lpstr>导读</vt:lpstr>
      <vt:lpstr>导读</vt:lpstr>
      <vt:lpstr>思考题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2021-07-09T08:25:41.758</cp:lastPrinted>
  <dcterms:created xsi:type="dcterms:W3CDTF">2021-07-09T08:25:41Z</dcterms:created>
  <dcterms:modified xsi:type="dcterms:W3CDTF">2021-07-09T00:25:42Z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