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58" r:id="rId2"/>
    <p:sldId id="264" r:id="rId3"/>
    <p:sldId id="265" r:id="rId4"/>
    <p:sldId id="369" r:id="rId5"/>
    <p:sldId id="363" r:id="rId6"/>
    <p:sldId id="370" r:id="rId7"/>
    <p:sldId id="371" r:id="rId8"/>
    <p:sldId id="372" r:id="rId9"/>
    <p:sldId id="373" r:id="rId10"/>
    <p:sldId id="374" r:id="rId11"/>
    <p:sldId id="375" r:id="rId12"/>
    <p:sldId id="376" r:id="rId13"/>
    <p:sldId id="275" r:id="rId14"/>
    <p:sldId id="377" r:id="rId15"/>
    <p:sldId id="361" r:id="rId16"/>
    <p:sldId id="378" r:id="rId17"/>
    <p:sldId id="379" r:id="rId18"/>
    <p:sldId id="380" r:id="rId19"/>
    <p:sldId id="381" r:id="rId20"/>
    <p:sldId id="382" r:id="rId21"/>
    <p:sldId id="383" r:id="rId22"/>
    <p:sldId id="366" r:id="rId23"/>
    <p:sldId id="384" r:id="rId24"/>
    <p:sldId id="270" r:id="rId25"/>
    <p:sldId id="385" r:id="rId26"/>
    <p:sldId id="386" r:id="rId27"/>
    <p:sldId id="387" r:id="rId28"/>
    <p:sldId id="388" r:id="rId29"/>
    <p:sldId id="277" r:id="rId30"/>
    <p:sldId id="389" r:id="rId31"/>
    <p:sldId id="390" r:id="rId32"/>
    <p:sldId id="365" r:id="rId33"/>
    <p:sldId id="391" r:id="rId34"/>
    <p:sldId id="392" r:id="rId35"/>
    <p:sldId id="368" r:id="rId36"/>
    <p:sldId id="393" r:id="rId37"/>
    <p:sldId id="394" r:id="rId38"/>
    <p:sldId id="395" r:id="rId39"/>
    <p:sldId id="396" r:id="rId40"/>
    <p:sldId id="397" r:id="rId41"/>
    <p:sldId id="398" r:id="rId42"/>
    <p:sldId id="399" r:id="rId43"/>
    <p:sldId id="400" r:id="rId44"/>
    <p:sldId id="401" r:id="rId45"/>
    <p:sldId id="402" r:id="rId46"/>
    <p:sldId id="403" r:id="rId47"/>
    <p:sldId id="404" r:id="rId48"/>
    <p:sldId id="405"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3.xml"/><Relationship Id="rId4" Type="http://schemas.openxmlformats.org/officeDocument/2006/relationships/slide" Target="../slides/slide2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2.xml"/><Relationship Id="rId5" Type="http://schemas.openxmlformats.org/officeDocument/2006/relationships/slide" Target="../slides/slide13.xml"/><Relationship Id="rId4" Type="http://schemas.openxmlformats.org/officeDocument/2006/relationships/slide" Target="../slides/slide2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32.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短文两篇</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22.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22.xml"/><Relationship Id="rId4"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22.xml"/><Relationship Id="rId4" Type="http://schemas.openxmlformats.org/officeDocument/2006/relationships/slide" Target="slide15.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短文两篇</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二者读音相同。但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指原来的类型或模型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特指叙事性文学作品中塑造人物形象所依据的现实生活中的人。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指原来的形状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本来面目。侧重于原来的形状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《人民的名义》总监制说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这部电视作品的诞生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充分体现了中央大力反腐的决心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剧中的每个人物都有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原型</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政府的反腐行动从根本上清理了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礼品市场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最终是对中国书画艺术品市场的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釜底抽薪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艺术硬通货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一夜之间被打回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原形</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259096" y="398451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13922" y="5198378"/>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0670523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奥妙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奥秘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深奥微妙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侧重微妙。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指深奥的尚未被认识的秘密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侧重神秘。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圆周率本是圆周与直径之完全确定的比值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但它产生的无穷数列却具有最大的不确定性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我们不能不为大自然的神奇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奥妙</a:t>
            </a:r>
            <a:r>
              <a:rPr lang="zh-CN" altLang="zh-CN" sz="2200" dirty="0">
                <a:solidFill>
                  <a:srgbClr val="000000"/>
                </a:solidFill>
                <a:latin typeface="Times New Roman" panose="02020603050405020304" pitchFamily="18" charset="0"/>
                <a:cs typeface="Times New Roman" panose="02020603050405020304" pitchFamily="18" charset="0"/>
              </a:rPr>
              <a:t>而感到惊讶和震撼。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为了科普知识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提升小记者对当前大气环境的关注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培养孩子的科学兴趣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大众网邀请了近五十个小记者家庭在气象日前夕参观市气象台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零距离感受气象的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奥秘</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935828" y="3584697"/>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95936" y="5188104"/>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528230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浩如烟海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汗牛充栋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二者都可形容书籍多。但侧重点不同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浩如烟海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侧重书籍、文献的内容广博丰富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侧重书籍、资料的数量多。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想想看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北京图书馆里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浩如烟海</a:t>
            </a:r>
            <a:r>
              <a:rPr lang="zh-CN" altLang="zh-CN" sz="2200" dirty="0">
                <a:solidFill>
                  <a:srgbClr val="000000"/>
                </a:solidFill>
                <a:latin typeface="Times New Roman" panose="02020603050405020304" pitchFamily="18" charset="0"/>
                <a:cs typeface="Times New Roman" panose="02020603050405020304" pitchFamily="18" charset="0"/>
              </a:rPr>
              <a:t>的藏书所包含的信息虽然极多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而圆周率却包含着无限的信息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怎能不令人惊叹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第二次世界大战已结束这么多年了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关于这场战争的论著可谓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很多事件的是非曲直已有公论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也有些事件因为种种原因成了永久的历史之谜。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76524" y="2976404"/>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1444" y="4591402"/>
            <a:ext cx="11307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7102147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9664"/>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1347863"/>
              </p:ext>
            </p:extLst>
          </p:nvPr>
        </p:nvGraphicFramePr>
        <p:xfrm>
          <a:off x="508000" y="1700808"/>
          <a:ext cx="8128000" cy="4855951"/>
        </p:xfrm>
        <a:graphic>
          <a:graphicData uri="http://schemas.openxmlformats.org/presentationml/2006/ole">
            <p:oleObj spid="_x0000_s6155" name="文档" r:id="rId6" imgW="3837004" imgH="2292531"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文章从大家熟知的自然数说起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然后再按照人们对事物认知的先后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从易而难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对数的家族进行分类说明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先说实数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最后说到数在实际生活中的运用以及对数的未来的展望。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《对称趣谈》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有关科学知识的介绍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揭示了对称性与美学的密切关系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并进一步指出了科学也有美学原理。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858514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理清结构思路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《说数》这篇文章从数的发展史的角度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向我们展示了数的美。那么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你认为数的美主要体现在哪些方面呢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数的美表现在以下几个方面。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对称美</a:t>
            </a:r>
            <a:r>
              <a:rPr lang="en-US" altLang="zh-CN" sz="2200" dirty="0">
                <a:solidFill>
                  <a:srgbClr val="000000"/>
                </a:solidFill>
                <a:latin typeface="Times New Roman" panose="02020603050405020304" pitchFamily="18" charset="0"/>
                <a:cs typeface="Times New Roman" panose="02020603050405020304" pitchFamily="18" charset="0"/>
              </a:rPr>
              <a:t>:1,2,3,4,5,6</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其相反数</a:t>
            </a:r>
            <a:r>
              <a:rPr lang="en-US" altLang="zh-CN" sz="2200" dirty="0">
                <a:solidFill>
                  <a:srgbClr val="000000"/>
                </a:solidFill>
                <a:latin typeface="Times New Roman" panose="02020603050405020304" pitchFamily="18" charset="0"/>
                <a:cs typeface="Times New Roman" panose="02020603050405020304" pitchFamily="18" charset="0"/>
              </a:rPr>
              <a:t>:-1,-2,-3,-4,-5,-6</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负数和正数分列左右如雁翅般排开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零居中央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颇有王者气象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奇异美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圆周率本是圆周与直径之完全确定的比值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但它产一的无穷数列却具有最大的不确定性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我们不能不为大自然的神奇奥妙而感到惊讶和震撼。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的平方根是什么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但不存在的东西可以创造出来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这就是科学的创新精神。数学家为此创造了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谈谈《对称趣谈》一文的清晰严谨的思路。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作者用《红楼梦》中刘姥姥照镜子这个有趣的故事引出对称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介绍了对称的类型、性质和对称性质的发现过程以及与之相关的重要的科学知识点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如群论、诺特定理、宇称守恒定律和宇称不守恒等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进而揭示了对称性与美学的密切关系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列举人的外貌和中外古建筑、工艺品等说明对称是美。对称美在于在杂乱中形成规律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在无序中引入有序。又列举穿着打扮和蒙娜丽莎、马踏飞燕等说明对称破缺是美。对称破缺美在于在规则有序中引入不对称。总而言之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对称减少信息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破缺增加信息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巧妙地搭配两者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恰到好处就是美。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122123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领会语言特色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负数和正数分列左右如雁翅般排开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零居中央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颇有王者气象。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运用了比喻和拟人的修辞手法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让抽象的数学概念变得具体客观、生动形象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体现了作者驾驭语言的技巧和文字本身的魅力。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998361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结合《对称趣谈》的内容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字在全文中的体现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理解科学散文之要义。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语言生动、幽默、风趣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给人轻松愉快之感。如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读者的眼睛真尖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天工之妙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妙不可言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设想一个人少一只眼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或嘴歪在一边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那一定被视为丑八怪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天天粗茶淡饭的人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觉得山珍海味是美味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而吃厌山珍海味的人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反而认为糙米野菜是美味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选材有情趣。如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刘姥姥照镜子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人物情态鲜活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马踏飞燕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蒙娜丽莎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也让人眼前一亮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让诸者理解了对称破缺之美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也获得了美的享受。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借助散文笔法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避免生硬枯燥的阐述或说理伸缩自如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表达不受限制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生动活泼。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体现作者的科学睿智和人文关怀。在介绍知识时注意讲述方式及读者的接受能力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注意拉近与读者的距离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亲切感人。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650187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学习论证特点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作者在《对称趣谈》一文中以艺术作品和生活实例来说明对称和不对称的特点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这样写有何好处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本文运用了大量艺术作品中的典型事例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如《红楼梦》中的片段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世界名画《蒙娜丽莎》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古代艺术瑰宝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马踏飞燕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还列举了生活中的许多实例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如万花筒、服装、头发等。结合大家耳熟能详的东西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尤其是和读者的生活密切相关的事物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可以将抽象的道理解说得更加清楚明白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更能引起读者的重视和兴趣。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594496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759874863"/>
              </p:ext>
            </p:extLst>
          </p:nvPr>
        </p:nvGraphicFramePr>
        <p:xfrm>
          <a:off x="508000" y="935719"/>
          <a:ext cx="8128000" cy="5517617"/>
        </p:xfrm>
        <a:graphic>
          <a:graphicData uri="http://schemas.openxmlformats.org/presentationml/2006/ole">
            <p:oleObj spid="_x0000_s1036" name="文档" r:id="rId3" imgW="3998963" imgH="271476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210269"/>
            <a:ext cx="8384480"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有人这样评价《说数》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一是充满诗情画意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化腐朽为神奇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二是将数学知识的介绍与现实生活联系起来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既有趣味性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又有实用性。结合本文谈谈你的理解。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但认为自然数的原型是十个手指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便有点新意。由正数而负数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再说到零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负数和正数分列左右如雁翅般排开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零居中央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颇有王者气象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颇有新意。本来无理数是比较抽象的概念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作者用圆周率来说明并用自己的《圆周率》诗加以阐示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又充满了诗情。作者用一句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加入了分数和无理数以后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数学王国更扩大了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在零这位国王两边雁翅排开的阵容就更加威武雄壮了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结束了对实数的介绍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的平方根问题引出虚数、虚数轴和复平面。然后又回到零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从实数轴上的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雁翅排开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发展到复平面上的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众星捧月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无论数的概念怎样扩大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零的特殊地位始终不变。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再引一首《零赞》诗咏零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再一次凸显了本文的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448244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本文的另一引人之处在于把数学知识的介绍与现实生活密切联系起来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既增加了文章的趣味性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又突出了数学的应用价值。如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负数的原型是负资产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三人平分一个西瓜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每人分得三分之一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复数表示交流电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虚数代表虚功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量子力学中的波函数必须以复数表示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反映了微观粒子的实质问题等。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727572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1340768"/>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也有人说不对称是美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你认为哪一种更美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75841660"/>
              </p:ext>
            </p:extLst>
          </p:nvPr>
        </p:nvGraphicFramePr>
        <p:xfrm>
          <a:off x="508000" y="2683882"/>
          <a:ext cx="8128000" cy="3941849"/>
        </p:xfrm>
        <a:graphic>
          <a:graphicData uri="http://schemas.openxmlformats.org/presentationml/2006/ole">
            <p:oleObj spid="_x0000_s7179" name="文档" r:id="rId6" imgW="3908266" imgH="1896260"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24061637"/>
              </p:ext>
            </p:extLst>
          </p:nvPr>
        </p:nvGraphicFramePr>
        <p:xfrm>
          <a:off x="508000" y="1791413"/>
          <a:ext cx="8128000" cy="3529175"/>
        </p:xfrm>
        <a:graphic>
          <a:graphicData uri="http://schemas.openxmlformats.org/presentationml/2006/ole">
            <p:oleObj spid="_x0000_s8203" name="文档" r:id="rId6" imgW="3908266" imgH="1696862" progId="Word.Document.12">
              <p:embed/>
            </p:oleObj>
          </a:graphicData>
        </a:graphic>
      </p:graphicFrame>
    </p:spTree>
    <p:extLst>
      <p:ext uri="{BB962C8B-B14F-4D97-AF65-F5344CB8AC3E}">
        <p14:creationId xmlns:p14="http://schemas.microsoft.com/office/powerpoint/2010/main" xmlns="" val="49293139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对称性与美学有密切关系。正常人的外貌具有左右镜像对称性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设想一个人少一只眼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或嘴歪在一边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那一定被视为丑八怪。此外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对于动物尤其是脊椎动物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也都是以左右对称为美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中国、希腊、罗马的古建筑绝大多数是左右对称的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圆形的杯、碗、碟、花瓶等工艺品的造型大都是旋转对称的。这些都说明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对称是美。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不妨看一个例子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小时候玩万花筒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那是一个圆筒内装三片面朝里的长条形镜子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其截面成正三角形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圆筒的前端装有两片玻璃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玻璃夹层中置有形状不规则的彩色碎玻璃片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另一端开有一个观察孔。将万花筒置于眼前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旋转它就可以看到千变万化、五彩缤纷的美丽图案。万花筒的美从何而来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光是一堆杂乱无序的碎玻璃片并不美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奥妙在于三片反光镜构成了三重反射对称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使得杂乱无序的彩色碎玻璃片经过镜面的反射形成对称的美丽图案。可见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对称美在于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在杂乱中形成规律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在无序中引入秩序。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6774299"/>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事物都具有两面性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美也不例外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美容师和时装设计师都知道完全对称并不美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总是想法适当地引入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对称破缺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略微破坏对称性以表现美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男子的分头是三七分而不是对半开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时髦女子的发式总要带那么一点不对称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才显得俏丽。衬衫只在左边有胸袋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而上衣无论左衽、右衽均不完全对称。艺术家当然更懂得利用对称破缺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蒙娜丽莎的脸稍偏些才美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如作正面标准像状则美感尽失。我国古代艺术的瑰宝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马踏飞燕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只有一只蹄踏在飞燕上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四蹄的姿态各不相同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如果硬是将之做成左右对称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岂非动态全失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美感荡然无存。最近英国生物学家在植物中发现了一个会使原来对称的叶子和花瓣变为略微不对称的基因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利用它可以创造出更美丽的花朵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是否可称为美的基因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总之对称破缺是美。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70699"/>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你刚才说对称是美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现在又说对称破缺是美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岂不是自相矛盾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其实前面说的是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杂乱无序中引入对称是美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规则有序中引入不对称是美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所以并不矛盾。就好比天天粗茶淡饭的人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觉得山珍海味是美味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而吃厌山珍海味的人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反而认为糙米野菜是美味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是一个道理。对称、破缺与美的关系从信息观点看就是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形象所包含的信息太多或太少都不美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对称减少信息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破缺增加信息。巧妙地搭配两者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恰到好处就是美。艺术家都懂得这个道理。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4877393"/>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1872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选文在论证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的观点时举了哪些例子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这些例子有何特点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以我们的五官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脊椎动物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中国、希腊、罗马的古建筑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生活中的杯、碗、碟、花瓶等为例来说明对称是美。所举的这些例子都是通俗生动、极富典型性的。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选文论述中心是对称美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而第三段文字又说破缺是美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二者是否矛盾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对称美是在杂乱中形成规律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在无序中引入秩序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破缺美是在规则有序中引入不对称。二者论述的角度不同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因此不矛盾。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艺术家都懂得这个道理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指的是什么道理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杂乱无序中引入对称是美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规则有序中引入不对称也是美。巧妙地搭配对称与破缺两者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恰到好处就是美。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48570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9042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下图是兰州市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绿箱子废旧手机回收平台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流程的示意图。请你根据此图向广大市民介绍废弃手机回收的整个流程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并号召广大市民积极参加这一环保公益活动。要求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40102865"/>
              </p:ext>
            </p:extLst>
          </p:nvPr>
        </p:nvGraphicFramePr>
        <p:xfrm>
          <a:off x="508000" y="3068960"/>
          <a:ext cx="8128000" cy="3120722"/>
        </p:xfrm>
        <a:graphic>
          <a:graphicData uri="http://schemas.openxmlformats.org/presentationml/2006/ole">
            <p:oleObj spid="_x0000_s9223" name="文档" r:id="rId5" imgW="3837004" imgH="1473306" progId="Word.Document.12">
              <p:embed/>
            </p:oleObj>
          </a:graphicData>
        </a:graphic>
      </p:graphicFrame>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沈致远</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江苏溧阳人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物理学家。沈致远在国际专业学术刊物上发表过四十多篇学术论文。主要著作有</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年由国防工业出版社出版的《微波技术》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被国内高等学校有关科系长期用作教材</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cs typeface="Times New Roman" panose="02020603050405020304" pitchFamily="18" charset="0"/>
              </a:rPr>
              <a:t>年由美国出版的《高温超导微波电路》是该领域唯一的专著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并为美国哥伦比亚大学及中国清华大学等校选作博士研究生教材。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91897393"/>
              </p:ext>
            </p:extLst>
          </p:nvPr>
        </p:nvGraphicFramePr>
        <p:xfrm>
          <a:off x="508000" y="1574780"/>
          <a:ext cx="8128000" cy="2202666"/>
        </p:xfrm>
        <a:graphic>
          <a:graphicData uri="http://schemas.openxmlformats.org/presentationml/2006/ole">
            <p:oleObj spid="_x0000_s2060" name="文档" r:id="rId5" imgW="3837004" imgH="1039896"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此题考查图文转换。要依据箭头所指方向一一进行流程的概括。还要注意题干中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这说明在所写文字的最后要有倡议性的语言。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绿箱子网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选择回收价格及回收商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将旧手机快递至回收商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回收成功后可换取绿</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币或现金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币还可兑换日用品。轻松点击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既环保又受益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大家赶快行动吧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004987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数学语言学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下一个恰当的定义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把数学和语言学这两门差别悬殊的学科紧密联系起来的强有力的纽带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是语言通讯技术和电子计算机。前者实现了语言符号的远距离传输和转换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后者则用数字化的快速运算来处理非数值符号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世纪以来科学发展的日新月异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使数学的领域空前地扩展了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语言学的领域也空前地扩展了。它们都扩展到以符号系统为主要研究对象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因而就发现了共同的边界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并且彼此渗透。于是一门新兴的边缘学科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数学语言学应运而生了。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数学语言学是运用语言通讯技术和电子计算机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实现远距离传输和转换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并用数字化的快速运算来处理非数值符号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语言的一门新兴的边缘学科。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7665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巧用比喻好作文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一、运用比喻注意几点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用来作为喻体的事物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应当是为大家所熟悉的、具体的、浅显的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才能既通俗又生动地说明另一个事物。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比喻应当贴切、自然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要能恰到好处地说明被论证事物的特点。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因为比喻的双方缺乏本质上的内在联系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所以任何比喻都是有缺陷的。要完整、深刻地论述一个问题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不能仅靠几个比喻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应把它和例证法、分析法等结合起来使用。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340768"/>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二、学会运用比喻描绘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取身边自然景物作喻体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俯拾之间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即成精彩。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运用了比喻的形象描绘回味无穷。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从他物的比喻入手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在形象的描绘中一步一步靠近主题。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三、学会运用比喻说理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学会用相似的事例论证正在论证的事例。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学会在喻体中表情达意。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要不着痕迹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笔法自然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展现文字功底。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四、学会运用比喻评价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学会联想与想象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用精彩的比喻去评价人物。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学会精雕细刻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用细腻的笔法、比喻的手段去评价人物。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高超的比喻在于恰当地扣紧主题。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5259980"/>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运用比喻论证写一个精彩段落。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游子的千层底里缝进的是亲情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黄鹤楼上遥望不归的是友情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千里孤坟埋不住的是爱情。敢问世间情为何物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情是人生的灵魂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是人生妙章中最重要的一笔。没有亲情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犹如酷寒的冬季没有结束的日期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犹如漂泊不定的小舟没有避风的港湾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犹如黑夜里的寒月没有温暖和光明。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26870851"/>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我思故我在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我思故我在。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笛卡尔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讯问者智之本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思虑者智之道。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学而不思则罔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思而不学则殆。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不深思则不能造于道。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曾国藩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譬如穿井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不懈便得清水。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思索的时间长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笔尖上便能滴出血和泪来。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致思如掘井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初有浑水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久后稍引动得清者出来。人思虑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始皆混浊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久自明快。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程颢、程颐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于不疑处有疑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方是进。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思考可以构成一座桥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让我们通向新知识。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普朗克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发展独立思考和独立判断的一般能力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应当始终放在首位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而不应当把获得专业知识放在首位。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思考是行为的种子。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爱默生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我能成为一个科学家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最主要的是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对科学的爱好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思索问题的无限耐心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在观察和收集事实上的勤勉。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达尔文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继续不断地思索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以待天曙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渐进乃见光明。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6391117"/>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大陆漂移说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的提出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大陆漂移说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是德国地球物理学家、气象学家魏格纳提出的。他在地图上发现大西洋西岸的南美洲巴西东端呈直角的凸出部分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与东岸非洲喀麦隆海岸凹进去的部分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正好能够对起来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而且巴西沿岸每一凸凹处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与非洲沿岸每一凹凸处几乎都相对应。他思索着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如果移动这两块大陆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使它们靠拢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那么这两个部分正好吻合。他想到这里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这两个大陆原来可能是一个。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后来他又经过长期研究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通过地球物理、地质、古生物及古气候多方论证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大陆漂移说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。他认为地球大陆原是一个整块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大约距今</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亿年以前开始分裂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向东西南北移动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后来才成为现在的样子。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后来科学的新发现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进一步证明了他的学说。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738385680"/>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维勒的后悔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德国</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世纪化学家维勒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是一位在科学上有成就的科学家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他曾先后发现了铝和铍两种元素。但他也有遗憾。有一次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他在研究矿石时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发现了一种化学物质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他没有深入思考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武断地断定它是金属铬。不久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瑞典物理学家、化学家肖夫斯特姆也遇到了这种化合物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他没有轻易放过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而是进行了深入的思考研究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终于发现这种金属是钒。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维勒得知后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后悔莫及。由于自己的草率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没有认真思考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失去了一次科学发现的良机。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7835058"/>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1570610"/>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劝</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沈致远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笛卡尔说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我思故我在。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确为至理名言。人的本质是什么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不是亿万原子、分子构成的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臭皮囊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a:t>
            </a:r>
            <a:r>
              <a:rPr lang="en-US" altLang="zh-CN" sz="2200" dirty="0">
                <a:solidFill>
                  <a:srgbClr val="000000"/>
                </a:solidFill>
                <a:latin typeface="Times New Roman" panose="02020603050405020304" pitchFamily="18" charset="0"/>
                <a:cs typeface="Times New Roman" panose="02020603050405020304" pitchFamily="18" charset="0"/>
              </a:rPr>
              <a:t>DNA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长链组成的遗传基因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而是深藏在每个人脑海中的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思想之本源。人作为万物之灵而异于其他动物者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在于人有思想。思想使得人从动物进化之长链中脱颖而出。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995436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《科学是美丽的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科学艺术与人文思维》收入了很多作者撰写的科学散文及随笔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题材涵盖数学、物理、生物等多个方面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将深奥的科学知识娓娓道来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如话家常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不仅具有独特的艺术风格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而且富有哲理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发人深思。本书触及科学前沿的方方面面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表达深入浅出。《说数》《对称趣谈》均选自其中。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科学散文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主要指以科学内容为题材的科学小品一类的散文。它与一般科普文相比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具有浓厚的文学色彩。写作手法一般表现为文学手法的运用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如比喻说明、拟人说明、描写说明、叙述说明等的采用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标题的引人入胜、选材的趣味性、叙述内容的故事化和情节化等。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982430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467544" y="1189721"/>
            <a:ext cx="8240464" cy="5373779"/>
          </a:xfrm>
          <a:prstGeom prst="rect">
            <a:avLst/>
          </a:prstGeom>
        </p:spPr>
        <p:txBody>
          <a:bodyPr wrap="square">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法国哲学家、数学家帕斯卡尔说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就空间而言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宇宙掌握并吞没我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就理性而言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我掌握宇宙。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壮哉斯言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可惜帕斯卡尔未能活到今日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否则他会看到后人将其豪言壮语一步一步地变为现实。爱因斯坦的广义相对论是纯思辨的产物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他发表狭义相对论后意犹未尽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又经过十年苦思冥索建立了广义相对论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奠定了现代宇宙学之基础。黑洞是广义相对论的一个推论。顾名思义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黑洞是黑色的无底洞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其无比强大的引力连光线也无法逃脱。这样的怪物听起来简直是天方夜谭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但近年来为一系列天文观测所证实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银河系中心就有一个特大黑洞。黑洞的发现和广义相对论其他推论的一一被证实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说明思想之威力无远弗届、无坚不摧。最近访问中国引起轰动的霍金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全身瘫痪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就其生理而言已是废人。但他的思想却异乎寻常地活跃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漫游于宇宙之大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超弦之微、黑洞之奇、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怡然自得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乐在其中。身残如霍金者尚在思考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如果我们不去思考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岂非虚度此生。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3138461"/>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63984" y="1213299"/>
            <a:ext cx="8384480" cy="5373779"/>
          </a:xfrm>
          <a:prstGeom prst="rect">
            <a:avLst/>
          </a:prstGeom>
        </p:spPr>
        <p:txBody>
          <a:bodyPr wrap="square">
            <a:spAutoFit/>
          </a:bodyPr>
          <a:lstStyle/>
          <a:p>
            <a:pPr>
              <a:lnSpc>
                <a:spcPct val="120000"/>
              </a:lnSpc>
            </a:pPr>
            <a:r>
              <a:rPr lang="en-US" altLang="zh-CN" sz="2200" dirty="0" smtClean="0">
                <a:solidFill>
                  <a:srgbClr val="000000"/>
                </a:solidFill>
                <a:cs typeface="宋体" panose="02010600030101010101" pitchFamily="2" charset="-122"/>
              </a:rPr>
              <a:t>   </a:t>
            </a:r>
            <a:r>
              <a:rPr lang="zh-CN" altLang="zh-CN" sz="2200" dirty="0" smtClean="0">
                <a:solidFill>
                  <a:srgbClr val="000000"/>
                </a:solidFill>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不仅科学重思想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文学艺术亦如是。文章之深度在于思想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我爱读《阿房宫赋》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六王毕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蜀山兀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阿房出。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寥寥十二字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开篇气势磅礴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正文写景抒情字字珠玑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令人击节赞赏。但全文之灵魂还在结尾那一段富有哲理的议论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杜牧在思考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《阿房宫赋》之所以能传世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在于教人从历史中思考。苏东坡的《前赤壁赋》《后赤壁赋》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我偏爱前者。</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逝者如斯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而未尝往也</a:t>
            </a:r>
            <a:r>
              <a:rPr lang="en-US" altLang="zh-CN" sz="2200" dirty="0" smtClean="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盈虚者如彼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而卒莫消长也。盖将自其变者而观之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则天地曾不能以一瞬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则物与我皆无尽也。而又何羡乎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且夫天地之间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物各有主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苟非吾之所有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虽一毫而莫取。惟江上之清风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与山间之明月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耳得之而为声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目遇之而成色。取之无禁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用之不竭。是造物者之无尽藏也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而吾与子之所共适。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此乃画龙点睛之笔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不仅深含哲理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之论也颇合科学原理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足见作者的思辨可以超越时代。若论文采之绮丽、排比对偶之工整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这两篇比不上汉赋中之精品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其意境则远过之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胜在有思想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155290"/>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荷兰阿姆斯特丹凡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高博物馆展出了凡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高的两幅名画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《吃土豆的人》中的人物再平凡不过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《麦田里的乌鸦》中的群鸦是常见之凡鸟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为什么为世人所赞赏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我站在这两幅名画前感到一种心灵的震撼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心有灵犀一点通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艺术之魅力在于思想之交流。八大山人寥寥数笔之意在画外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更是众所周知。中国当代画坛上也有类似的情形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罗中立《父亲》脸上每一道如刀刻的皱纹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吴冠中《苦瓜家园》中每一根纠结的藤蔓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都在促人深思。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经济也重思想。在知识经济主导的全球化浪潮中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善思考、会创新的民族将占领世界市场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获取超额利润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不善思考、只会模仿的民族难免沦为廉价劳动力。中国已加入</a:t>
            </a:r>
            <a:r>
              <a:rPr lang="en-US" altLang="zh-CN" sz="2200" dirty="0">
                <a:solidFill>
                  <a:srgbClr val="000000"/>
                </a:solidFill>
                <a:latin typeface="Times New Roman" panose="02020603050405020304" pitchFamily="18" charset="0"/>
                <a:cs typeface="Times New Roman" panose="02020603050405020304" pitchFamily="18" charset="0"/>
              </a:rPr>
              <a:t>WTO,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剧烈的竞争迫在眉睫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不提倡思考能行吗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3389871"/>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340768"/>
            <a:ext cx="8128000" cy="493500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爱思考。每天不想几个问题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似乎这一天就过不去。夜阑人静万籁俱寂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思绪如离云出岫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飘忽不定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时而又如飞瀑流泉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一泻千里。当然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其中不少是胡思乱想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但愚者千虑必有一得。想什么呢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一是想个人。回想个人的经历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幸福的童年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迷茫的青年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坎坷的中年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一生中曾有几个关节点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不同的选择可以走完全不同的道路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往者已矣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来者可追。想得更多的是未来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如何在有生之年尽情地奉献和享受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二是想朋友。我有一些勤思好问的知心朋友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彼此间推心置腹无话不谈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讨论问题时直言无忌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争得面红耳赤。犹如异体之撞击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相互切磋砥砺迸发出的火花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激励我想得更广更深。中宵反思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往往彻夜不眠。三是想一些怪问题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牛仔裤为什么历经数百年而不衰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后现代画是不是国王的新衣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新诗如何才能媲美《唐诗三百首》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五百年后的新人类是什么样子</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576724551"/>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340768"/>
            <a:ext cx="8128000" cy="493500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外星人的骨头会不会是硅做的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时间为什么不能像空间那样多维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地球平均温度如再升高</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度是否只有去广寒宫避暑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诸葛亮若生于今日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四是想大事。进入新世纪的中国和世界都面临新的挑战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许多问题值得认真思索。一介书生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远隔重洋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想也不一定有用。但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如果十二亿人都在思考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就一定会有用。五是想宇宙万物。科学前沿正面临四大基本难题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自我意识。我的研究领域并不在这些前沿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但我也在不断思考这些基本问题。非关功利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只是好奇。凭思维涉足科学之长河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虽然没有拾到美丽的贝壳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让涓涓流水在脚趾间滑过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不也是人生之一乐吗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劝大家一起来思考。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814815587"/>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75375"/>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明确指出人的本质特征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人之所以为万物之灵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就在于人有思想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会思考。本段从人的本质特征的角度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说明人思考是理所当然的。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科学需要思考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由于科学家调动了思想之威力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促进了人类对宇宙的认识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科学家们的思考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体现了人类思想力量的伟大。本段先用帕斯卡尔的话为道理论据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但主要还是运用了举例论证的方法。以爱因斯坦的广义相对论以及黑洞理论为例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有力地证明人类能利用思想的强大威力来发展科学。以身体残疾但思想强大的霍金为例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其身体的缺陷反衬了其思想的强大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有力地证明人类思想在科学研究方面的威力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同时也照应了第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段的意思</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6810540"/>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8478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文学也重思想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文学之深度在于有思想。本段也主要是运用举例论证法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以杜牧《阿房宫赋》为例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论说文学教人从历史中思考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以苏轼《前赤壁赋》为例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论说文学教人从自然中思考。本段末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作者运用了比较论证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论文采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《阿房宫赋》</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《前赤壁赋》不及汉赋中之精品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但论思想境界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则远过之。突出了思想对于文学作品的重要性。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绘画艺术也重思想。艺术之魅力在于思想之交流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伟大的艺术作品往往促人深思。作者叙述每一个艺术作品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都注意紧扣本段论点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突出其思想性。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经济也重思想。先从正、反两面说明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简要论述</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7007005"/>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本段旨在回答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怎样思考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。本段以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怎样思考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思考人生历程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与朋友进行思想的碰撞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思考一些怪问题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思考关涉国家、民族的大事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思考宇宙万物。本段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作者既表明自己思考的广泛性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也指出自己乐在其中。作者说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凭思维涉足科学之长河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虽然没有拾到美丽的贝壳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让涓涓流水在脚趾间滑过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不也是人生之一乐吗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思考各种科学问题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虽然不一定能获得科学发现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但沉浸在思考的过程中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也是人生的一大快乐。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dirty="0">
                <a:solidFill>
                  <a:srgbClr val="000000"/>
                </a:solidFill>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段总结全文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照应题目。</a:t>
            </a:r>
            <a:endParaRPr lang="zh-CN" altLang="en-US" sz="2200" dirty="0"/>
          </a:p>
        </p:txBody>
      </p:sp>
    </p:spTree>
    <p:extLst>
      <p:ext uri="{BB962C8B-B14F-4D97-AF65-F5344CB8AC3E}">
        <p14:creationId xmlns:p14="http://schemas.microsoft.com/office/powerpoint/2010/main" xmlns="" val="2961650600"/>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对本文的主旨应作何理解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有思想是人之为人的标志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文学艺术重思想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经济也重思想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且思考是充满乐趣的。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本文主旨是勉励人们运用智慧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积极主动地思考自然、社会、人生中的一切问题。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94204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195598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13803574"/>
              </p:ext>
            </p:extLst>
          </p:nvPr>
        </p:nvGraphicFramePr>
        <p:xfrm>
          <a:off x="508000" y="2099705"/>
          <a:ext cx="8128000" cy="4088852"/>
        </p:xfrm>
        <a:graphic>
          <a:graphicData uri="http://schemas.openxmlformats.org/presentationml/2006/ole">
            <p:oleObj spid="_x0000_s3083" name="文档" r:id="rId5" imgW="3894229" imgH="1958999"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4898645"/>
              </p:ext>
            </p:extLst>
          </p:nvPr>
        </p:nvGraphicFramePr>
        <p:xfrm>
          <a:off x="508000" y="1366310"/>
          <a:ext cx="8128000" cy="4379380"/>
        </p:xfrm>
        <a:graphic>
          <a:graphicData uri="http://schemas.openxmlformats.org/presentationml/2006/ole">
            <p:oleObj spid="_x0000_s4107" name="文档" r:id="rId5" imgW="3948576" imgH="2127748" progId="Word.Document.12">
              <p:embed/>
            </p:oleObj>
          </a:graphicData>
        </a:graphic>
      </p:graphicFrame>
    </p:spTree>
    <p:extLst>
      <p:ext uri="{BB962C8B-B14F-4D97-AF65-F5344CB8AC3E}">
        <p14:creationId xmlns:p14="http://schemas.microsoft.com/office/powerpoint/2010/main" xmlns="" val="265516602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2863"/>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07057123"/>
              </p:ext>
            </p:extLst>
          </p:nvPr>
        </p:nvGraphicFramePr>
        <p:xfrm>
          <a:off x="508000" y="2060848"/>
          <a:ext cx="8128000" cy="3886728"/>
        </p:xfrm>
        <a:graphic>
          <a:graphicData uri="http://schemas.openxmlformats.org/presentationml/2006/ole">
            <p:oleObj spid="_x0000_s5131" name="文档" r:id="rId5" imgW="3894229" imgH="1861644" progId="Word.Document.12">
              <p:embed/>
            </p:oleObj>
          </a:graphicData>
        </a:graphic>
      </p:graphicFrame>
    </p:spTree>
    <p:extLst>
      <p:ext uri="{BB962C8B-B14F-4D97-AF65-F5344CB8AC3E}">
        <p14:creationId xmlns:p14="http://schemas.microsoft.com/office/powerpoint/2010/main" xmlns="" val="34047283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孜孜以求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勤勉地追求。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不足为奇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不值得奇怪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指事物、现象等很平常。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迎刃而解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比喻主要问题解决了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其他有关的问题就可以很容易得到解决。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大海里的一颗谷粒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比喻非常渺小。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浩如烟海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形容文献、资料等非常丰富。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非同小可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形容事情重要或情况严重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不可轻视。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妙不可言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奇妙之处无法用言语表达。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反其道而行之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采取跟对方相反的办法行事</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56116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四大皆空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佛教用语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指世界上一切都是空虚的。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众星捧月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比喻许多人簇拥着一个人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或许多个体拥戴一个核心。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地老天荒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形容经过的时间很久。也说天荒地老。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拭目以待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擦亮眼睛等着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形容殷切期望或等待某件事情的出现。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13037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361</TotalTime>
  <Words>5675</Words>
  <Application>Microsoft Office PowerPoint</Application>
  <PresentationFormat>全屏显示(4:3)</PresentationFormat>
  <Paragraphs>259</Paragraphs>
  <Slides>48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50" baseType="lpstr">
      <vt:lpstr>测控设计模板14新</vt:lpstr>
      <vt:lpstr>文档</vt:lpstr>
      <vt:lpstr>短文两篇</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2017-09-09T13:33:35Z</dcterms:modified>
  <cp:category>语文备课大师【全免费】</cp:category>
</cp:coreProperties>
</file>