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22"/>
            <a:ext cx="9144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2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36348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1"/>
            <a:ext cx="6063164" cy="1325880"/>
          </a:xfrm>
        </p:spPr>
        <p:txBody>
          <a:bodyPr/>
          <a:lstStyle>
            <a:lvl1pPr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6" y="2430860"/>
            <a:ext cx="4785293" cy="822960"/>
          </a:xfrm>
        </p:spPr>
        <p:txBody>
          <a:bodyPr/>
          <a:lstStyle>
            <a:lvl1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91714800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71079462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22"/>
            <a:ext cx="9144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2CE17C0F-ED0B-4FCC-A8FB-782F7D7FFB96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38A14490-9200-4334-9CDE-4F54F363D9C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47474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2CE17C0F-ED0B-4FCC-A8FB-782F7D7FFB96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38A14490-9200-4334-9CDE-4F54F363D9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81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649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5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xmlns="" val="131158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30861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172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2583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97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675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6291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口语交际：意见不同怎么办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47650" y="289985"/>
            <a:ext cx="4959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时需要注意什么？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4788" y="1068918"/>
            <a:ext cx="87868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准确把握别人的观点，不歪曲，不断章取义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7738" y="1828800"/>
            <a:ext cx="390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认真听他人发言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4787" y="3464984"/>
            <a:ext cx="8523577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尊重不同意见，讨论问题时，态度要平和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理服人。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5"/>
          <p:cNvSpPr txBox="1">
            <a:spLocks noChangeArrowheads="1"/>
          </p:cNvSpPr>
          <p:nvPr/>
        </p:nvSpPr>
        <p:spPr bwMode="auto">
          <a:xfrm>
            <a:off x="4341814" y="1835151"/>
            <a:ext cx="16017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听全面</a:t>
            </a:r>
          </a:p>
        </p:txBody>
      </p:sp>
      <p:sp>
        <p:nvSpPr>
          <p:cNvPr id="12295" name="文本框 6"/>
          <p:cNvSpPr txBox="1">
            <a:spLocks noChangeArrowheads="1"/>
          </p:cNvSpPr>
          <p:nvPr/>
        </p:nvSpPr>
        <p:spPr bwMode="auto">
          <a:xfrm>
            <a:off x="5867400" y="1828800"/>
            <a:ext cx="19208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听仔细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47738" y="4944534"/>
            <a:ext cx="471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对待不同意见的态度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47739" y="5734051"/>
            <a:ext cx="4713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发表自己的意见的态度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9"/>
          <p:cNvSpPr txBox="1">
            <a:spLocks noChangeArrowheads="1"/>
          </p:cNvSpPr>
          <p:nvPr/>
        </p:nvSpPr>
        <p:spPr bwMode="auto">
          <a:xfrm>
            <a:off x="4997451" y="4938185"/>
            <a:ext cx="1260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</a:t>
            </a:r>
          </a:p>
        </p:txBody>
      </p:sp>
      <p:sp>
        <p:nvSpPr>
          <p:cNvPr id="12299" name="文本框 10"/>
          <p:cNvSpPr txBox="1">
            <a:spLocks noChangeArrowheads="1"/>
          </p:cNvSpPr>
          <p:nvPr/>
        </p:nvSpPr>
        <p:spPr bwMode="auto">
          <a:xfrm>
            <a:off x="5329239" y="5693833"/>
            <a:ext cx="1260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平和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673350" y="2620433"/>
            <a:ext cx="2533650" cy="664633"/>
            <a:chOff x="1625435" y="1996542"/>
            <a:chExt cx="2534356" cy="498475"/>
          </a:xfrm>
        </p:grpSpPr>
        <p:sp>
          <p:nvSpPr>
            <p:cNvPr id="2" name="流程图: 准备 1"/>
            <p:cNvSpPr/>
            <p:nvPr/>
          </p:nvSpPr>
          <p:spPr>
            <a:xfrm>
              <a:off x="1625435" y="2029880"/>
              <a:ext cx="2534356" cy="465137"/>
            </a:xfrm>
            <a:prstGeom prst="flowChartPreparation">
              <a:avLst/>
            </a:prstGeom>
            <a:solidFill>
              <a:srgbClr val="FFFFCC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7" name="文本框 11"/>
            <p:cNvSpPr txBox="1">
              <a:spLocks noChangeArrowheads="1"/>
            </p:cNvSpPr>
            <p:nvPr/>
          </p:nvSpPr>
          <p:spPr bwMode="auto">
            <a:xfrm>
              <a:off x="2109530" y="1996542"/>
              <a:ext cx="1939925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务必客观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6489701" y="4379385"/>
            <a:ext cx="2047875" cy="935567"/>
            <a:chOff x="6504781" y="3464041"/>
            <a:chExt cx="2046906" cy="700817"/>
          </a:xfrm>
        </p:grpSpPr>
        <p:sp>
          <p:nvSpPr>
            <p:cNvPr id="7" name="云形 6"/>
            <p:cNvSpPr/>
            <p:nvPr/>
          </p:nvSpPr>
          <p:spPr>
            <a:xfrm rot="187768">
              <a:off x="6504781" y="3464041"/>
              <a:ext cx="1845389" cy="700817"/>
            </a:xfrm>
            <a:prstGeom prst="cloud">
              <a:avLst/>
            </a:prstGeom>
            <a:solidFill>
              <a:srgbClr val="FFEAE1"/>
            </a:solidFill>
            <a:ln>
              <a:solidFill>
                <a:srgbClr val="FF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0" name="文本框 13"/>
            <p:cNvSpPr txBox="1">
              <a:spLocks noChangeArrowheads="1"/>
            </p:cNvSpPr>
            <p:nvPr/>
          </p:nvSpPr>
          <p:spPr bwMode="auto">
            <a:xfrm>
              <a:off x="6611762" y="3528305"/>
              <a:ext cx="1939925" cy="391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有理有据</a:t>
              </a:r>
            </a:p>
          </p:txBody>
        </p:sp>
      </p:grpSp>
      <p:grpSp>
        <p:nvGrpSpPr>
          <p:cNvPr id="11" name="组合 21"/>
          <p:cNvGrpSpPr>
            <a:grpSpLocks/>
          </p:cNvGrpSpPr>
          <p:nvPr/>
        </p:nvGrpSpPr>
        <p:grpSpPr bwMode="auto">
          <a:xfrm>
            <a:off x="5738813" y="2620434"/>
            <a:ext cx="2533650" cy="673100"/>
            <a:chOff x="1625435" y="1989868"/>
            <a:chExt cx="2534356" cy="504825"/>
          </a:xfrm>
        </p:grpSpPr>
        <p:sp>
          <p:nvSpPr>
            <p:cNvPr id="23" name="流程图: 准备 22"/>
            <p:cNvSpPr/>
            <p:nvPr/>
          </p:nvSpPr>
          <p:spPr>
            <a:xfrm>
              <a:off x="1625435" y="2029556"/>
              <a:ext cx="2534356" cy="465137"/>
            </a:xfrm>
            <a:prstGeom prst="flowChartPreparation">
              <a:avLst/>
            </a:prstGeom>
            <a:solidFill>
              <a:srgbClr val="FFFFCC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3" name="文本框 11"/>
            <p:cNvSpPr txBox="1">
              <a:spLocks noChangeArrowheads="1"/>
            </p:cNvSpPr>
            <p:nvPr/>
          </p:nvSpPr>
          <p:spPr bwMode="auto">
            <a:xfrm>
              <a:off x="2116206" y="1989868"/>
              <a:ext cx="1939925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实事求是</a:t>
              </a:r>
            </a:p>
          </p:txBody>
        </p:sp>
      </p:grpSp>
      <p:grpSp>
        <p:nvGrpSpPr>
          <p:cNvPr id="12" name="组合 26"/>
          <p:cNvGrpSpPr>
            <a:grpSpLocks/>
          </p:cNvGrpSpPr>
          <p:nvPr/>
        </p:nvGrpSpPr>
        <p:grpSpPr bwMode="auto">
          <a:xfrm>
            <a:off x="6472239" y="5475818"/>
            <a:ext cx="2046287" cy="933449"/>
            <a:chOff x="6504781" y="3464041"/>
            <a:chExt cx="2046906" cy="700817"/>
          </a:xfrm>
        </p:grpSpPr>
        <p:sp>
          <p:nvSpPr>
            <p:cNvPr id="28" name="云形 27"/>
            <p:cNvSpPr/>
            <p:nvPr/>
          </p:nvSpPr>
          <p:spPr>
            <a:xfrm rot="187768">
              <a:off x="6504781" y="3464041"/>
              <a:ext cx="1845233" cy="700817"/>
            </a:xfrm>
            <a:prstGeom prst="cloud">
              <a:avLst/>
            </a:prstGeom>
            <a:solidFill>
              <a:srgbClr val="E5FAFF"/>
            </a:solidFill>
            <a:ln>
              <a:solidFill>
                <a:srgbClr val="C1F8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6" name="文本框 13"/>
            <p:cNvSpPr txBox="1">
              <a:spLocks noChangeArrowheads="1"/>
            </p:cNvSpPr>
            <p:nvPr/>
          </p:nvSpPr>
          <p:spPr bwMode="auto">
            <a:xfrm>
              <a:off x="6611762" y="3528305"/>
              <a:ext cx="1939925" cy="392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语气委婉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6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6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6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3" grpId="0"/>
      <p:bldP spid="4" grpId="0"/>
      <p:bldP spid="5" grpId="0"/>
      <p:bldP spid="12294" grpId="0"/>
      <p:bldP spid="12295" grpId="0"/>
      <p:bldP spid="8" grpId="0"/>
      <p:bldP spid="9" grpId="0"/>
      <p:bldP spid="12298" grpId="0"/>
      <p:bldP spid="122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2939" y="1189567"/>
            <a:ext cx="8002587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800" noProof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针对课本中的材料，选择一个角色，从这个角色出发阐述自己的看法。观点要鲜明，语言要简洁。</a:t>
            </a: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642939" y="366184"/>
            <a:ext cx="4960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小组表达观点。</a:t>
            </a:r>
          </a:p>
        </p:txBody>
      </p:sp>
      <p:grpSp>
        <p:nvGrpSpPr>
          <p:cNvPr id="4" name="组合 8"/>
          <p:cNvGrpSpPr>
            <a:grpSpLocks/>
          </p:cNvGrpSpPr>
          <p:nvPr/>
        </p:nvGrpSpPr>
        <p:grpSpPr bwMode="auto">
          <a:xfrm>
            <a:off x="1141413" y="4004733"/>
            <a:ext cx="2670175" cy="838200"/>
            <a:chOff x="1094611" y="3150295"/>
            <a:chExt cx="2669780" cy="628901"/>
          </a:xfrm>
        </p:grpSpPr>
        <p:sp>
          <p:nvSpPr>
            <p:cNvPr id="3" name="流程图: 准备 2"/>
            <p:cNvSpPr/>
            <p:nvPr/>
          </p:nvSpPr>
          <p:spPr>
            <a:xfrm>
              <a:off x="1094611" y="3163000"/>
              <a:ext cx="2669780" cy="616196"/>
            </a:xfrm>
            <a:prstGeom prst="flowChartPreparation">
              <a:avLst/>
            </a:prstGeom>
            <a:solidFill>
              <a:srgbClr val="FFFFCC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93" name="文本框 3"/>
            <p:cNvSpPr txBox="1">
              <a:spLocks noChangeArrowheads="1"/>
            </p:cNvSpPr>
            <p:nvPr/>
          </p:nvSpPr>
          <p:spPr bwMode="auto">
            <a:xfrm>
              <a:off x="1456507" y="3150295"/>
              <a:ext cx="2030112" cy="392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选择角色</a:t>
              </a:r>
            </a:p>
          </p:txBody>
        </p:sp>
      </p:grpSp>
      <p:grpSp>
        <p:nvGrpSpPr>
          <p:cNvPr id="5" name="组合 31"/>
          <p:cNvGrpSpPr>
            <a:grpSpLocks/>
          </p:cNvGrpSpPr>
          <p:nvPr/>
        </p:nvGrpSpPr>
        <p:grpSpPr bwMode="auto">
          <a:xfrm>
            <a:off x="3990976" y="4004733"/>
            <a:ext cx="3902075" cy="838200"/>
            <a:chOff x="3944601" y="2956829"/>
            <a:chExt cx="3902098" cy="628901"/>
          </a:xfrm>
        </p:grpSpPr>
        <p:grpSp>
          <p:nvGrpSpPr>
            <p:cNvPr id="6" name="组合 16"/>
            <p:cNvGrpSpPr>
              <a:grpSpLocks/>
            </p:cNvGrpSpPr>
            <p:nvPr/>
          </p:nvGrpSpPr>
          <p:grpSpPr bwMode="auto">
            <a:xfrm>
              <a:off x="5176508" y="2956829"/>
              <a:ext cx="2670191" cy="628901"/>
              <a:chOff x="1094200" y="3150295"/>
              <a:chExt cx="2670191" cy="628901"/>
            </a:xfrm>
          </p:grpSpPr>
          <p:sp>
            <p:nvSpPr>
              <p:cNvPr id="18" name="流程图: 准备 17"/>
              <p:cNvSpPr/>
              <p:nvPr/>
            </p:nvSpPr>
            <p:spPr>
              <a:xfrm>
                <a:off x="1094200" y="3163000"/>
                <a:ext cx="2670191" cy="616196"/>
              </a:xfrm>
              <a:prstGeom prst="flowChartPreparation">
                <a:avLst/>
              </a:prstGeom>
              <a:solidFill>
                <a:srgbClr val="FFFFCC"/>
              </a:solidFill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97" name="文本框 18"/>
              <p:cNvSpPr txBox="1">
                <a:spLocks noChangeArrowheads="1"/>
              </p:cNvSpPr>
              <p:nvPr/>
            </p:nvSpPr>
            <p:spPr bwMode="auto">
              <a:xfrm>
                <a:off x="1456152" y="3150295"/>
                <a:ext cx="2030425" cy="392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准备观点</a:t>
                </a:r>
              </a:p>
            </p:txBody>
          </p:sp>
        </p:grpSp>
        <p:cxnSp>
          <p:nvCxnSpPr>
            <p:cNvPr id="26" name="直接箭头连接符 25"/>
            <p:cNvCxnSpPr/>
            <p:nvPr/>
          </p:nvCxnSpPr>
          <p:spPr>
            <a:xfrm>
              <a:off x="3944601" y="3310983"/>
              <a:ext cx="1074744" cy="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33"/>
          <p:cNvGrpSpPr>
            <a:grpSpLocks/>
          </p:cNvGrpSpPr>
          <p:nvPr/>
        </p:nvGrpSpPr>
        <p:grpSpPr bwMode="auto">
          <a:xfrm>
            <a:off x="1060451" y="4730752"/>
            <a:ext cx="4360863" cy="1568449"/>
            <a:chOff x="1013405" y="3501368"/>
            <a:chExt cx="4360435" cy="1177073"/>
          </a:xfrm>
        </p:grpSpPr>
        <p:grpSp>
          <p:nvGrpSpPr>
            <p:cNvPr id="8" name="组合 19"/>
            <p:cNvGrpSpPr>
              <a:grpSpLocks/>
            </p:cNvGrpSpPr>
            <p:nvPr/>
          </p:nvGrpSpPr>
          <p:grpSpPr bwMode="auto">
            <a:xfrm>
              <a:off x="1013405" y="4049398"/>
              <a:ext cx="2669913" cy="629043"/>
              <a:chOff x="1094611" y="3150153"/>
              <a:chExt cx="2669913" cy="629043"/>
            </a:xfrm>
          </p:grpSpPr>
          <p:sp>
            <p:nvSpPr>
              <p:cNvPr id="21" name="流程图: 准备 20"/>
              <p:cNvSpPr/>
              <p:nvPr/>
            </p:nvSpPr>
            <p:spPr>
              <a:xfrm>
                <a:off x="1094611" y="3162861"/>
                <a:ext cx="2669913" cy="616335"/>
              </a:xfrm>
              <a:prstGeom prst="flowChartPreparation">
                <a:avLst/>
              </a:prstGeom>
              <a:solidFill>
                <a:srgbClr val="FFFFCC"/>
              </a:solidFill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02" name="文本框 21"/>
              <p:cNvSpPr txBox="1">
                <a:spLocks noChangeArrowheads="1"/>
              </p:cNvSpPr>
              <p:nvPr/>
            </p:nvSpPr>
            <p:spPr bwMode="auto">
              <a:xfrm>
                <a:off x="1456525" y="3150153"/>
                <a:ext cx="2030214" cy="3926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发表看法</a:t>
                </a:r>
              </a:p>
            </p:txBody>
          </p:sp>
        </p:grpSp>
        <p:cxnSp>
          <p:nvCxnSpPr>
            <p:cNvPr id="28" name="直接箭头连接符 27"/>
            <p:cNvCxnSpPr/>
            <p:nvPr/>
          </p:nvCxnSpPr>
          <p:spPr>
            <a:xfrm flipH="1">
              <a:off x="3602364" y="3501368"/>
              <a:ext cx="1771476" cy="703702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34"/>
          <p:cNvGrpSpPr>
            <a:grpSpLocks/>
          </p:cNvGrpSpPr>
          <p:nvPr/>
        </p:nvGrpSpPr>
        <p:grpSpPr bwMode="auto">
          <a:xfrm>
            <a:off x="3990976" y="5461000"/>
            <a:ext cx="4024313" cy="838200"/>
            <a:chOff x="3944601" y="4049540"/>
            <a:chExt cx="4023582" cy="628901"/>
          </a:xfrm>
        </p:grpSpPr>
        <p:grpSp>
          <p:nvGrpSpPr>
            <p:cNvPr id="10" name="组合 22"/>
            <p:cNvGrpSpPr>
              <a:grpSpLocks/>
            </p:cNvGrpSpPr>
            <p:nvPr/>
          </p:nvGrpSpPr>
          <p:grpSpPr bwMode="auto">
            <a:xfrm>
              <a:off x="5298493" y="4049540"/>
              <a:ext cx="2669690" cy="628901"/>
              <a:chOff x="1094701" y="3150295"/>
              <a:chExt cx="2669690" cy="628901"/>
            </a:xfrm>
          </p:grpSpPr>
          <p:sp>
            <p:nvSpPr>
              <p:cNvPr id="24" name="流程图: 准备 23"/>
              <p:cNvSpPr/>
              <p:nvPr/>
            </p:nvSpPr>
            <p:spPr>
              <a:xfrm>
                <a:off x="1094701" y="3163000"/>
                <a:ext cx="2669690" cy="616196"/>
              </a:xfrm>
              <a:prstGeom prst="flowChartPreparation">
                <a:avLst/>
              </a:prstGeom>
              <a:solidFill>
                <a:srgbClr val="FFFFCC"/>
              </a:solidFill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07" name="文本框 24"/>
              <p:cNvSpPr txBox="1">
                <a:spLocks noChangeArrowheads="1"/>
              </p:cNvSpPr>
              <p:nvPr/>
            </p:nvSpPr>
            <p:spPr bwMode="auto">
              <a:xfrm>
                <a:off x="1456585" y="3150295"/>
                <a:ext cx="2030043" cy="392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交流讨论</a:t>
                </a:r>
              </a:p>
            </p:txBody>
          </p:sp>
        </p:grpSp>
        <p:cxnSp>
          <p:nvCxnSpPr>
            <p:cNvPr id="33" name="直接箭头连接符 32"/>
            <p:cNvCxnSpPr/>
            <p:nvPr/>
          </p:nvCxnSpPr>
          <p:spPr>
            <a:xfrm>
              <a:off x="3944601" y="4370343"/>
              <a:ext cx="1074543" cy="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6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7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584057" y="772006"/>
            <a:ext cx="5375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创设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情境，组织表演。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84057" y="1599046"/>
            <a:ext cx="4733925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布置教室。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邀请表演者。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分发嘉宾卡。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表演者准备。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表演开始。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572000" cy="4610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14338" name="图片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图片 14" descr="小天使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0" name="图片 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20761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交际范例</a:t>
              </a:r>
            </a:p>
          </p:txBody>
        </p:sp>
      </p:grpSp>
      <p:pic>
        <p:nvPicPr>
          <p:cNvPr id="15364" name="图片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67200"/>
            <a:ext cx="8229600" cy="230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585788" y="1225552"/>
            <a:ext cx="8336540" cy="3195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市民：放鞭炮是千余年来中华民族庆贺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zh-CN" altLang="en-US" sz="32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200" b="1" spc="110" dirty="0">
                <a:latin typeface="楷体" panose="02010609060101010101" pitchFamily="49" charset="-122"/>
                <a:ea typeface="楷体" panose="02010609060101010101" pitchFamily="49" charset="-122"/>
              </a:rPr>
              <a:t>的传统方式，是中华传统文化的具体体现</a:t>
            </a:r>
            <a:r>
              <a:rPr lang="zh-CN" altLang="en-US" sz="32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燃放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烟花爆竹可以增加节日气氛，没有了鞭炮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缺少了年味。所以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春节应该燃放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烟花爆竹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/>
          <p:nvPr/>
        </p:nvSpPr>
        <p:spPr bwMode="auto">
          <a:xfrm>
            <a:off x="462684" y="629998"/>
            <a:ext cx="8307388" cy="523875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-342900" eaLnBrk="0" hangingPunct="0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环保局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局长</a:t>
            </a: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虽然燃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放烟花爆竹能增加节日的欢乐气氛，但是由于燃放烟花爆竹会</a:t>
            </a:r>
            <a:r>
              <a:rPr lang="zh-CN" altLang="en-US" sz="3200" b="1" spc="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产生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有害气体及固体废弃物，不仅污染大气、破坏</a:t>
            </a:r>
            <a:r>
              <a:rPr lang="zh-CN" altLang="en-US" sz="3200" b="1" spc="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环境，而且还带来</a:t>
            </a:r>
            <a:r>
              <a:rPr lang="zh-CN" altLang="en-US" sz="3200" b="1" spc="1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噪声污染</a:t>
            </a:r>
            <a:r>
              <a:rPr lang="zh-CN" altLang="en-US" sz="3200" b="1" spc="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，甚</a:t>
            </a:r>
            <a:r>
              <a:rPr lang="zh-CN" altLang="en-US" sz="3200" b="1" spc="15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至由于燃放</a:t>
            </a:r>
            <a:r>
              <a:rPr lang="zh-CN" altLang="en-US" sz="3200" b="1" spc="15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不当</a:t>
            </a:r>
            <a:r>
              <a:rPr lang="zh-CN" altLang="en-US" sz="3200" b="1" spc="15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还会危及人身安全。</a:t>
            </a:r>
          </a:p>
        </p:txBody>
      </p:sp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72346"/>
            <a:ext cx="8458200" cy="216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25488" y="759885"/>
            <a:ext cx="8026400" cy="533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消防队员：的确如此，燃放烟花爆竹会引发许多安全事故。每逢春节，由于燃放鞭炮而引起的火灾及炸伤手臂、面部或眼睛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spc="-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事故</a:t>
            </a:r>
            <a:r>
              <a:rPr lang="zh-CN" altLang="en-US" sz="3200" b="1" spc="-110" dirty="0">
                <a:latin typeface="楷体" panose="02010609060101010101" pitchFamily="49" charset="-122"/>
                <a:ea typeface="楷体" panose="02010609060101010101" pitchFamily="49" charset="-122"/>
              </a:rPr>
              <a:t>屡见不鲜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。所以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我觉得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春节应该禁止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燃放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烟花爆竹。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  <a:defRPr/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8839200" cy="242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6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457056" y="526472"/>
            <a:ext cx="8428326" cy="353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市民：不能因为存在危险就禁止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。可以引导大家安全燃放，或在指定的地点、指定的时间燃放烟花爆竹。这样既可以消除安全隐患，又可以继承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传统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，增加节日气氛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大家更好地品味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过年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的味道。</a:t>
            </a:r>
          </a:p>
        </p:txBody>
      </p:sp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67200"/>
            <a:ext cx="8153400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6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295400"/>
            <a:ext cx="685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作业：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      根</a:t>
            </a:r>
            <a:r>
              <a:rPr lang="zh-CN" altLang="en-US" sz="4000" b="1" dirty="0" smtClean="0"/>
              <a:t>据</a:t>
            </a:r>
            <a:r>
              <a:rPr lang="zh-CN" altLang="en-US" sz="4000" b="1" dirty="0" smtClean="0"/>
              <a:t>第二个事例，选择一个角度，写一写自己的看法。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400" b="1" dirty="0" smtClean="0"/>
              <a:t>谢   谢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2906904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304800"/>
            <a:ext cx="8534400" cy="2949020"/>
          </a:xfrm>
        </p:spPr>
        <p:txBody>
          <a:bodyPr/>
          <a:lstStyle/>
          <a:p>
            <a:r>
              <a:rPr lang="zh-CN" altLang="en-US" sz="3600" b="1" dirty="0" smtClean="0"/>
              <a:t>学习目标：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结合所给事例展开讨论，从自己选择的角色出发阐述对这个问题的看法，表达观点时语言简洁明了，要有理有据。</a:t>
            </a:r>
          </a:p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在交际中学会准确把握别人的观点，不歪曲，不断章取义。</a:t>
            </a:r>
          </a:p>
          <a:p>
            <a:r>
              <a:rPr lang="en-US" altLang="zh-CN" sz="3600" b="1" dirty="0" smtClean="0"/>
              <a:t>3.</a:t>
            </a:r>
            <a:r>
              <a:rPr lang="zh-CN" altLang="en-US" sz="3600" b="1" dirty="0" smtClean="0"/>
              <a:t>学会尊重不同的意见。讨论问题时态度要平和，以理服人；听到不同的意见时要换位思考，积极沟通。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17575" y="715433"/>
            <a:ext cx="66704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下面的俗语，你有什么感受？</a:t>
            </a:r>
          </a:p>
        </p:txBody>
      </p:sp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2836864" y="2245785"/>
            <a:ext cx="2670175" cy="1113367"/>
            <a:chOff x="2836717" y="1862438"/>
            <a:chExt cx="2789965" cy="835388"/>
          </a:xfrm>
        </p:grpSpPr>
        <p:sp>
          <p:nvSpPr>
            <p:cNvPr id="5" name="圆角矩形标注 4"/>
            <p:cNvSpPr/>
            <p:nvPr/>
          </p:nvSpPr>
          <p:spPr>
            <a:xfrm>
              <a:off x="2836717" y="1862438"/>
              <a:ext cx="2789965" cy="835388"/>
            </a:xfrm>
            <a:prstGeom prst="wedgeRoundRectCallout">
              <a:avLst>
                <a:gd name="adj1" fmla="val -63911"/>
                <a:gd name="adj2" fmla="val -274"/>
                <a:gd name="adj3" fmla="val 16667"/>
              </a:avLst>
            </a:prstGeom>
            <a:solidFill>
              <a:srgbClr val="FFFFCC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00" name="文本框 1"/>
            <p:cNvSpPr txBox="1">
              <a:spLocks noChangeArrowheads="1"/>
            </p:cNvSpPr>
            <p:nvPr/>
          </p:nvSpPr>
          <p:spPr bwMode="auto">
            <a:xfrm>
              <a:off x="2981433" y="1956825"/>
              <a:ext cx="2068858" cy="392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公说公有理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73426" y="4425951"/>
            <a:ext cx="2670175" cy="1113367"/>
            <a:chOff x="3273424" y="3319463"/>
            <a:chExt cx="2790493" cy="835025"/>
          </a:xfrm>
        </p:grpSpPr>
        <p:sp>
          <p:nvSpPr>
            <p:cNvPr id="17" name="圆角矩形标注 16"/>
            <p:cNvSpPr/>
            <p:nvPr/>
          </p:nvSpPr>
          <p:spPr bwMode="auto">
            <a:xfrm flipH="1">
              <a:off x="3273424" y="3319463"/>
              <a:ext cx="2790493" cy="835025"/>
            </a:xfrm>
            <a:prstGeom prst="wedgeRoundRectCallout">
              <a:avLst>
                <a:gd name="adj1" fmla="val -63911"/>
                <a:gd name="adj2" fmla="val -274"/>
                <a:gd name="adj3" fmla="val 16667"/>
              </a:avLst>
            </a:prstGeom>
            <a:solidFill>
              <a:srgbClr val="E1FFE5"/>
            </a:solidFill>
            <a:ln w="19050">
              <a:solidFill>
                <a:srgbClr val="B7FF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03" name="文本框 10"/>
            <p:cNvSpPr txBox="1">
              <a:spLocks noChangeArrowheads="1"/>
            </p:cNvSpPr>
            <p:nvPr/>
          </p:nvSpPr>
          <p:spPr bwMode="auto">
            <a:xfrm>
              <a:off x="3418924" y="3369338"/>
              <a:ext cx="2069249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婆说婆有理</a:t>
              </a:r>
            </a:p>
          </p:txBody>
        </p:sp>
      </p:grpSp>
      <p:pic>
        <p:nvPicPr>
          <p:cNvPr id="5126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5200" y="2110317"/>
            <a:ext cx="1504950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6050" y="2000251"/>
            <a:ext cx="152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579438" y="541867"/>
            <a:ext cx="821531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中的同一件事，在不同的人看来却有着不同的意见或看法。</a:t>
            </a:r>
          </a:p>
        </p:txBody>
      </p:sp>
      <p:sp>
        <p:nvSpPr>
          <p:cNvPr id="6147" name="文本框 2"/>
          <p:cNvSpPr txBox="1">
            <a:spLocks noChangeArrowheads="1"/>
          </p:cNvSpPr>
          <p:nvPr/>
        </p:nvSpPr>
        <p:spPr bwMode="auto">
          <a:xfrm>
            <a:off x="579439" y="2493685"/>
            <a:ext cx="5672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“分歧”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产生的原因：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619250" y="3659718"/>
            <a:ext cx="2317750" cy="1098549"/>
            <a:chOff x="1567543" y="2928538"/>
            <a:chExt cx="2687134" cy="904293"/>
          </a:xfrm>
        </p:grpSpPr>
        <p:sp>
          <p:nvSpPr>
            <p:cNvPr id="7" name="云形 6"/>
            <p:cNvSpPr/>
            <p:nvPr/>
          </p:nvSpPr>
          <p:spPr>
            <a:xfrm>
              <a:off x="1567543" y="2928538"/>
              <a:ext cx="2687134" cy="90429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693 w 43200"/>
                <a:gd name="connsiteY0-2" fmla="*/ 26177 h 43200"/>
                <a:gd name="connsiteX1-3" fmla="*/ 2160 w 43200"/>
                <a:gd name="connsiteY1-4" fmla="*/ 25380 h 43200"/>
                <a:gd name="connsiteX2-5" fmla="*/ 6928 w 43200"/>
                <a:gd name="connsiteY2-6" fmla="*/ 34899 h 43200"/>
                <a:gd name="connsiteX3-7" fmla="*/ 5820 w 43200"/>
                <a:gd name="connsiteY3-8" fmla="*/ 35280 h 43200"/>
                <a:gd name="connsiteX4-9" fmla="*/ 16478 w 43200"/>
                <a:gd name="connsiteY4-10" fmla="*/ 39090 h 43200"/>
                <a:gd name="connsiteX5-11" fmla="*/ 15810 w 43200"/>
                <a:gd name="connsiteY5-12" fmla="*/ 37350 h 43200"/>
                <a:gd name="connsiteX6-13" fmla="*/ 28827 w 43200"/>
                <a:gd name="connsiteY6-14" fmla="*/ 34751 h 43200"/>
                <a:gd name="connsiteX7-15" fmla="*/ 28560 w 43200"/>
                <a:gd name="connsiteY7-16" fmla="*/ 36660 h 43200"/>
                <a:gd name="connsiteX8-17" fmla="*/ 34129 w 43200"/>
                <a:gd name="connsiteY8-18" fmla="*/ 22954 h 43200"/>
                <a:gd name="connsiteX9-19" fmla="*/ 37380 w 43200"/>
                <a:gd name="connsiteY9-20" fmla="*/ 30090 h 43200"/>
                <a:gd name="connsiteX10-21" fmla="*/ 41798 w 43200"/>
                <a:gd name="connsiteY10-22" fmla="*/ 15354 h 43200"/>
                <a:gd name="connsiteX11-23" fmla="*/ 40350 w 43200"/>
                <a:gd name="connsiteY11-24" fmla="*/ 18030 h 43200"/>
                <a:gd name="connsiteX12-25" fmla="*/ 38324 w 43200"/>
                <a:gd name="connsiteY12-26" fmla="*/ 5426 h 43200"/>
                <a:gd name="connsiteX13-27" fmla="*/ 38400 w 43200"/>
                <a:gd name="connsiteY13-28" fmla="*/ 6690 h 43200"/>
                <a:gd name="connsiteX14-29" fmla="*/ 29078 w 43200"/>
                <a:gd name="connsiteY14-30" fmla="*/ 3952 h 43200"/>
                <a:gd name="connsiteX15-31" fmla="*/ 29820 w 43200"/>
                <a:gd name="connsiteY15-32" fmla="*/ 2340 h 43200"/>
                <a:gd name="connsiteX16-33" fmla="*/ 22141 w 43200"/>
                <a:gd name="connsiteY16-34" fmla="*/ 4720 h 43200"/>
                <a:gd name="connsiteX17-35" fmla="*/ 22500 w 43200"/>
                <a:gd name="connsiteY17-36" fmla="*/ 3330 h 43200"/>
                <a:gd name="connsiteX18-37" fmla="*/ 14000 w 43200"/>
                <a:gd name="connsiteY18-38" fmla="*/ 5192 h 43200"/>
                <a:gd name="connsiteX19-39" fmla="*/ 15300 w 43200"/>
                <a:gd name="connsiteY19-40" fmla="*/ 6540 h 43200"/>
                <a:gd name="connsiteX20-41" fmla="*/ 4127 w 43200"/>
                <a:gd name="connsiteY20-42" fmla="*/ 15789 h 43200"/>
                <a:gd name="connsiteX21-43" fmla="*/ 3900 w 43200"/>
                <a:gd name="connsiteY21-44" fmla="*/ 14370 h 43200"/>
                <a:gd name="connsiteX0-45" fmla="*/ 3936 w 43256"/>
                <a:gd name="connsiteY0-46" fmla="*/ 14229 h 43219"/>
                <a:gd name="connsiteX1-47" fmla="*/ 5659 w 43256"/>
                <a:gd name="connsiteY1-48" fmla="*/ 6766 h 43219"/>
                <a:gd name="connsiteX2-49" fmla="*/ 14041 w 43256"/>
                <a:gd name="connsiteY2-50" fmla="*/ 5061 h 43219"/>
                <a:gd name="connsiteX3-51" fmla="*/ 22492 w 43256"/>
                <a:gd name="connsiteY3-52" fmla="*/ 3291 h 43219"/>
                <a:gd name="connsiteX4-53" fmla="*/ 25785 w 43256"/>
                <a:gd name="connsiteY4-54" fmla="*/ 59 h 43219"/>
                <a:gd name="connsiteX5-55" fmla="*/ 29869 w 43256"/>
                <a:gd name="connsiteY5-56" fmla="*/ 2340 h 43219"/>
                <a:gd name="connsiteX6-57" fmla="*/ 35499 w 43256"/>
                <a:gd name="connsiteY6-58" fmla="*/ 549 h 43219"/>
                <a:gd name="connsiteX7-59" fmla="*/ 38354 w 43256"/>
                <a:gd name="connsiteY7-60" fmla="*/ 5435 h 43219"/>
                <a:gd name="connsiteX8-61" fmla="*/ 42018 w 43256"/>
                <a:gd name="connsiteY8-62" fmla="*/ 10177 h 43219"/>
                <a:gd name="connsiteX9-63" fmla="*/ 41854 w 43256"/>
                <a:gd name="connsiteY9-64" fmla="*/ 15319 h 43219"/>
                <a:gd name="connsiteX10-65" fmla="*/ 43052 w 43256"/>
                <a:gd name="connsiteY10-66" fmla="*/ 23181 h 43219"/>
                <a:gd name="connsiteX11-67" fmla="*/ 37440 w 43256"/>
                <a:gd name="connsiteY11-68" fmla="*/ 30063 h 43219"/>
                <a:gd name="connsiteX12-69" fmla="*/ 35431 w 43256"/>
                <a:gd name="connsiteY12-70" fmla="*/ 35960 h 43219"/>
                <a:gd name="connsiteX13-71" fmla="*/ 28591 w 43256"/>
                <a:gd name="connsiteY13-72" fmla="*/ 36674 h 43219"/>
                <a:gd name="connsiteX14-73" fmla="*/ 23703 w 43256"/>
                <a:gd name="connsiteY14-74" fmla="*/ 42965 h 43219"/>
                <a:gd name="connsiteX15-75" fmla="*/ 16516 w 43256"/>
                <a:gd name="connsiteY15-76" fmla="*/ 39125 h 43219"/>
                <a:gd name="connsiteX16-77" fmla="*/ 5840 w 43256"/>
                <a:gd name="connsiteY16-78" fmla="*/ 35331 h 43219"/>
                <a:gd name="connsiteX17-79" fmla="*/ 1146 w 43256"/>
                <a:gd name="connsiteY17-80" fmla="*/ 31109 h 43219"/>
                <a:gd name="connsiteX18-81" fmla="*/ 2149 w 43256"/>
                <a:gd name="connsiteY18-82" fmla="*/ 25410 h 43219"/>
                <a:gd name="connsiteX19-83" fmla="*/ 31 w 43256"/>
                <a:gd name="connsiteY19-84" fmla="*/ 19563 h 43219"/>
                <a:gd name="connsiteX20-85" fmla="*/ 3899 w 43256"/>
                <a:gd name="connsiteY20-86" fmla="*/ 14366 h 43219"/>
                <a:gd name="connsiteX21-87" fmla="*/ 3936 w 43256"/>
                <a:gd name="connsiteY21-88" fmla="*/ 14229 h 43219"/>
                <a:gd name="connsiteX0-89" fmla="*/ 4729 w 43256"/>
                <a:gd name="connsiteY0-90" fmla="*/ 26036 h 43219"/>
                <a:gd name="connsiteX1-91" fmla="*/ 2196 w 43256"/>
                <a:gd name="connsiteY1-92" fmla="*/ 25239 h 43219"/>
                <a:gd name="connsiteX2-93" fmla="*/ 6964 w 43256"/>
                <a:gd name="connsiteY2-94" fmla="*/ 34758 h 43219"/>
                <a:gd name="connsiteX3-95" fmla="*/ 5856 w 43256"/>
                <a:gd name="connsiteY3-96" fmla="*/ 35139 h 43219"/>
                <a:gd name="connsiteX4-97" fmla="*/ 16514 w 43256"/>
                <a:gd name="connsiteY4-98" fmla="*/ 38949 h 43219"/>
                <a:gd name="connsiteX5-99" fmla="*/ 15846 w 43256"/>
                <a:gd name="connsiteY5-100" fmla="*/ 37209 h 43219"/>
                <a:gd name="connsiteX6-101" fmla="*/ 28863 w 43256"/>
                <a:gd name="connsiteY6-102" fmla="*/ 34610 h 43219"/>
                <a:gd name="connsiteX7-103" fmla="*/ 28596 w 43256"/>
                <a:gd name="connsiteY7-104" fmla="*/ 36519 h 43219"/>
                <a:gd name="connsiteX8-105" fmla="*/ 37808 w 43256"/>
                <a:gd name="connsiteY8-106" fmla="*/ 26613 h 43219"/>
                <a:gd name="connsiteX9-107" fmla="*/ 37416 w 43256"/>
                <a:gd name="connsiteY9-108" fmla="*/ 29949 h 43219"/>
                <a:gd name="connsiteX10-109" fmla="*/ 41834 w 43256"/>
                <a:gd name="connsiteY10-110" fmla="*/ 15213 h 43219"/>
                <a:gd name="connsiteX11-111" fmla="*/ 40386 w 43256"/>
                <a:gd name="connsiteY11-112" fmla="*/ 17889 h 43219"/>
                <a:gd name="connsiteX12-113" fmla="*/ 38360 w 43256"/>
                <a:gd name="connsiteY12-114" fmla="*/ 5285 h 43219"/>
                <a:gd name="connsiteX13-115" fmla="*/ 38436 w 43256"/>
                <a:gd name="connsiteY13-116" fmla="*/ 6549 h 43219"/>
                <a:gd name="connsiteX14-117" fmla="*/ 29114 w 43256"/>
                <a:gd name="connsiteY14-118" fmla="*/ 3811 h 43219"/>
                <a:gd name="connsiteX15-119" fmla="*/ 29856 w 43256"/>
                <a:gd name="connsiteY15-120" fmla="*/ 2199 h 43219"/>
                <a:gd name="connsiteX16-121" fmla="*/ 22177 w 43256"/>
                <a:gd name="connsiteY16-122" fmla="*/ 4579 h 43219"/>
                <a:gd name="connsiteX17-123" fmla="*/ 22536 w 43256"/>
                <a:gd name="connsiteY17-124" fmla="*/ 3189 h 43219"/>
                <a:gd name="connsiteX18-125" fmla="*/ 14036 w 43256"/>
                <a:gd name="connsiteY18-126" fmla="*/ 5051 h 43219"/>
                <a:gd name="connsiteX19-127" fmla="*/ 15336 w 43256"/>
                <a:gd name="connsiteY19-128" fmla="*/ 6399 h 43219"/>
                <a:gd name="connsiteX20-129" fmla="*/ 4163 w 43256"/>
                <a:gd name="connsiteY20-130" fmla="*/ 15648 h 43219"/>
                <a:gd name="connsiteX21-131" fmla="*/ 3936 w 43256"/>
                <a:gd name="connsiteY21-132" fmla="*/ 14229 h 43219"/>
                <a:gd name="connsiteX0-133" fmla="*/ 3936 w 43256"/>
                <a:gd name="connsiteY0-134" fmla="*/ 14229 h 43219"/>
                <a:gd name="connsiteX1-135" fmla="*/ 5659 w 43256"/>
                <a:gd name="connsiteY1-136" fmla="*/ 6766 h 43219"/>
                <a:gd name="connsiteX2-137" fmla="*/ 14041 w 43256"/>
                <a:gd name="connsiteY2-138" fmla="*/ 5061 h 43219"/>
                <a:gd name="connsiteX3-139" fmla="*/ 22492 w 43256"/>
                <a:gd name="connsiteY3-140" fmla="*/ 3291 h 43219"/>
                <a:gd name="connsiteX4-141" fmla="*/ 25785 w 43256"/>
                <a:gd name="connsiteY4-142" fmla="*/ 59 h 43219"/>
                <a:gd name="connsiteX5-143" fmla="*/ 29869 w 43256"/>
                <a:gd name="connsiteY5-144" fmla="*/ 2340 h 43219"/>
                <a:gd name="connsiteX6-145" fmla="*/ 35499 w 43256"/>
                <a:gd name="connsiteY6-146" fmla="*/ 549 h 43219"/>
                <a:gd name="connsiteX7-147" fmla="*/ 38354 w 43256"/>
                <a:gd name="connsiteY7-148" fmla="*/ 5435 h 43219"/>
                <a:gd name="connsiteX8-149" fmla="*/ 42018 w 43256"/>
                <a:gd name="connsiteY8-150" fmla="*/ 10177 h 43219"/>
                <a:gd name="connsiteX9-151" fmla="*/ 41854 w 43256"/>
                <a:gd name="connsiteY9-152" fmla="*/ 15319 h 43219"/>
                <a:gd name="connsiteX10-153" fmla="*/ 43052 w 43256"/>
                <a:gd name="connsiteY10-154" fmla="*/ 23181 h 43219"/>
                <a:gd name="connsiteX11-155" fmla="*/ 37440 w 43256"/>
                <a:gd name="connsiteY11-156" fmla="*/ 30063 h 43219"/>
                <a:gd name="connsiteX12-157" fmla="*/ 35431 w 43256"/>
                <a:gd name="connsiteY12-158" fmla="*/ 35960 h 43219"/>
                <a:gd name="connsiteX13-159" fmla="*/ 28591 w 43256"/>
                <a:gd name="connsiteY13-160" fmla="*/ 36674 h 43219"/>
                <a:gd name="connsiteX14-161" fmla="*/ 23703 w 43256"/>
                <a:gd name="connsiteY14-162" fmla="*/ 42965 h 43219"/>
                <a:gd name="connsiteX15-163" fmla="*/ 16516 w 43256"/>
                <a:gd name="connsiteY15-164" fmla="*/ 39125 h 43219"/>
                <a:gd name="connsiteX16-165" fmla="*/ 5840 w 43256"/>
                <a:gd name="connsiteY16-166" fmla="*/ 35331 h 43219"/>
                <a:gd name="connsiteX17-167" fmla="*/ 1146 w 43256"/>
                <a:gd name="connsiteY17-168" fmla="*/ 31109 h 43219"/>
                <a:gd name="connsiteX18-169" fmla="*/ 2149 w 43256"/>
                <a:gd name="connsiteY18-170" fmla="*/ 25410 h 43219"/>
                <a:gd name="connsiteX19-171" fmla="*/ 31 w 43256"/>
                <a:gd name="connsiteY19-172" fmla="*/ 19563 h 43219"/>
                <a:gd name="connsiteX20-173" fmla="*/ 3899 w 43256"/>
                <a:gd name="connsiteY20-174" fmla="*/ 14366 h 43219"/>
                <a:gd name="connsiteX21-175" fmla="*/ 3936 w 43256"/>
                <a:gd name="connsiteY21-176" fmla="*/ 14229 h 43219"/>
                <a:gd name="connsiteX0-177" fmla="*/ 4729 w 43256"/>
                <a:gd name="connsiteY0-178" fmla="*/ 26036 h 43219"/>
                <a:gd name="connsiteX1-179" fmla="*/ 2196 w 43256"/>
                <a:gd name="connsiteY1-180" fmla="*/ 25239 h 43219"/>
                <a:gd name="connsiteX2-181" fmla="*/ 6964 w 43256"/>
                <a:gd name="connsiteY2-182" fmla="*/ 34758 h 43219"/>
                <a:gd name="connsiteX3-183" fmla="*/ 5856 w 43256"/>
                <a:gd name="connsiteY3-184" fmla="*/ 35139 h 43219"/>
                <a:gd name="connsiteX4-185" fmla="*/ 16514 w 43256"/>
                <a:gd name="connsiteY4-186" fmla="*/ 38949 h 43219"/>
                <a:gd name="connsiteX5-187" fmla="*/ 15846 w 43256"/>
                <a:gd name="connsiteY5-188" fmla="*/ 37209 h 43219"/>
                <a:gd name="connsiteX6-189" fmla="*/ 28863 w 43256"/>
                <a:gd name="connsiteY6-190" fmla="*/ 34610 h 43219"/>
                <a:gd name="connsiteX7-191" fmla="*/ 28596 w 43256"/>
                <a:gd name="connsiteY7-192" fmla="*/ 36519 h 43219"/>
                <a:gd name="connsiteX8-193" fmla="*/ 37808 w 43256"/>
                <a:gd name="connsiteY8-194" fmla="*/ 26613 h 43219"/>
                <a:gd name="connsiteX9-195" fmla="*/ 37416 w 43256"/>
                <a:gd name="connsiteY9-196" fmla="*/ 29949 h 43219"/>
                <a:gd name="connsiteX10-197" fmla="*/ 41834 w 43256"/>
                <a:gd name="connsiteY10-198" fmla="*/ 15213 h 43219"/>
                <a:gd name="connsiteX11-199" fmla="*/ 40386 w 43256"/>
                <a:gd name="connsiteY11-200" fmla="*/ 17889 h 43219"/>
                <a:gd name="connsiteX12-201" fmla="*/ 38360 w 43256"/>
                <a:gd name="connsiteY12-202" fmla="*/ 5285 h 43219"/>
                <a:gd name="connsiteX13-203" fmla="*/ 38436 w 43256"/>
                <a:gd name="connsiteY13-204" fmla="*/ 6549 h 43219"/>
                <a:gd name="connsiteX14-205" fmla="*/ 29114 w 43256"/>
                <a:gd name="connsiteY14-206" fmla="*/ 3811 h 43219"/>
                <a:gd name="connsiteX15-207" fmla="*/ 29856 w 43256"/>
                <a:gd name="connsiteY15-208" fmla="*/ 2199 h 43219"/>
                <a:gd name="connsiteX16-209" fmla="*/ 22177 w 43256"/>
                <a:gd name="connsiteY16-210" fmla="*/ 4579 h 43219"/>
                <a:gd name="connsiteX17-211" fmla="*/ 22536 w 43256"/>
                <a:gd name="connsiteY17-212" fmla="*/ 3189 h 43219"/>
                <a:gd name="connsiteX18-213" fmla="*/ 14036 w 43256"/>
                <a:gd name="connsiteY18-214" fmla="*/ 5051 h 43219"/>
                <a:gd name="connsiteX19-215" fmla="*/ 15336 w 43256"/>
                <a:gd name="connsiteY19-216" fmla="*/ 6399 h 43219"/>
                <a:gd name="connsiteX20-217" fmla="*/ 4163 w 43256"/>
                <a:gd name="connsiteY20-218" fmla="*/ 15648 h 43219"/>
                <a:gd name="connsiteX21-219" fmla="*/ 3936 w 43256"/>
                <a:gd name="connsiteY21-220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7808" y="26613"/>
                  </a:moveTo>
                  <a:cubicBezTo>
                    <a:pt x="37938" y="279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solidFill>
              <a:srgbClr val="E1FFE5"/>
            </a:solidFill>
            <a:ln>
              <a:solidFill>
                <a:srgbClr val="B7FFD4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60796" y="3020883"/>
              <a:ext cx="2493881" cy="481369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立场不同</a:t>
              </a:r>
            </a:p>
          </p:txBody>
        </p:sp>
      </p:grpSp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5689600" y="3486151"/>
            <a:ext cx="2581275" cy="1083733"/>
            <a:chOff x="5518641" y="2712172"/>
            <a:chExt cx="2878545" cy="1024199"/>
          </a:xfrm>
        </p:grpSpPr>
        <p:sp>
          <p:nvSpPr>
            <p:cNvPr id="10" name="云形 6"/>
            <p:cNvSpPr/>
            <p:nvPr/>
          </p:nvSpPr>
          <p:spPr>
            <a:xfrm>
              <a:off x="5518641" y="2712172"/>
              <a:ext cx="2878545" cy="102419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693 w 43200"/>
                <a:gd name="connsiteY0-2" fmla="*/ 26177 h 43200"/>
                <a:gd name="connsiteX1-3" fmla="*/ 2160 w 43200"/>
                <a:gd name="connsiteY1-4" fmla="*/ 25380 h 43200"/>
                <a:gd name="connsiteX2-5" fmla="*/ 6928 w 43200"/>
                <a:gd name="connsiteY2-6" fmla="*/ 34899 h 43200"/>
                <a:gd name="connsiteX3-7" fmla="*/ 5820 w 43200"/>
                <a:gd name="connsiteY3-8" fmla="*/ 35280 h 43200"/>
                <a:gd name="connsiteX4-9" fmla="*/ 16478 w 43200"/>
                <a:gd name="connsiteY4-10" fmla="*/ 39090 h 43200"/>
                <a:gd name="connsiteX5-11" fmla="*/ 15810 w 43200"/>
                <a:gd name="connsiteY5-12" fmla="*/ 37350 h 43200"/>
                <a:gd name="connsiteX6-13" fmla="*/ 28827 w 43200"/>
                <a:gd name="connsiteY6-14" fmla="*/ 34751 h 43200"/>
                <a:gd name="connsiteX7-15" fmla="*/ 28560 w 43200"/>
                <a:gd name="connsiteY7-16" fmla="*/ 36660 h 43200"/>
                <a:gd name="connsiteX8-17" fmla="*/ 34129 w 43200"/>
                <a:gd name="connsiteY8-18" fmla="*/ 22954 h 43200"/>
                <a:gd name="connsiteX9-19" fmla="*/ 37380 w 43200"/>
                <a:gd name="connsiteY9-20" fmla="*/ 30090 h 43200"/>
                <a:gd name="connsiteX10-21" fmla="*/ 41798 w 43200"/>
                <a:gd name="connsiteY10-22" fmla="*/ 15354 h 43200"/>
                <a:gd name="connsiteX11-23" fmla="*/ 40350 w 43200"/>
                <a:gd name="connsiteY11-24" fmla="*/ 18030 h 43200"/>
                <a:gd name="connsiteX12-25" fmla="*/ 38324 w 43200"/>
                <a:gd name="connsiteY12-26" fmla="*/ 5426 h 43200"/>
                <a:gd name="connsiteX13-27" fmla="*/ 38400 w 43200"/>
                <a:gd name="connsiteY13-28" fmla="*/ 6690 h 43200"/>
                <a:gd name="connsiteX14-29" fmla="*/ 29078 w 43200"/>
                <a:gd name="connsiteY14-30" fmla="*/ 3952 h 43200"/>
                <a:gd name="connsiteX15-31" fmla="*/ 29820 w 43200"/>
                <a:gd name="connsiteY15-32" fmla="*/ 2340 h 43200"/>
                <a:gd name="connsiteX16-33" fmla="*/ 22141 w 43200"/>
                <a:gd name="connsiteY16-34" fmla="*/ 4720 h 43200"/>
                <a:gd name="connsiteX17-35" fmla="*/ 22500 w 43200"/>
                <a:gd name="connsiteY17-36" fmla="*/ 3330 h 43200"/>
                <a:gd name="connsiteX18-37" fmla="*/ 14000 w 43200"/>
                <a:gd name="connsiteY18-38" fmla="*/ 5192 h 43200"/>
                <a:gd name="connsiteX19-39" fmla="*/ 15300 w 43200"/>
                <a:gd name="connsiteY19-40" fmla="*/ 6540 h 43200"/>
                <a:gd name="connsiteX20-41" fmla="*/ 4127 w 43200"/>
                <a:gd name="connsiteY20-42" fmla="*/ 15789 h 43200"/>
                <a:gd name="connsiteX21-43" fmla="*/ 3900 w 43200"/>
                <a:gd name="connsiteY21-44" fmla="*/ 14370 h 43200"/>
                <a:gd name="connsiteX0-45" fmla="*/ 3936 w 43256"/>
                <a:gd name="connsiteY0-46" fmla="*/ 14229 h 43219"/>
                <a:gd name="connsiteX1-47" fmla="*/ 5659 w 43256"/>
                <a:gd name="connsiteY1-48" fmla="*/ 6766 h 43219"/>
                <a:gd name="connsiteX2-49" fmla="*/ 14041 w 43256"/>
                <a:gd name="connsiteY2-50" fmla="*/ 5061 h 43219"/>
                <a:gd name="connsiteX3-51" fmla="*/ 22492 w 43256"/>
                <a:gd name="connsiteY3-52" fmla="*/ 3291 h 43219"/>
                <a:gd name="connsiteX4-53" fmla="*/ 25785 w 43256"/>
                <a:gd name="connsiteY4-54" fmla="*/ 59 h 43219"/>
                <a:gd name="connsiteX5-55" fmla="*/ 29869 w 43256"/>
                <a:gd name="connsiteY5-56" fmla="*/ 2340 h 43219"/>
                <a:gd name="connsiteX6-57" fmla="*/ 35499 w 43256"/>
                <a:gd name="connsiteY6-58" fmla="*/ 549 h 43219"/>
                <a:gd name="connsiteX7-59" fmla="*/ 38354 w 43256"/>
                <a:gd name="connsiteY7-60" fmla="*/ 5435 h 43219"/>
                <a:gd name="connsiteX8-61" fmla="*/ 42018 w 43256"/>
                <a:gd name="connsiteY8-62" fmla="*/ 10177 h 43219"/>
                <a:gd name="connsiteX9-63" fmla="*/ 41854 w 43256"/>
                <a:gd name="connsiteY9-64" fmla="*/ 15319 h 43219"/>
                <a:gd name="connsiteX10-65" fmla="*/ 43052 w 43256"/>
                <a:gd name="connsiteY10-66" fmla="*/ 23181 h 43219"/>
                <a:gd name="connsiteX11-67" fmla="*/ 37440 w 43256"/>
                <a:gd name="connsiteY11-68" fmla="*/ 30063 h 43219"/>
                <a:gd name="connsiteX12-69" fmla="*/ 35431 w 43256"/>
                <a:gd name="connsiteY12-70" fmla="*/ 35960 h 43219"/>
                <a:gd name="connsiteX13-71" fmla="*/ 28591 w 43256"/>
                <a:gd name="connsiteY13-72" fmla="*/ 36674 h 43219"/>
                <a:gd name="connsiteX14-73" fmla="*/ 23703 w 43256"/>
                <a:gd name="connsiteY14-74" fmla="*/ 42965 h 43219"/>
                <a:gd name="connsiteX15-75" fmla="*/ 16516 w 43256"/>
                <a:gd name="connsiteY15-76" fmla="*/ 39125 h 43219"/>
                <a:gd name="connsiteX16-77" fmla="*/ 5840 w 43256"/>
                <a:gd name="connsiteY16-78" fmla="*/ 35331 h 43219"/>
                <a:gd name="connsiteX17-79" fmla="*/ 1146 w 43256"/>
                <a:gd name="connsiteY17-80" fmla="*/ 31109 h 43219"/>
                <a:gd name="connsiteX18-81" fmla="*/ 2149 w 43256"/>
                <a:gd name="connsiteY18-82" fmla="*/ 25410 h 43219"/>
                <a:gd name="connsiteX19-83" fmla="*/ 31 w 43256"/>
                <a:gd name="connsiteY19-84" fmla="*/ 19563 h 43219"/>
                <a:gd name="connsiteX20-85" fmla="*/ 3899 w 43256"/>
                <a:gd name="connsiteY20-86" fmla="*/ 14366 h 43219"/>
                <a:gd name="connsiteX21-87" fmla="*/ 3936 w 43256"/>
                <a:gd name="connsiteY21-88" fmla="*/ 14229 h 43219"/>
                <a:gd name="connsiteX0-89" fmla="*/ 4729 w 43256"/>
                <a:gd name="connsiteY0-90" fmla="*/ 26036 h 43219"/>
                <a:gd name="connsiteX1-91" fmla="*/ 2196 w 43256"/>
                <a:gd name="connsiteY1-92" fmla="*/ 25239 h 43219"/>
                <a:gd name="connsiteX2-93" fmla="*/ 6964 w 43256"/>
                <a:gd name="connsiteY2-94" fmla="*/ 34758 h 43219"/>
                <a:gd name="connsiteX3-95" fmla="*/ 5856 w 43256"/>
                <a:gd name="connsiteY3-96" fmla="*/ 35139 h 43219"/>
                <a:gd name="connsiteX4-97" fmla="*/ 16514 w 43256"/>
                <a:gd name="connsiteY4-98" fmla="*/ 38949 h 43219"/>
                <a:gd name="connsiteX5-99" fmla="*/ 15846 w 43256"/>
                <a:gd name="connsiteY5-100" fmla="*/ 37209 h 43219"/>
                <a:gd name="connsiteX6-101" fmla="*/ 28863 w 43256"/>
                <a:gd name="connsiteY6-102" fmla="*/ 34610 h 43219"/>
                <a:gd name="connsiteX7-103" fmla="*/ 28596 w 43256"/>
                <a:gd name="connsiteY7-104" fmla="*/ 36519 h 43219"/>
                <a:gd name="connsiteX8-105" fmla="*/ 37808 w 43256"/>
                <a:gd name="connsiteY8-106" fmla="*/ 26613 h 43219"/>
                <a:gd name="connsiteX9-107" fmla="*/ 37416 w 43256"/>
                <a:gd name="connsiteY9-108" fmla="*/ 29949 h 43219"/>
                <a:gd name="connsiteX10-109" fmla="*/ 41834 w 43256"/>
                <a:gd name="connsiteY10-110" fmla="*/ 15213 h 43219"/>
                <a:gd name="connsiteX11-111" fmla="*/ 40386 w 43256"/>
                <a:gd name="connsiteY11-112" fmla="*/ 17889 h 43219"/>
                <a:gd name="connsiteX12-113" fmla="*/ 38360 w 43256"/>
                <a:gd name="connsiteY12-114" fmla="*/ 5285 h 43219"/>
                <a:gd name="connsiteX13-115" fmla="*/ 38436 w 43256"/>
                <a:gd name="connsiteY13-116" fmla="*/ 6549 h 43219"/>
                <a:gd name="connsiteX14-117" fmla="*/ 29114 w 43256"/>
                <a:gd name="connsiteY14-118" fmla="*/ 3811 h 43219"/>
                <a:gd name="connsiteX15-119" fmla="*/ 29856 w 43256"/>
                <a:gd name="connsiteY15-120" fmla="*/ 2199 h 43219"/>
                <a:gd name="connsiteX16-121" fmla="*/ 22177 w 43256"/>
                <a:gd name="connsiteY16-122" fmla="*/ 4579 h 43219"/>
                <a:gd name="connsiteX17-123" fmla="*/ 22536 w 43256"/>
                <a:gd name="connsiteY17-124" fmla="*/ 3189 h 43219"/>
                <a:gd name="connsiteX18-125" fmla="*/ 14036 w 43256"/>
                <a:gd name="connsiteY18-126" fmla="*/ 5051 h 43219"/>
                <a:gd name="connsiteX19-127" fmla="*/ 15336 w 43256"/>
                <a:gd name="connsiteY19-128" fmla="*/ 6399 h 43219"/>
                <a:gd name="connsiteX20-129" fmla="*/ 4163 w 43256"/>
                <a:gd name="connsiteY20-130" fmla="*/ 15648 h 43219"/>
                <a:gd name="connsiteX21-131" fmla="*/ 3936 w 43256"/>
                <a:gd name="connsiteY21-132" fmla="*/ 14229 h 43219"/>
                <a:gd name="connsiteX0-133" fmla="*/ 3936 w 43256"/>
                <a:gd name="connsiteY0-134" fmla="*/ 14229 h 43219"/>
                <a:gd name="connsiteX1-135" fmla="*/ 5659 w 43256"/>
                <a:gd name="connsiteY1-136" fmla="*/ 6766 h 43219"/>
                <a:gd name="connsiteX2-137" fmla="*/ 14041 w 43256"/>
                <a:gd name="connsiteY2-138" fmla="*/ 5061 h 43219"/>
                <a:gd name="connsiteX3-139" fmla="*/ 22492 w 43256"/>
                <a:gd name="connsiteY3-140" fmla="*/ 3291 h 43219"/>
                <a:gd name="connsiteX4-141" fmla="*/ 25785 w 43256"/>
                <a:gd name="connsiteY4-142" fmla="*/ 59 h 43219"/>
                <a:gd name="connsiteX5-143" fmla="*/ 29869 w 43256"/>
                <a:gd name="connsiteY5-144" fmla="*/ 2340 h 43219"/>
                <a:gd name="connsiteX6-145" fmla="*/ 35499 w 43256"/>
                <a:gd name="connsiteY6-146" fmla="*/ 549 h 43219"/>
                <a:gd name="connsiteX7-147" fmla="*/ 38354 w 43256"/>
                <a:gd name="connsiteY7-148" fmla="*/ 5435 h 43219"/>
                <a:gd name="connsiteX8-149" fmla="*/ 42018 w 43256"/>
                <a:gd name="connsiteY8-150" fmla="*/ 10177 h 43219"/>
                <a:gd name="connsiteX9-151" fmla="*/ 41854 w 43256"/>
                <a:gd name="connsiteY9-152" fmla="*/ 15319 h 43219"/>
                <a:gd name="connsiteX10-153" fmla="*/ 43052 w 43256"/>
                <a:gd name="connsiteY10-154" fmla="*/ 23181 h 43219"/>
                <a:gd name="connsiteX11-155" fmla="*/ 37440 w 43256"/>
                <a:gd name="connsiteY11-156" fmla="*/ 30063 h 43219"/>
                <a:gd name="connsiteX12-157" fmla="*/ 35431 w 43256"/>
                <a:gd name="connsiteY12-158" fmla="*/ 35960 h 43219"/>
                <a:gd name="connsiteX13-159" fmla="*/ 28591 w 43256"/>
                <a:gd name="connsiteY13-160" fmla="*/ 36674 h 43219"/>
                <a:gd name="connsiteX14-161" fmla="*/ 23703 w 43256"/>
                <a:gd name="connsiteY14-162" fmla="*/ 42965 h 43219"/>
                <a:gd name="connsiteX15-163" fmla="*/ 16516 w 43256"/>
                <a:gd name="connsiteY15-164" fmla="*/ 39125 h 43219"/>
                <a:gd name="connsiteX16-165" fmla="*/ 5840 w 43256"/>
                <a:gd name="connsiteY16-166" fmla="*/ 35331 h 43219"/>
                <a:gd name="connsiteX17-167" fmla="*/ 1146 w 43256"/>
                <a:gd name="connsiteY17-168" fmla="*/ 31109 h 43219"/>
                <a:gd name="connsiteX18-169" fmla="*/ 2149 w 43256"/>
                <a:gd name="connsiteY18-170" fmla="*/ 25410 h 43219"/>
                <a:gd name="connsiteX19-171" fmla="*/ 31 w 43256"/>
                <a:gd name="connsiteY19-172" fmla="*/ 19563 h 43219"/>
                <a:gd name="connsiteX20-173" fmla="*/ 3899 w 43256"/>
                <a:gd name="connsiteY20-174" fmla="*/ 14366 h 43219"/>
                <a:gd name="connsiteX21-175" fmla="*/ 3936 w 43256"/>
                <a:gd name="connsiteY21-176" fmla="*/ 14229 h 43219"/>
                <a:gd name="connsiteX0-177" fmla="*/ 4729 w 43256"/>
                <a:gd name="connsiteY0-178" fmla="*/ 26036 h 43219"/>
                <a:gd name="connsiteX1-179" fmla="*/ 2196 w 43256"/>
                <a:gd name="connsiteY1-180" fmla="*/ 25239 h 43219"/>
                <a:gd name="connsiteX2-181" fmla="*/ 6964 w 43256"/>
                <a:gd name="connsiteY2-182" fmla="*/ 34758 h 43219"/>
                <a:gd name="connsiteX3-183" fmla="*/ 5856 w 43256"/>
                <a:gd name="connsiteY3-184" fmla="*/ 35139 h 43219"/>
                <a:gd name="connsiteX4-185" fmla="*/ 16514 w 43256"/>
                <a:gd name="connsiteY4-186" fmla="*/ 38949 h 43219"/>
                <a:gd name="connsiteX5-187" fmla="*/ 15846 w 43256"/>
                <a:gd name="connsiteY5-188" fmla="*/ 37209 h 43219"/>
                <a:gd name="connsiteX6-189" fmla="*/ 28863 w 43256"/>
                <a:gd name="connsiteY6-190" fmla="*/ 34610 h 43219"/>
                <a:gd name="connsiteX7-191" fmla="*/ 28596 w 43256"/>
                <a:gd name="connsiteY7-192" fmla="*/ 36519 h 43219"/>
                <a:gd name="connsiteX8-193" fmla="*/ 37808 w 43256"/>
                <a:gd name="connsiteY8-194" fmla="*/ 26613 h 43219"/>
                <a:gd name="connsiteX9-195" fmla="*/ 37416 w 43256"/>
                <a:gd name="connsiteY9-196" fmla="*/ 29949 h 43219"/>
                <a:gd name="connsiteX10-197" fmla="*/ 41834 w 43256"/>
                <a:gd name="connsiteY10-198" fmla="*/ 15213 h 43219"/>
                <a:gd name="connsiteX11-199" fmla="*/ 40386 w 43256"/>
                <a:gd name="connsiteY11-200" fmla="*/ 17889 h 43219"/>
                <a:gd name="connsiteX12-201" fmla="*/ 38360 w 43256"/>
                <a:gd name="connsiteY12-202" fmla="*/ 5285 h 43219"/>
                <a:gd name="connsiteX13-203" fmla="*/ 38436 w 43256"/>
                <a:gd name="connsiteY13-204" fmla="*/ 6549 h 43219"/>
                <a:gd name="connsiteX14-205" fmla="*/ 29114 w 43256"/>
                <a:gd name="connsiteY14-206" fmla="*/ 3811 h 43219"/>
                <a:gd name="connsiteX15-207" fmla="*/ 29856 w 43256"/>
                <a:gd name="connsiteY15-208" fmla="*/ 2199 h 43219"/>
                <a:gd name="connsiteX16-209" fmla="*/ 22177 w 43256"/>
                <a:gd name="connsiteY16-210" fmla="*/ 4579 h 43219"/>
                <a:gd name="connsiteX17-211" fmla="*/ 22536 w 43256"/>
                <a:gd name="connsiteY17-212" fmla="*/ 3189 h 43219"/>
                <a:gd name="connsiteX18-213" fmla="*/ 14036 w 43256"/>
                <a:gd name="connsiteY18-214" fmla="*/ 5051 h 43219"/>
                <a:gd name="connsiteX19-215" fmla="*/ 15336 w 43256"/>
                <a:gd name="connsiteY19-216" fmla="*/ 6399 h 43219"/>
                <a:gd name="connsiteX20-217" fmla="*/ 4163 w 43256"/>
                <a:gd name="connsiteY20-218" fmla="*/ 15648 h 43219"/>
                <a:gd name="connsiteX21-219" fmla="*/ 3936 w 43256"/>
                <a:gd name="connsiteY21-220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7808" y="26613"/>
                  </a:moveTo>
                  <a:cubicBezTo>
                    <a:pt x="37938" y="279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solidFill>
              <a:srgbClr val="FFF3FE"/>
            </a:solidFill>
            <a:ln>
              <a:solidFill>
                <a:srgbClr val="FFCDF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23184" y="2866201"/>
              <a:ext cx="2278405" cy="55265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利益不同</a:t>
              </a:r>
            </a:p>
          </p:txBody>
        </p:sp>
      </p:grpSp>
      <p:grpSp>
        <p:nvGrpSpPr>
          <p:cNvPr id="5" name="组合 14"/>
          <p:cNvGrpSpPr>
            <a:grpSpLocks/>
          </p:cNvGrpSpPr>
          <p:nvPr/>
        </p:nvGrpSpPr>
        <p:grpSpPr bwMode="auto">
          <a:xfrm>
            <a:off x="3238500" y="5033434"/>
            <a:ext cx="3392488" cy="1098551"/>
            <a:chOff x="3080240" y="3909956"/>
            <a:chExt cx="3392136" cy="849080"/>
          </a:xfrm>
        </p:grpSpPr>
        <p:sp>
          <p:nvSpPr>
            <p:cNvPr id="13" name="云形 6"/>
            <p:cNvSpPr/>
            <p:nvPr/>
          </p:nvSpPr>
          <p:spPr>
            <a:xfrm>
              <a:off x="3080240" y="3909956"/>
              <a:ext cx="3125464" cy="84908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693 w 43200"/>
                <a:gd name="connsiteY0-2" fmla="*/ 26177 h 43200"/>
                <a:gd name="connsiteX1-3" fmla="*/ 2160 w 43200"/>
                <a:gd name="connsiteY1-4" fmla="*/ 25380 h 43200"/>
                <a:gd name="connsiteX2-5" fmla="*/ 6928 w 43200"/>
                <a:gd name="connsiteY2-6" fmla="*/ 34899 h 43200"/>
                <a:gd name="connsiteX3-7" fmla="*/ 5820 w 43200"/>
                <a:gd name="connsiteY3-8" fmla="*/ 35280 h 43200"/>
                <a:gd name="connsiteX4-9" fmla="*/ 16478 w 43200"/>
                <a:gd name="connsiteY4-10" fmla="*/ 39090 h 43200"/>
                <a:gd name="connsiteX5-11" fmla="*/ 15810 w 43200"/>
                <a:gd name="connsiteY5-12" fmla="*/ 37350 h 43200"/>
                <a:gd name="connsiteX6-13" fmla="*/ 28827 w 43200"/>
                <a:gd name="connsiteY6-14" fmla="*/ 34751 h 43200"/>
                <a:gd name="connsiteX7-15" fmla="*/ 28560 w 43200"/>
                <a:gd name="connsiteY7-16" fmla="*/ 36660 h 43200"/>
                <a:gd name="connsiteX8-17" fmla="*/ 34129 w 43200"/>
                <a:gd name="connsiteY8-18" fmla="*/ 22954 h 43200"/>
                <a:gd name="connsiteX9-19" fmla="*/ 37380 w 43200"/>
                <a:gd name="connsiteY9-20" fmla="*/ 30090 h 43200"/>
                <a:gd name="connsiteX10-21" fmla="*/ 41798 w 43200"/>
                <a:gd name="connsiteY10-22" fmla="*/ 15354 h 43200"/>
                <a:gd name="connsiteX11-23" fmla="*/ 40350 w 43200"/>
                <a:gd name="connsiteY11-24" fmla="*/ 18030 h 43200"/>
                <a:gd name="connsiteX12-25" fmla="*/ 38324 w 43200"/>
                <a:gd name="connsiteY12-26" fmla="*/ 5426 h 43200"/>
                <a:gd name="connsiteX13-27" fmla="*/ 38400 w 43200"/>
                <a:gd name="connsiteY13-28" fmla="*/ 6690 h 43200"/>
                <a:gd name="connsiteX14-29" fmla="*/ 29078 w 43200"/>
                <a:gd name="connsiteY14-30" fmla="*/ 3952 h 43200"/>
                <a:gd name="connsiteX15-31" fmla="*/ 29820 w 43200"/>
                <a:gd name="connsiteY15-32" fmla="*/ 2340 h 43200"/>
                <a:gd name="connsiteX16-33" fmla="*/ 22141 w 43200"/>
                <a:gd name="connsiteY16-34" fmla="*/ 4720 h 43200"/>
                <a:gd name="connsiteX17-35" fmla="*/ 22500 w 43200"/>
                <a:gd name="connsiteY17-36" fmla="*/ 3330 h 43200"/>
                <a:gd name="connsiteX18-37" fmla="*/ 14000 w 43200"/>
                <a:gd name="connsiteY18-38" fmla="*/ 5192 h 43200"/>
                <a:gd name="connsiteX19-39" fmla="*/ 15300 w 43200"/>
                <a:gd name="connsiteY19-40" fmla="*/ 6540 h 43200"/>
                <a:gd name="connsiteX20-41" fmla="*/ 4127 w 43200"/>
                <a:gd name="connsiteY20-42" fmla="*/ 15789 h 43200"/>
                <a:gd name="connsiteX21-43" fmla="*/ 3900 w 43200"/>
                <a:gd name="connsiteY21-44" fmla="*/ 14370 h 43200"/>
                <a:gd name="connsiteX0-45" fmla="*/ 3936 w 43256"/>
                <a:gd name="connsiteY0-46" fmla="*/ 14229 h 43219"/>
                <a:gd name="connsiteX1-47" fmla="*/ 5659 w 43256"/>
                <a:gd name="connsiteY1-48" fmla="*/ 6766 h 43219"/>
                <a:gd name="connsiteX2-49" fmla="*/ 14041 w 43256"/>
                <a:gd name="connsiteY2-50" fmla="*/ 5061 h 43219"/>
                <a:gd name="connsiteX3-51" fmla="*/ 22492 w 43256"/>
                <a:gd name="connsiteY3-52" fmla="*/ 3291 h 43219"/>
                <a:gd name="connsiteX4-53" fmla="*/ 25785 w 43256"/>
                <a:gd name="connsiteY4-54" fmla="*/ 59 h 43219"/>
                <a:gd name="connsiteX5-55" fmla="*/ 29869 w 43256"/>
                <a:gd name="connsiteY5-56" fmla="*/ 2340 h 43219"/>
                <a:gd name="connsiteX6-57" fmla="*/ 35499 w 43256"/>
                <a:gd name="connsiteY6-58" fmla="*/ 549 h 43219"/>
                <a:gd name="connsiteX7-59" fmla="*/ 38354 w 43256"/>
                <a:gd name="connsiteY7-60" fmla="*/ 5435 h 43219"/>
                <a:gd name="connsiteX8-61" fmla="*/ 42018 w 43256"/>
                <a:gd name="connsiteY8-62" fmla="*/ 10177 h 43219"/>
                <a:gd name="connsiteX9-63" fmla="*/ 41854 w 43256"/>
                <a:gd name="connsiteY9-64" fmla="*/ 15319 h 43219"/>
                <a:gd name="connsiteX10-65" fmla="*/ 43052 w 43256"/>
                <a:gd name="connsiteY10-66" fmla="*/ 23181 h 43219"/>
                <a:gd name="connsiteX11-67" fmla="*/ 37440 w 43256"/>
                <a:gd name="connsiteY11-68" fmla="*/ 30063 h 43219"/>
                <a:gd name="connsiteX12-69" fmla="*/ 35431 w 43256"/>
                <a:gd name="connsiteY12-70" fmla="*/ 35960 h 43219"/>
                <a:gd name="connsiteX13-71" fmla="*/ 28591 w 43256"/>
                <a:gd name="connsiteY13-72" fmla="*/ 36674 h 43219"/>
                <a:gd name="connsiteX14-73" fmla="*/ 23703 w 43256"/>
                <a:gd name="connsiteY14-74" fmla="*/ 42965 h 43219"/>
                <a:gd name="connsiteX15-75" fmla="*/ 16516 w 43256"/>
                <a:gd name="connsiteY15-76" fmla="*/ 39125 h 43219"/>
                <a:gd name="connsiteX16-77" fmla="*/ 5840 w 43256"/>
                <a:gd name="connsiteY16-78" fmla="*/ 35331 h 43219"/>
                <a:gd name="connsiteX17-79" fmla="*/ 1146 w 43256"/>
                <a:gd name="connsiteY17-80" fmla="*/ 31109 h 43219"/>
                <a:gd name="connsiteX18-81" fmla="*/ 2149 w 43256"/>
                <a:gd name="connsiteY18-82" fmla="*/ 25410 h 43219"/>
                <a:gd name="connsiteX19-83" fmla="*/ 31 w 43256"/>
                <a:gd name="connsiteY19-84" fmla="*/ 19563 h 43219"/>
                <a:gd name="connsiteX20-85" fmla="*/ 3899 w 43256"/>
                <a:gd name="connsiteY20-86" fmla="*/ 14366 h 43219"/>
                <a:gd name="connsiteX21-87" fmla="*/ 3936 w 43256"/>
                <a:gd name="connsiteY21-88" fmla="*/ 14229 h 43219"/>
                <a:gd name="connsiteX0-89" fmla="*/ 4729 w 43256"/>
                <a:gd name="connsiteY0-90" fmla="*/ 26036 h 43219"/>
                <a:gd name="connsiteX1-91" fmla="*/ 2196 w 43256"/>
                <a:gd name="connsiteY1-92" fmla="*/ 25239 h 43219"/>
                <a:gd name="connsiteX2-93" fmla="*/ 6964 w 43256"/>
                <a:gd name="connsiteY2-94" fmla="*/ 34758 h 43219"/>
                <a:gd name="connsiteX3-95" fmla="*/ 5856 w 43256"/>
                <a:gd name="connsiteY3-96" fmla="*/ 35139 h 43219"/>
                <a:gd name="connsiteX4-97" fmla="*/ 16514 w 43256"/>
                <a:gd name="connsiteY4-98" fmla="*/ 38949 h 43219"/>
                <a:gd name="connsiteX5-99" fmla="*/ 15846 w 43256"/>
                <a:gd name="connsiteY5-100" fmla="*/ 37209 h 43219"/>
                <a:gd name="connsiteX6-101" fmla="*/ 28863 w 43256"/>
                <a:gd name="connsiteY6-102" fmla="*/ 34610 h 43219"/>
                <a:gd name="connsiteX7-103" fmla="*/ 28596 w 43256"/>
                <a:gd name="connsiteY7-104" fmla="*/ 36519 h 43219"/>
                <a:gd name="connsiteX8-105" fmla="*/ 37808 w 43256"/>
                <a:gd name="connsiteY8-106" fmla="*/ 26613 h 43219"/>
                <a:gd name="connsiteX9-107" fmla="*/ 37416 w 43256"/>
                <a:gd name="connsiteY9-108" fmla="*/ 29949 h 43219"/>
                <a:gd name="connsiteX10-109" fmla="*/ 41834 w 43256"/>
                <a:gd name="connsiteY10-110" fmla="*/ 15213 h 43219"/>
                <a:gd name="connsiteX11-111" fmla="*/ 40386 w 43256"/>
                <a:gd name="connsiteY11-112" fmla="*/ 17889 h 43219"/>
                <a:gd name="connsiteX12-113" fmla="*/ 38360 w 43256"/>
                <a:gd name="connsiteY12-114" fmla="*/ 5285 h 43219"/>
                <a:gd name="connsiteX13-115" fmla="*/ 38436 w 43256"/>
                <a:gd name="connsiteY13-116" fmla="*/ 6549 h 43219"/>
                <a:gd name="connsiteX14-117" fmla="*/ 29114 w 43256"/>
                <a:gd name="connsiteY14-118" fmla="*/ 3811 h 43219"/>
                <a:gd name="connsiteX15-119" fmla="*/ 29856 w 43256"/>
                <a:gd name="connsiteY15-120" fmla="*/ 2199 h 43219"/>
                <a:gd name="connsiteX16-121" fmla="*/ 22177 w 43256"/>
                <a:gd name="connsiteY16-122" fmla="*/ 4579 h 43219"/>
                <a:gd name="connsiteX17-123" fmla="*/ 22536 w 43256"/>
                <a:gd name="connsiteY17-124" fmla="*/ 3189 h 43219"/>
                <a:gd name="connsiteX18-125" fmla="*/ 14036 w 43256"/>
                <a:gd name="connsiteY18-126" fmla="*/ 5051 h 43219"/>
                <a:gd name="connsiteX19-127" fmla="*/ 15336 w 43256"/>
                <a:gd name="connsiteY19-128" fmla="*/ 6399 h 43219"/>
                <a:gd name="connsiteX20-129" fmla="*/ 4163 w 43256"/>
                <a:gd name="connsiteY20-130" fmla="*/ 15648 h 43219"/>
                <a:gd name="connsiteX21-131" fmla="*/ 3936 w 43256"/>
                <a:gd name="connsiteY21-132" fmla="*/ 14229 h 43219"/>
                <a:gd name="connsiteX0-133" fmla="*/ 3936 w 43256"/>
                <a:gd name="connsiteY0-134" fmla="*/ 14229 h 43219"/>
                <a:gd name="connsiteX1-135" fmla="*/ 5659 w 43256"/>
                <a:gd name="connsiteY1-136" fmla="*/ 6766 h 43219"/>
                <a:gd name="connsiteX2-137" fmla="*/ 14041 w 43256"/>
                <a:gd name="connsiteY2-138" fmla="*/ 5061 h 43219"/>
                <a:gd name="connsiteX3-139" fmla="*/ 22492 w 43256"/>
                <a:gd name="connsiteY3-140" fmla="*/ 3291 h 43219"/>
                <a:gd name="connsiteX4-141" fmla="*/ 25785 w 43256"/>
                <a:gd name="connsiteY4-142" fmla="*/ 59 h 43219"/>
                <a:gd name="connsiteX5-143" fmla="*/ 29869 w 43256"/>
                <a:gd name="connsiteY5-144" fmla="*/ 2340 h 43219"/>
                <a:gd name="connsiteX6-145" fmla="*/ 35499 w 43256"/>
                <a:gd name="connsiteY6-146" fmla="*/ 549 h 43219"/>
                <a:gd name="connsiteX7-147" fmla="*/ 38354 w 43256"/>
                <a:gd name="connsiteY7-148" fmla="*/ 5435 h 43219"/>
                <a:gd name="connsiteX8-149" fmla="*/ 42018 w 43256"/>
                <a:gd name="connsiteY8-150" fmla="*/ 10177 h 43219"/>
                <a:gd name="connsiteX9-151" fmla="*/ 41854 w 43256"/>
                <a:gd name="connsiteY9-152" fmla="*/ 15319 h 43219"/>
                <a:gd name="connsiteX10-153" fmla="*/ 43052 w 43256"/>
                <a:gd name="connsiteY10-154" fmla="*/ 23181 h 43219"/>
                <a:gd name="connsiteX11-155" fmla="*/ 37440 w 43256"/>
                <a:gd name="connsiteY11-156" fmla="*/ 30063 h 43219"/>
                <a:gd name="connsiteX12-157" fmla="*/ 35431 w 43256"/>
                <a:gd name="connsiteY12-158" fmla="*/ 35960 h 43219"/>
                <a:gd name="connsiteX13-159" fmla="*/ 28591 w 43256"/>
                <a:gd name="connsiteY13-160" fmla="*/ 36674 h 43219"/>
                <a:gd name="connsiteX14-161" fmla="*/ 23703 w 43256"/>
                <a:gd name="connsiteY14-162" fmla="*/ 42965 h 43219"/>
                <a:gd name="connsiteX15-163" fmla="*/ 16516 w 43256"/>
                <a:gd name="connsiteY15-164" fmla="*/ 39125 h 43219"/>
                <a:gd name="connsiteX16-165" fmla="*/ 5840 w 43256"/>
                <a:gd name="connsiteY16-166" fmla="*/ 35331 h 43219"/>
                <a:gd name="connsiteX17-167" fmla="*/ 1146 w 43256"/>
                <a:gd name="connsiteY17-168" fmla="*/ 31109 h 43219"/>
                <a:gd name="connsiteX18-169" fmla="*/ 2149 w 43256"/>
                <a:gd name="connsiteY18-170" fmla="*/ 25410 h 43219"/>
                <a:gd name="connsiteX19-171" fmla="*/ 31 w 43256"/>
                <a:gd name="connsiteY19-172" fmla="*/ 19563 h 43219"/>
                <a:gd name="connsiteX20-173" fmla="*/ 3899 w 43256"/>
                <a:gd name="connsiteY20-174" fmla="*/ 14366 h 43219"/>
                <a:gd name="connsiteX21-175" fmla="*/ 3936 w 43256"/>
                <a:gd name="connsiteY21-176" fmla="*/ 14229 h 43219"/>
                <a:gd name="connsiteX0-177" fmla="*/ 4729 w 43256"/>
                <a:gd name="connsiteY0-178" fmla="*/ 26036 h 43219"/>
                <a:gd name="connsiteX1-179" fmla="*/ 2196 w 43256"/>
                <a:gd name="connsiteY1-180" fmla="*/ 25239 h 43219"/>
                <a:gd name="connsiteX2-181" fmla="*/ 6964 w 43256"/>
                <a:gd name="connsiteY2-182" fmla="*/ 34758 h 43219"/>
                <a:gd name="connsiteX3-183" fmla="*/ 5856 w 43256"/>
                <a:gd name="connsiteY3-184" fmla="*/ 35139 h 43219"/>
                <a:gd name="connsiteX4-185" fmla="*/ 16514 w 43256"/>
                <a:gd name="connsiteY4-186" fmla="*/ 38949 h 43219"/>
                <a:gd name="connsiteX5-187" fmla="*/ 15846 w 43256"/>
                <a:gd name="connsiteY5-188" fmla="*/ 37209 h 43219"/>
                <a:gd name="connsiteX6-189" fmla="*/ 28863 w 43256"/>
                <a:gd name="connsiteY6-190" fmla="*/ 34610 h 43219"/>
                <a:gd name="connsiteX7-191" fmla="*/ 28596 w 43256"/>
                <a:gd name="connsiteY7-192" fmla="*/ 36519 h 43219"/>
                <a:gd name="connsiteX8-193" fmla="*/ 37808 w 43256"/>
                <a:gd name="connsiteY8-194" fmla="*/ 26613 h 43219"/>
                <a:gd name="connsiteX9-195" fmla="*/ 37416 w 43256"/>
                <a:gd name="connsiteY9-196" fmla="*/ 29949 h 43219"/>
                <a:gd name="connsiteX10-197" fmla="*/ 41834 w 43256"/>
                <a:gd name="connsiteY10-198" fmla="*/ 15213 h 43219"/>
                <a:gd name="connsiteX11-199" fmla="*/ 40386 w 43256"/>
                <a:gd name="connsiteY11-200" fmla="*/ 17889 h 43219"/>
                <a:gd name="connsiteX12-201" fmla="*/ 38360 w 43256"/>
                <a:gd name="connsiteY12-202" fmla="*/ 5285 h 43219"/>
                <a:gd name="connsiteX13-203" fmla="*/ 38436 w 43256"/>
                <a:gd name="connsiteY13-204" fmla="*/ 6549 h 43219"/>
                <a:gd name="connsiteX14-205" fmla="*/ 29114 w 43256"/>
                <a:gd name="connsiteY14-206" fmla="*/ 3811 h 43219"/>
                <a:gd name="connsiteX15-207" fmla="*/ 29856 w 43256"/>
                <a:gd name="connsiteY15-208" fmla="*/ 2199 h 43219"/>
                <a:gd name="connsiteX16-209" fmla="*/ 22177 w 43256"/>
                <a:gd name="connsiteY16-210" fmla="*/ 4579 h 43219"/>
                <a:gd name="connsiteX17-211" fmla="*/ 22536 w 43256"/>
                <a:gd name="connsiteY17-212" fmla="*/ 3189 h 43219"/>
                <a:gd name="connsiteX18-213" fmla="*/ 14036 w 43256"/>
                <a:gd name="connsiteY18-214" fmla="*/ 5051 h 43219"/>
                <a:gd name="connsiteX19-215" fmla="*/ 15336 w 43256"/>
                <a:gd name="connsiteY19-216" fmla="*/ 6399 h 43219"/>
                <a:gd name="connsiteX20-217" fmla="*/ 4163 w 43256"/>
                <a:gd name="connsiteY20-218" fmla="*/ 15648 h 43219"/>
                <a:gd name="connsiteX21-219" fmla="*/ 3936 w 43256"/>
                <a:gd name="connsiteY21-220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7808" y="26613"/>
                  </a:moveTo>
                  <a:cubicBezTo>
                    <a:pt x="37938" y="279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solidFill>
              <a:srgbClr val="EBFDFF"/>
            </a:solidFill>
            <a:ln>
              <a:solidFill>
                <a:srgbClr val="C1F8FF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10410" y="4009752"/>
              <a:ext cx="2861966" cy="451978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关注点不同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6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6146" name="图片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图片 14" descr="小天使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图片 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20761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交际内容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3046" y="1310603"/>
            <a:ext cx="84677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生活中很多事情大家会有分歧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需要协商才能解决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，遇到这样的情况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，应该怎么办呢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78189" y="2927351"/>
            <a:ext cx="538552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小组，从课本上的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中选一则讨论，小组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成员分别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选择一个角色，从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角色出发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阐述对这个问题的看法。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50" y="2927351"/>
            <a:ext cx="2751138" cy="366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xmlns="" val="2773584188"/>
              </p:ext>
            </p:extLst>
          </p:nvPr>
        </p:nvGraphicFramePr>
        <p:xfrm>
          <a:off x="73892" y="931718"/>
          <a:ext cx="8977745" cy="5279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1986"/>
                <a:gridCol w="2745759"/>
              </a:tblGrid>
              <a:tr h="8170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 dirty="0"/>
                    </a:p>
                  </a:txBody>
                  <a:tcPr marL="91427" marR="91427" marT="60960" marB="60960">
                    <a:solidFill>
                      <a:srgbClr val="EBFD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/>
                    </a:p>
                  </a:txBody>
                  <a:tcPr marL="91427" marR="91427" marT="60960" marB="60960">
                    <a:solidFill>
                      <a:srgbClr val="EBFDFF"/>
                    </a:solidFill>
                  </a:tcPr>
                </a:tc>
              </a:tr>
              <a:tr h="4462852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 dirty="0"/>
                    </a:p>
                  </a:txBody>
                  <a:tcPr marL="91427" marR="91427" marT="60960" marB="60960">
                    <a:solidFill>
                      <a:srgbClr val="EBFD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 dirty="0"/>
                    </a:p>
                  </a:txBody>
                  <a:tcPr marL="91427" marR="91427" marT="60960" marB="60960">
                    <a:solidFill>
                      <a:srgbClr val="EBFDFF"/>
                    </a:solidFill>
                  </a:tcPr>
                </a:tc>
              </a:tr>
            </a:tbl>
          </a:graphicData>
        </a:graphic>
      </p:graphicFrame>
      <p:sp>
        <p:nvSpPr>
          <p:cNvPr id="7180" name="文本框 2"/>
          <p:cNvSpPr txBox="1">
            <a:spLocks noChangeArrowheads="1"/>
          </p:cNvSpPr>
          <p:nvPr/>
        </p:nvSpPr>
        <p:spPr bwMode="auto">
          <a:xfrm>
            <a:off x="2554001" y="931717"/>
            <a:ext cx="1400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1" name="文本框 4"/>
          <p:cNvSpPr txBox="1">
            <a:spLocks noChangeArrowheads="1"/>
          </p:cNvSpPr>
          <p:nvPr/>
        </p:nvSpPr>
        <p:spPr bwMode="auto">
          <a:xfrm>
            <a:off x="6446117" y="931718"/>
            <a:ext cx="24495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有关方面的人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095" y="1901470"/>
            <a:ext cx="5907087" cy="403187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爆竹声声辞旧岁，银花朵朵贺新年。噼里啪啦的爆竹、五彩缤纷的烟花，给人们带来浓浓的年味和喜庆气氛，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也在环保、安全等方面带来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多问题。一些城市在燃放鞭炮方面的政策也在不断摇摆。</a:t>
            </a:r>
            <a:r>
              <a:rPr lang="zh-CN" sz="3200" b="1" spc="-150" noProof="1">
                <a:latin typeface="楷体" panose="02010609060101010101" pitchFamily="49" charset="-122"/>
                <a:ea typeface="楷体" panose="02010609060101010101" pitchFamily="49" charset="-122"/>
              </a:rPr>
              <a:t>那么，春节到底该不该燃放烟花爆竹呢？</a:t>
            </a:r>
            <a:endParaRPr lang="zh-CN" sz="2800" b="1" spc="-15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3" name="文本框 5"/>
          <p:cNvSpPr txBox="1">
            <a:spLocks noChangeArrowheads="1"/>
          </p:cNvSpPr>
          <p:nvPr/>
        </p:nvSpPr>
        <p:spPr bwMode="auto">
          <a:xfrm>
            <a:off x="6477000" y="3050502"/>
            <a:ext cx="226666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普通市民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消防队员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环卫工人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鞭炮厂工人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2101" y="404284"/>
            <a:ext cx="2030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关键信息</a:t>
            </a:r>
          </a:p>
        </p:txBody>
      </p:sp>
      <p:sp>
        <p:nvSpPr>
          <p:cNvPr id="9219" name="文本框 2"/>
          <p:cNvSpPr txBox="1">
            <a:spLocks noChangeArrowheads="1"/>
          </p:cNvSpPr>
          <p:nvPr/>
        </p:nvSpPr>
        <p:spPr bwMode="auto">
          <a:xfrm>
            <a:off x="1679576" y="1183217"/>
            <a:ext cx="6467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春节该不该燃放烟花爆竹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6413" y="2186516"/>
            <a:ext cx="3632199" cy="523220"/>
          </a:xfrm>
          <a:prstGeom prst="rect">
            <a:avLst/>
          </a:prstGeom>
          <a:solidFill>
            <a:srgbClr val="EFFCFF"/>
          </a:solidFill>
          <a:ln>
            <a:noFill/>
          </a:ln>
          <a:effectLst>
            <a:softEdge rad="63500"/>
          </a:effectLst>
        </p:spPr>
        <p:txBody>
          <a:bodyPr>
            <a:spAutoFit/>
          </a:bodyPr>
          <a:lstStyle>
            <a:defPPr>
              <a:defRPr lang="zh-CN"/>
            </a:defPPr>
            <a:lvl1pPr>
              <a:defRPr sz="3000" b="1">
                <a:latin typeface="+mj-ea"/>
                <a:ea typeface="+mj-ea"/>
              </a:defRPr>
            </a:lvl1pPr>
          </a:lstStyle>
          <a:p>
            <a:pPr eaLnBrk="0" hangingPunct="0"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燃放烟花爆竹的好处</a:t>
            </a:r>
          </a:p>
        </p:txBody>
      </p: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4229101" y="2186518"/>
            <a:ext cx="2201863" cy="857249"/>
            <a:chOff x="4416700" y="1640350"/>
            <a:chExt cx="2201863" cy="642313"/>
          </a:xfrm>
        </p:grpSpPr>
        <p:sp>
          <p:nvSpPr>
            <p:cNvPr id="5" name="双波形 4"/>
            <p:cNvSpPr/>
            <p:nvPr/>
          </p:nvSpPr>
          <p:spPr>
            <a:xfrm>
              <a:off x="4423050" y="1640350"/>
              <a:ext cx="2105025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0" name="文本框 4"/>
            <p:cNvSpPr txBox="1">
              <a:spLocks noChangeArrowheads="1"/>
            </p:cNvSpPr>
            <p:nvPr/>
          </p:nvSpPr>
          <p:spPr bwMode="auto">
            <a:xfrm>
              <a:off x="4416700" y="1680172"/>
              <a:ext cx="2201863" cy="39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浓浓的年味</a:t>
              </a:r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4229101" y="3613151"/>
            <a:ext cx="2201863" cy="855133"/>
            <a:chOff x="4396679" y="2729704"/>
            <a:chExt cx="2201863" cy="642313"/>
          </a:xfrm>
        </p:grpSpPr>
        <p:sp>
          <p:nvSpPr>
            <p:cNvPr id="33" name="双波形 32"/>
            <p:cNvSpPr/>
            <p:nvPr/>
          </p:nvSpPr>
          <p:spPr>
            <a:xfrm>
              <a:off x="4430017" y="2729704"/>
              <a:ext cx="2105025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C1F8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3" name="文本框 4"/>
            <p:cNvSpPr txBox="1">
              <a:spLocks noChangeArrowheads="1"/>
            </p:cNvSpPr>
            <p:nvPr/>
          </p:nvSpPr>
          <p:spPr bwMode="auto">
            <a:xfrm>
              <a:off x="4396679" y="2769526"/>
              <a:ext cx="2201863" cy="39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环保问题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6412" y="3587749"/>
            <a:ext cx="3692526" cy="523220"/>
          </a:xfrm>
          <a:prstGeom prst="rect">
            <a:avLst/>
          </a:prstGeom>
          <a:solidFill>
            <a:srgbClr val="EFFCFF"/>
          </a:solidFill>
          <a:ln>
            <a:noFill/>
          </a:ln>
          <a:effectLst>
            <a:softEdge rad="63500"/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燃放烟花爆竹的坏处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826" y="4880711"/>
            <a:ext cx="3659187" cy="1057790"/>
          </a:xfrm>
          <a:prstGeom prst="rect">
            <a:avLst/>
          </a:prstGeom>
          <a:solidFill>
            <a:srgbClr val="EFFCFF"/>
          </a:solidFill>
          <a:ln>
            <a:noFill/>
          </a:ln>
          <a:effectLst>
            <a:softEdge rad="63500"/>
          </a:effectLst>
        </p:spPr>
        <p:txBody>
          <a:bodyPr>
            <a:spAutoFit/>
          </a:bodyPr>
          <a:lstStyle>
            <a:defPPr>
              <a:defRPr lang="zh-CN"/>
            </a:defPPr>
            <a:lvl1pPr>
              <a:defRPr sz="3000" b="1">
                <a:latin typeface="+mj-ea"/>
                <a:ea typeface="+mj-ea"/>
              </a:defRPr>
            </a:lvl1pPr>
          </a:lstStyle>
          <a:p>
            <a:pPr eaLnBrk="0" hangingPunct="0">
              <a:lnSpc>
                <a:spcPct val="120000"/>
              </a:lnSpc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目前针对燃放烟花爆竹的政策</a:t>
            </a:r>
          </a:p>
        </p:txBody>
      </p:sp>
      <p:grpSp>
        <p:nvGrpSpPr>
          <p:cNvPr id="8" name="组合 25"/>
          <p:cNvGrpSpPr>
            <a:grpSpLocks/>
          </p:cNvGrpSpPr>
          <p:nvPr/>
        </p:nvGrpSpPr>
        <p:grpSpPr bwMode="auto">
          <a:xfrm>
            <a:off x="6519863" y="2180167"/>
            <a:ext cx="2201862" cy="855133"/>
            <a:chOff x="4403352" y="1640350"/>
            <a:chExt cx="2201863" cy="642313"/>
          </a:xfrm>
        </p:grpSpPr>
        <p:sp>
          <p:nvSpPr>
            <p:cNvPr id="27" name="双波形 26"/>
            <p:cNvSpPr/>
            <p:nvPr/>
          </p:nvSpPr>
          <p:spPr>
            <a:xfrm>
              <a:off x="4423989" y="1640350"/>
              <a:ext cx="2103439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8" name="文本框 4"/>
            <p:cNvSpPr txBox="1">
              <a:spLocks noChangeArrowheads="1"/>
            </p:cNvSpPr>
            <p:nvPr/>
          </p:nvSpPr>
          <p:spPr bwMode="auto">
            <a:xfrm>
              <a:off x="4403352" y="1680172"/>
              <a:ext cx="2201863" cy="39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喜庆气氛</a:t>
              </a:r>
            </a:p>
          </p:txBody>
        </p:sp>
      </p:grpSp>
      <p:grpSp>
        <p:nvGrpSpPr>
          <p:cNvPr id="9" name="组合 36"/>
          <p:cNvGrpSpPr>
            <a:grpSpLocks/>
          </p:cNvGrpSpPr>
          <p:nvPr/>
        </p:nvGrpSpPr>
        <p:grpSpPr bwMode="auto">
          <a:xfrm>
            <a:off x="6519863" y="3613151"/>
            <a:ext cx="2201862" cy="855133"/>
            <a:chOff x="4396679" y="2729704"/>
            <a:chExt cx="2201863" cy="642313"/>
          </a:xfrm>
        </p:grpSpPr>
        <p:sp>
          <p:nvSpPr>
            <p:cNvPr id="38" name="双波形 37"/>
            <p:cNvSpPr/>
            <p:nvPr/>
          </p:nvSpPr>
          <p:spPr>
            <a:xfrm>
              <a:off x="4430016" y="2729704"/>
              <a:ext cx="2105026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C1F8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1" name="文本框 4"/>
            <p:cNvSpPr txBox="1">
              <a:spLocks noChangeArrowheads="1"/>
            </p:cNvSpPr>
            <p:nvPr/>
          </p:nvSpPr>
          <p:spPr bwMode="auto">
            <a:xfrm>
              <a:off x="4396679" y="2769526"/>
              <a:ext cx="2201863" cy="39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安全隐患</a:t>
              </a:r>
            </a:p>
          </p:txBody>
        </p:sp>
      </p:grpSp>
      <p:grpSp>
        <p:nvGrpSpPr>
          <p:cNvPr id="11" name="组合 39"/>
          <p:cNvGrpSpPr>
            <a:grpSpLocks/>
          </p:cNvGrpSpPr>
          <p:nvPr/>
        </p:nvGrpSpPr>
        <p:grpSpPr bwMode="auto">
          <a:xfrm>
            <a:off x="4254501" y="5238751"/>
            <a:ext cx="2201863" cy="855133"/>
            <a:chOff x="4396679" y="2729704"/>
            <a:chExt cx="2201863" cy="642313"/>
          </a:xfrm>
        </p:grpSpPr>
        <p:sp>
          <p:nvSpPr>
            <p:cNvPr id="41" name="双波形 40"/>
            <p:cNvSpPr/>
            <p:nvPr/>
          </p:nvSpPr>
          <p:spPr>
            <a:xfrm>
              <a:off x="4430017" y="2729704"/>
              <a:ext cx="2105025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B7FF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4" name="文本框 4"/>
            <p:cNvSpPr txBox="1">
              <a:spLocks noChangeArrowheads="1"/>
            </p:cNvSpPr>
            <p:nvPr/>
          </p:nvSpPr>
          <p:spPr bwMode="auto">
            <a:xfrm>
              <a:off x="4396679" y="2769526"/>
              <a:ext cx="2201863" cy="39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有争议</a:t>
              </a:r>
            </a:p>
          </p:txBody>
        </p:sp>
      </p:grpSp>
      <p:grpSp>
        <p:nvGrpSpPr>
          <p:cNvPr id="12" name="组合 42"/>
          <p:cNvGrpSpPr>
            <a:grpSpLocks/>
          </p:cNvGrpSpPr>
          <p:nvPr/>
        </p:nvGrpSpPr>
        <p:grpSpPr bwMode="auto">
          <a:xfrm>
            <a:off x="6540501" y="5221818"/>
            <a:ext cx="2201863" cy="855133"/>
            <a:chOff x="4396679" y="2729704"/>
            <a:chExt cx="2201863" cy="642313"/>
          </a:xfrm>
        </p:grpSpPr>
        <p:sp>
          <p:nvSpPr>
            <p:cNvPr id="44" name="双波形 43"/>
            <p:cNvSpPr/>
            <p:nvPr/>
          </p:nvSpPr>
          <p:spPr>
            <a:xfrm>
              <a:off x="4430017" y="2729704"/>
              <a:ext cx="2105025" cy="642313"/>
            </a:xfrm>
            <a:prstGeom prst="doubleWave">
              <a:avLst/>
            </a:prstGeom>
            <a:solidFill>
              <a:schemeClr val="bg1"/>
            </a:solidFill>
            <a:ln w="19050">
              <a:solidFill>
                <a:srgbClr val="B7FF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7" name="文本框 4"/>
            <p:cNvSpPr txBox="1">
              <a:spLocks noChangeArrowheads="1"/>
            </p:cNvSpPr>
            <p:nvPr/>
          </p:nvSpPr>
          <p:spPr bwMode="auto">
            <a:xfrm>
              <a:off x="4396679" y="2769526"/>
              <a:ext cx="2201863" cy="39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态度不坚定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xmlns="" val="949378704"/>
              </p:ext>
            </p:extLst>
          </p:nvPr>
        </p:nvGraphicFramePr>
        <p:xfrm>
          <a:off x="321541" y="160289"/>
          <a:ext cx="8591550" cy="6488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6261"/>
                <a:gridCol w="2775289"/>
              </a:tblGrid>
              <a:tr h="91928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85418" marR="85418" marT="56961" marB="56961">
                    <a:solidFill>
                      <a:srgbClr val="FFF3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85418" marR="85418" marT="56961" marB="56961">
                    <a:solidFill>
                      <a:srgbClr val="FFF3FE"/>
                    </a:solidFill>
                  </a:tcPr>
                </a:tc>
              </a:tr>
              <a:tr h="556874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85418" marR="85418" marT="56961" marB="56961">
                    <a:solidFill>
                      <a:srgbClr val="FFF3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700" dirty="0"/>
                    </a:p>
                  </a:txBody>
                  <a:tcPr marL="85418" marR="85418" marT="56961" marB="56961">
                    <a:solidFill>
                      <a:srgbClr val="FFF3FE"/>
                    </a:solidFill>
                  </a:tcPr>
                </a:tc>
              </a:tr>
            </a:tbl>
          </a:graphicData>
        </a:graphic>
      </p:graphicFrame>
      <p:sp>
        <p:nvSpPr>
          <p:cNvPr id="9229" name="文本框 6"/>
          <p:cNvSpPr txBox="1">
            <a:spLocks noChangeArrowheads="1"/>
          </p:cNvSpPr>
          <p:nvPr/>
        </p:nvSpPr>
        <p:spPr bwMode="auto">
          <a:xfrm>
            <a:off x="2471655" y="292103"/>
            <a:ext cx="1765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事例</a:t>
            </a:r>
          </a:p>
        </p:txBody>
      </p:sp>
      <p:sp>
        <p:nvSpPr>
          <p:cNvPr id="9230" name="文本框 7"/>
          <p:cNvSpPr txBox="1">
            <a:spLocks noChangeArrowheads="1"/>
          </p:cNvSpPr>
          <p:nvPr/>
        </p:nvSpPr>
        <p:spPr bwMode="auto">
          <a:xfrm>
            <a:off x="6370196" y="292103"/>
            <a:ext cx="27359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有关方面的人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8079" y="1191107"/>
            <a:ext cx="5592738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几年前，我国南方某市为了拓宽城市道路，不顾很多人反对，砍掉了道路两边生长了几十年的大树。这件事在当地引起了热议。有人认为，为拓宽城市道路，促进经济繁荣，砍树是值得的；有人认为，砍树容易栽树难，政府应该另想办法发展交通，不应该砍树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要路还是要树呢？</a:t>
            </a:r>
            <a:endParaRPr lang="zh-CN" altLang="en-US" sz="2800" b="1" spc="-15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57" name="文本框 9"/>
          <p:cNvSpPr txBox="1">
            <a:spLocks noChangeArrowheads="1"/>
          </p:cNvSpPr>
          <p:nvPr/>
        </p:nvSpPr>
        <p:spPr bwMode="auto">
          <a:xfrm>
            <a:off x="6261654" y="2340139"/>
            <a:ext cx="258678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司机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800" b="1" spc="-15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交通局</a:t>
            </a:r>
            <a:r>
              <a:rPr lang="zh-CN" altLang="en-US" sz="2800" b="1" spc="-15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工作人员</a:t>
            </a:r>
            <a:endParaRPr lang="zh-CN" altLang="zh-CN" sz="28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道路附近居民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环保局局长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539750" y="355600"/>
            <a:ext cx="2135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关键信息</a:t>
            </a: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2541588" y="1024467"/>
            <a:ext cx="4741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要路？要树？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8600" y="3048000"/>
            <a:ext cx="42656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认为“要路”的原因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133975" y="2048933"/>
            <a:ext cx="3282950" cy="1331384"/>
            <a:chOff x="5180039" y="1650706"/>
            <a:chExt cx="3283928" cy="997362"/>
          </a:xfrm>
        </p:grpSpPr>
        <p:sp>
          <p:nvSpPr>
            <p:cNvPr id="2" name="云形 1"/>
            <p:cNvSpPr/>
            <p:nvPr/>
          </p:nvSpPr>
          <p:spPr>
            <a:xfrm rot="194192">
              <a:off x="5180039" y="1650706"/>
              <a:ext cx="3283928" cy="997362"/>
            </a:xfrm>
            <a:prstGeom prst="cloud">
              <a:avLst/>
            </a:prstGeom>
            <a:solidFill>
              <a:srgbClr val="EFFCFF"/>
            </a:solidFill>
            <a:ln w="19050">
              <a:solidFill>
                <a:srgbClr val="C1F8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6" name="文本框 4"/>
            <p:cNvSpPr txBox="1">
              <a:spLocks noChangeArrowheads="1"/>
            </p:cNvSpPr>
            <p:nvPr/>
          </p:nvSpPr>
          <p:spPr bwMode="auto">
            <a:xfrm>
              <a:off x="5427754" y="1794640"/>
              <a:ext cx="2908637" cy="391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拓宽城市道路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133976" y="3484033"/>
            <a:ext cx="3387725" cy="1331384"/>
            <a:chOff x="5180000" y="2649413"/>
            <a:chExt cx="3388034" cy="997362"/>
          </a:xfrm>
        </p:grpSpPr>
        <p:sp>
          <p:nvSpPr>
            <p:cNvPr id="10" name="云形 9"/>
            <p:cNvSpPr/>
            <p:nvPr/>
          </p:nvSpPr>
          <p:spPr>
            <a:xfrm rot="194192">
              <a:off x="5180000" y="2649413"/>
              <a:ext cx="3330879" cy="997362"/>
            </a:xfrm>
            <a:prstGeom prst="cloud">
              <a:avLst/>
            </a:prstGeom>
            <a:solidFill>
              <a:srgbClr val="E1FFE5"/>
            </a:solidFill>
            <a:ln w="19050">
              <a:solidFill>
                <a:srgbClr val="B7FF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9" name="文本框 5"/>
            <p:cNvSpPr txBox="1">
              <a:spLocks noChangeArrowheads="1"/>
            </p:cNvSpPr>
            <p:nvPr/>
          </p:nvSpPr>
          <p:spPr bwMode="auto">
            <a:xfrm>
              <a:off x="5485260" y="2811378"/>
              <a:ext cx="3082774" cy="391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促进经济繁荣</a:t>
              </a: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47688" y="5270500"/>
            <a:ext cx="425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认为“要树”的原因</a:t>
            </a:r>
          </a:p>
        </p:txBody>
      </p:sp>
      <p:grpSp>
        <p:nvGrpSpPr>
          <p:cNvPr id="6" name="组合 16"/>
          <p:cNvGrpSpPr>
            <a:grpSpLocks/>
          </p:cNvGrpSpPr>
          <p:nvPr/>
        </p:nvGrpSpPr>
        <p:grpSpPr bwMode="auto">
          <a:xfrm>
            <a:off x="4611689" y="2865967"/>
            <a:ext cx="496887" cy="1028700"/>
            <a:chOff x="4658768" y="2182546"/>
            <a:chExt cx="495734" cy="771314"/>
          </a:xfrm>
        </p:grpSpPr>
        <p:cxnSp>
          <p:nvCxnSpPr>
            <p:cNvPr id="13" name="直接箭头连接符 12"/>
            <p:cNvCxnSpPr/>
            <p:nvPr/>
          </p:nvCxnSpPr>
          <p:spPr>
            <a:xfrm flipV="1">
              <a:off x="4658768" y="2182546"/>
              <a:ext cx="495734" cy="320587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4658768" y="2633273"/>
              <a:ext cx="495734" cy="320587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20"/>
          <p:cNvGrpSpPr>
            <a:grpSpLocks/>
          </p:cNvGrpSpPr>
          <p:nvPr/>
        </p:nvGrpSpPr>
        <p:grpSpPr bwMode="auto">
          <a:xfrm>
            <a:off x="4629150" y="5069418"/>
            <a:ext cx="4021138" cy="1282700"/>
            <a:chOff x="4675166" y="3722132"/>
            <a:chExt cx="4021647" cy="961121"/>
          </a:xfrm>
        </p:grpSpPr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5264204" y="3722132"/>
              <a:ext cx="3432609" cy="961121"/>
              <a:chOff x="5264204" y="3722132"/>
              <a:chExt cx="3432609" cy="961121"/>
            </a:xfrm>
          </p:grpSpPr>
          <p:sp>
            <p:nvSpPr>
              <p:cNvPr id="9" name="云形 8"/>
              <p:cNvSpPr/>
              <p:nvPr/>
            </p:nvSpPr>
            <p:spPr>
              <a:xfrm rot="158967">
                <a:off x="5264204" y="3722132"/>
                <a:ext cx="3391329" cy="961121"/>
              </a:xfrm>
              <a:prstGeom prst="cloud">
                <a:avLst/>
              </a:prstGeom>
              <a:solidFill>
                <a:srgbClr val="FFEAE1"/>
              </a:solidFill>
              <a:ln>
                <a:solidFill>
                  <a:srgbClr val="FECD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57" name="文本框 7"/>
              <p:cNvSpPr txBox="1">
                <a:spLocks noChangeArrowheads="1"/>
              </p:cNvSpPr>
              <p:nvPr/>
            </p:nvSpPr>
            <p:spPr bwMode="auto">
              <a:xfrm>
                <a:off x="5356481" y="3845899"/>
                <a:ext cx="3340332" cy="3920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砍树容易栽树难</a:t>
                </a:r>
              </a:p>
            </p:txBody>
          </p:sp>
        </p:grpSp>
        <p:cxnSp>
          <p:nvCxnSpPr>
            <p:cNvPr id="19" name="直接箭头连接符 18"/>
            <p:cNvCxnSpPr/>
            <p:nvPr/>
          </p:nvCxnSpPr>
          <p:spPr>
            <a:xfrm>
              <a:off x="4675166" y="4180488"/>
              <a:ext cx="555695" cy="0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6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" id="{C2414CD6-1CF4-4399-AFC0-BB42EA116142}" vid="{F5E079DE-6B05-4BEF-8385-76B53C42E7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口语交际：意见不同怎么办</Template>
  <TotalTime>23</TotalTime>
  <Words>1256</Words>
  <Application>Microsoft Office PowerPoint</Application>
  <PresentationFormat>全屏显示(4:3)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语文</vt:lpstr>
      <vt:lpstr>口语交际：意见不同怎么办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微软用户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刘西林</dc:creator>
  <cp:lastModifiedBy>刘西林</cp:lastModifiedBy>
  <cp:revision>4</cp:revision>
  <dcterms:created xsi:type="dcterms:W3CDTF">2019-10-26T12:02:03Z</dcterms:created>
  <dcterms:modified xsi:type="dcterms:W3CDTF">2019-11-23T01:02:07Z</dcterms:modified>
</cp:coreProperties>
</file>