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8"/>
    <p:sldId id="274" r:id="rId19"/>
    <p:sldId id="264" r:id="rId20"/>
    <p:sldId id="275" r:id="rId21"/>
    <p:sldId id="277" r:id="rId22"/>
    <p:sldId id="279" r:id="rId23"/>
    <p:sldId id="276" r:id="rId24"/>
    <p:sldId id="265" r:id="rId25"/>
    <p:sldId id="280" r:id="rId26"/>
    <p:sldId id="278" r:id="rId27"/>
    <p:sldId id="282" r:id="rId28"/>
    <p:sldId id="283" r:id="rId29"/>
    <p:sldId id="258" r:id="rId3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0.png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1.png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4.png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5.png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7.png"/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" y="632460"/>
            <a:ext cx="4927600" cy="4985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375" y="632460"/>
            <a:ext cx="4899025" cy="5592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409951" y="179917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6" name="组合 2"/>
          <p:cNvGrpSpPr/>
          <p:nvPr/>
        </p:nvGrpSpPr>
        <p:grpSpPr>
          <a:xfrm>
            <a:off x="2702984" y="1189567"/>
            <a:ext cx="2516716" cy="2614084"/>
            <a:chOff x="317986" y="1674097"/>
            <a:chExt cx="1887537" cy="1961621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9" name="TextBox 4"/>
            <p:cNvSpPr txBox="1"/>
            <p:nvPr/>
          </p:nvSpPr>
          <p:spPr>
            <a:xfrm>
              <a:off x="326683" y="1674097"/>
              <a:ext cx="1838325" cy="19160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西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47284" y="4286038"/>
            <a:ext cx="6783916" cy="524933"/>
            <a:chOff x="1160463" y="3051175"/>
            <a:chExt cx="5087647" cy="393700"/>
          </a:xfrm>
        </p:grpSpPr>
        <p:pic>
          <p:nvPicPr>
            <p:cNvPr id="12296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3" y="3051175"/>
              <a:ext cx="873340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7" name="Picture 12" descr="E:\孙巧灵\2016秋上\上课课件\制作\R一语上\人一语大课堂（正文）\西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19313" y="3112015"/>
              <a:ext cx="4128797" cy="30694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0620" y="1130935"/>
            <a:ext cx="4415790" cy="29375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7958" y="5166995"/>
            <a:ext cx="56978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组词：东西  西瓜</a:t>
            </a:r>
            <a:endParaRPr lang="en-US" altLang="zh-CN" sz="54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35125" y="295275"/>
            <a:ext cx="32435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江南可采莲</a:t>
            </a:r>
            <a:endParaRPr lang="zh-CN" altLang="en-US" sz="4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9105" y="1313815"/>
            <a:ext cx="32435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莲叶何田田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9105" y="2143760"/>
            <a:ext cx="32435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鱼戏莲叶间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9105" y="2973705"/>
            <a:ext cx="32435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鱼戏莲叶东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9105" y="3803650"/>
            <a:ext cx="32435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鱼戏莲叶西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29105" y="4633595"/>
            <a:ext cx="32435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鱼戏莲叶南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29105" y="5391785"/>
            <a:ext cx="32435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鱼戏莲叶北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362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536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7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南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19817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nán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98633" y="4284133"/>
            <a:ext cx="264096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nán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ɡuā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南  瓜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2555" y="1511300"/>
            <a:ext cx="4234180" cy="278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386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639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1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采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00767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cǎi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08700" y="4669367"/>
            <a:ext cx="264096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cǎi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ɡòu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采  购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9510" y="1116330"/>
            <a:ext cx="4919980" cy="3280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7410" name="组合 4"/>
          <p:cNvGrpSpPr/>
          <p:nvPr/>
        </p:nvGrpSpPr>
        <p:grpSpPr>
          <a:xfrm>
            <a:off x="1418167" y="2421467"/>
            <a:ext cx="2516717" cy="2690284"/>
            <a:chOff x="317986" y="1618005"/>
            <a:chExt cx="1887537" cy="2017713"/>
          </a:xfrm>
        </p:grpSpPr>
        <p:pic>
          <p:nvPicPr>
            <p:cNvPr id="1741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5" name="TextBox 4"/>
            <p:cNvSpPr txBox="1"/>
            <p:nvPr/>
          </p:nvSpPr>
          <p:spPr>
            <a:xfrm>
              <a:off x="343617" y="1618005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鱼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39951" y="1488017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yú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50617" y="4032251"/>
            <a:ext cx="209867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xiǎo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yú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小  鱼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545" y="638810"/>
            <a:ext cx="4140200" cy="3393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5460" y="2595245"/>
            <a:ext cx="2089150" cy="139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434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843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9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莲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714500" y="151130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lián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90733" y="4563533"/>
            <a:ext cx="264096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lián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yè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莲  叶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390" y="1348105"/>
            <a:ext cx="3902710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458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946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3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北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05000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běi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62133" y="4360333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běi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jīnɡ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北  京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75" y="1537335"/>
            <a:ext cx="4516755" cy="2823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17550" y="4648200"/>
            <a:ext cx="3243580" cy="82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江南可采莲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8040" y="1691005"/>
            <a:ext cx="7805420" cy="31534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99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199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江南</a:t>
            </a:r>
            <a:endParaRPr lang="zh-CN" altLang="en-US" sz="199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22867" y="2044700"/>
            <a:ext cx="5549900" cy="44062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735" b="1" dirty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这句诗告诉我们江南是采莲的好地方。“田田”指莲叶茂盛的样子。说明了荷叶非常茂盛，非常可爱。</a:t>
            </a:r>
            <a:endParaRPr lang="zh-CN" altLang="en-US" sz="3735" b="1" dirty="0"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2867" y="1011767"/>
            <a:ext cx="106743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这句诗告诉我们什么？“田田”一词说明了什么？</a:t>
            </a:r>
            <a:endParaRPr lang="zh-CN" altLang="en-US" sz="3735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9555" y="2132965"/>
            <a:ext cx="5219065" cy="3524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61670" y="5246370"/>
            <a:ext cx="3243580" cy="82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莲叶何田田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37355" y="278765"/>
            <a:ext cx="6916420" cy="82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用你自己的话来描述荷叶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12940" y="1468755"/>
            <a:ext cx="3855720" cy="82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莲叶真多呀！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12940" y="2620010"/>
            <a:ext cx="3855720" cy="82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莲叶真绿呀！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71360" y="3801110"/>
            <a:ext cx="3855720" cy="82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莲叶真美呀！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495" y="5715"/>
            <a:ext cx="4030980" cy="6554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385" y="5715"/>
            <a:ext cx="4445000" cy="66236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902585" y="5607050"/>
            <a:ext cx="6543675" cy="9531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0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采莲人划着小船来了，她们看到这么多、这么美的莲叶，她们也夸起了莲叶。</a:t>
            </a:r>
            <a:endParaRPr lang="zh-CN" altLang="en-US" sz="2800" b="0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88895" y="4180840"/>
            <a:ext cx="7419975" cy="1568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这真是一群快乐的小鱼，到处游</a:t>
            </a:r>
            <a:r>
              <a:rPr lang="en-US" altLang="zh-CN" sz="2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——</a:t>
            </a:r>
            <a:r>
              <a:rPr lang="zh-CN" altLang="en-US" sz="2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鱼戏莲叶间，一会儿游到东</a:t>
            </a:r>
            <a:r>
              <a:rPr lang="en-US" altLang="zh-CN" sz="2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——</a:t>
            </a:r>
            <a:r>
              <a:rPr lang="zh-CN" altLang="en-US" sz="2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鱼戏莲叶东，一会儿游到西</a:t>
            </a:r>
            <a:r>
              <a:rPr lang="en-US" altLang="zh-CN" sz="2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——</a:t>
            </a:r>
            <a:r>
              <a:rPr lang="zh-CN" altLang="en-US" sz="2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鱼戏莲叶西，一会儿游到南</a:t>
            </a:r>
            <a:r>
              <a:rPr lang="en-US" altLang="zh-CN" sz="2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——</a:t>
            </a:r>
            <a:r>
              <a:rPr lang="zh-CN" altLang="en-US" sz="2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鱼戏莲叶南，一会儿游到北</a:t>
            </a:r>
            <a:r>
              <a:rPr lang="en-US" altLang="zh-CN" sz="2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——</a:t>
            </a:r>
            <a:r>
              <a:rPr lang="zh-CN" altLang="en-US" sz="24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鱼戏莲叶北。</a:t>
            </a:r>
            <a:endParaRPr lang="zh-CN" altLang="en-US" sz="2400" b="1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1790" y="2142490"/>
            <a:ext cx="3723005" cy="25736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6570" y="2096135"/>
            <a:ext cx="3790950" cy="2534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" y="2070100"/>
            <a:ext cx="3846830" cy="2587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7225" y="4849495"/>
            <a:ext cx="3111500" cy="190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6765" y="3175"/>
            <a:ext cx="2852420" cy="21393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01820" y="4283075"/>
            <a:ext cx="3243580" cy="82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鱼戏莲叶间</a:t>
            </a:r>
            <a:endParaRPr lang="zh-CN" altLang="en-US" sz="48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0255" y="1451610"/>
            <a:ext cx="32435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鱼戏莲叶东</a:t>
            </a:r>
            <a:endParaRPr lang="zh-CN" altLang="en-US" sz="48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020" y="4135755"/>
            <a:ext cx="32435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鱼戏莲叶西</a:t>
            </a:r>
            <a:endParaRPr lang="zh-CN" altLang="en-US" sz="48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71130" y="5990590"/>
            <a:ext cx="32435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鱼戏莲叶南</a:t>
            </a:r>
            <a:endParaRPr lang="zh-CN" altLang="en-US" sz="48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15110" y="149860"/>
            <a:ext cx="2919730" cy="7512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600" b="1" baseline="3000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鱼戏莲叶北</a:t>
            </a:r>
            <a:endParaRPr lang="zh-CN" altLang="en-US" sz="6600" b="1" baseline="30000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10" grpId="0"/>
      <p:bldP spid="11" grpId="0" bldLvl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56167" y="2692400"/>
            <a:ext cx="10723033" cy="3294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465" b="1" dirty="0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</a:rPr>
              <a:t>小鱼儿在莲叶下做游戏。从五个“戏”字能看出鱼儿的快乐和自由；“东”“西”“南”“北”这四个方位词，写出了鱼儿在水中飘忽不定，逗人喜爱的样子。</a:t>
            </a:r>
            <a:endParaRPr lang="zh-CN" altLang="en-US" sz="3465" b="1" dirty="0">
              <a:solidFill>
                <a:schemeClr val="accent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1567" y="1011767"/>
            <a:ext cx="10519833" cy="1478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465" b="1" dirty="0">
                <a:latin typeface="黑体" panose="02010609060101010101" charset="-122"/>
                <a:ea typeface="黑体" panose="02010609060101010101" charset="-122"/>
              </a:rPr>
              <a:t>    小鱼儿在莲叶下做什么呢？从五个“戏”字你能看出什么？“东”“西”“南”“北”又写出了什么？</a:t>
            </a:r>
            <a:endParaRPr lang="zh-CN" altLang="en-US" sz="3465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内容占位符 2"/>
          <p:cNvSpPr txBox="1"/>
          <p:nvPr/>
        </p:nvSpPr>
        <p:spPr bwMode="auto">
          <a:xfrm>
            <a:off x="827617" y="1570567"/>
            <a:ext cx="10551584" cy="2099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pPr marL="457200" marR="0" indent="-457200" defTabSz="914400" rtl="0">
              <a:lnSpc>
                <a:spcPct val="150000"/>
              </a:lnSpc>
              <a:spcBef>
                <a:spcPts val="2250"/>
              </a:spcBef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735" b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+mn-cs"/>
              </a:rPr>
              <a:t>用“√”给加色的字选择正确的读音。</a:t>
            </a:r>
            <a:endParaRPr kumimoji="0" lang="en-US" altLang="zh-CN" sz="3735" b="1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R="0" defTabSz="914400" rtl="0">
              <a:lnSpc>
                <a:spcPct val="150000"/>
              </a:lnSpc>
              <a:spcBef>
                <a:spcPts val="0"/>
              </a:spcBef>
              <a:buClrTx/>
              <a:buSzTx/>
              <a:buFontTx/>
              <a:defRPr/>
            </a:pPr>
            <a:r>
              <a:rPr kumimoji="0" lang="en-US" altLang="zh-CN" sz="3735" b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r>
              <a:rPr kumimoji="0" lang="zh-CN" altLang="en-US" sz="3735" b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+mn-cs"/>
              </a:rPr>
              <a:t>江</a:t>
            </a:r>
            <a:r>
              <a:rPr kumimoji="0" lang="zh-CN" altLang="en-US" sz="3735" b="1" kern="1200" cap="none" spc="0" normalizeH="0" baseline="0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南</a:t>
            </a:r>
            <a:r>
              <a:rPr kumimoji="0" lang="zh-CN" altLang="en-US" sz="3735" b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+mn-cs"/>
              </a:rPr>
              <a:t>（</a:t>
            </a:r>
            <a:r>
              <a:rPr kumimoji="0" lang="en-US" altLang="zh-CN" sz="3735" b="1" kern="1200" cap="none" spc="0" normalizeH="0" baseline="0" noProof="0" dirty="0" err="1">
                <a:latin typeface="+mn-ea"/>
                <a:ea typeface="+mn-ea"/>
                <a:cs typeface="+mn-cs"/>
              </a:rPr>
              <a:t>lán</a:t>
            </a:r>
            <a:r>
              <a:rPr kumimoji="0" lang="en-US" altLang="zh-CN" sz="3735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735" b="1" kern="1200" cap="none" spc="0" normalizeH="0" baseline="0" noProof="0" dirty="0" err="1">
                <a:latin typeface="+mn-ea"/>
                <a:ea typeface="+mn-ea"/>
                <a:cs typeface="+mn-cs"/>
              </a:rPr>
              <a:t>nán</a:t>
            </a:r>
            <a:r>
              <a:rPr kumimoji="0" lang="zh-CN" altLang="en-US" sz="3735" b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+mn-cs"/>
              </a:rPr>
              <a:t>）    </a:t>
            </a:r>
            <a:r>
              <a:rPr kumimoji="0" lang="zh-CN" altLang="en-US" sz="3735" b="1" kern="1200" cap="none" spc="0" normalizeH="0" baseline="0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采</a:t>
            </a:r>
            <a:r>
              <a:rPr kumimoji="0" lang="zh-CN" altLang="en-US" sz="3735" b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+mn-cs"/>
              </a:rPr>
              <a:t>莲（</a:t>
            </a:r>
            <a:r>
              <a:rPr kumimoji="0" lang="en-US" altLang="zh-CN" sz="3735" b="1" kern="1200" cap="none" spc="0" normalizeH="0" baseline="0" noProof="0" dirty="0" err="1">
                <a:latin typeface="+mn-ea"/>
                <a:ea typeface="+mn-ea"/>
                <a:cs typeface="+mn-cs"/>
              </a:rPr>
              <a:t>cǎi</a:t>
            </a:r>
            <a:r>
              <a:rPr kumimoji="0" lang="en-US" altLang="zh-CN" sz="3735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735" b="1" kern="1200" cap="none" spc="0" normalizeH="0" baseline="0" noProof="0" dirty="0" err="1">
                <a:latin typeface="+mn-ea"/>
                <a:ea typeface="+mn-ea"/>
                <a:cs typeface="+mn-cs"/>
              </a:rPr>
              <a:t>chǎi</a:t>
            </a:r>
            <a:r>
              <a:rPr kumimoji="0" lang="zh-CN" altLang="en-US" sz="3735" b="1" kern="1200" cap="none" spc="0" normalizeH="0" baseline="0" noProof="0" dirty="0">
                <a:latin typeface="黑体" panose="02010609060101010101" charset="-122"/>
                <a:ea typeface="黑体" panose="02010609060101010101" charset="-122"/>
                <a:cs typeface="+mn-cs"/>
              </a:rPr>
              <a:t>）</a:t>
            </a:r>
            <a:endParaRPr kumimoji="0" lang="en-US" altLang="zh-CN" sz="3735" b="1" kern="1200" cap="none" spc="0" normalizeH="0" baseline="0" noProof="0" dirty="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39684" y="2626784"/>
            <a:ext cx="889000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3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5335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08384" y="2588684"/>
            <a:ext cx="889000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3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5335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2675" y="1145540"/>
            <a:ext cx="5489575" cy="3916045"/>
          </a:xfrm>
          <a:prstGeom prst="rect">
            <a:avLst/>
          </a:prstGeom>
        </p:spPr>
      </p:pic>
      <p:grpSp>
        <p:nvGrpSpPr>
          <p:cNvPr id="14338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434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4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江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64733" y="1498600"/>
            <a:ext cx="22307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jiān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78500" y="5263092"/>
            <a:ext cx="318833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jiānɡ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nán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江  南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341" name="TextBox 10"/>
          <p:cNvSpPr txBox="1"/>
          <p:nvPr/>
        </p:nvSpPr>
        <p:spPr>
          <a:xfrm>
            <a:off x="4819227" y="346922"/>
            <a:ext cx="2777067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335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我会认</a:t>
            </a:r>
            <a:endParaRPr lang="zh-CN" altLang="en-US" sz="5335" b="1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762760" y="607060"/>
            <a:ext cx="5080000" cy="768350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txBody>
          <a:bodyPr>
            <a:spAutoFit/>
          </a:bodyPr>
          <a:p>
            <a:pPr indent="0"/>
            <a:r>
              <a:rPr lang="zh-CN" altLang="en-US" sz="44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工人在水边</a:t>
            </a:r>
            <a:r>
              <a:rPr lang="en-US" altLang="zh-CN" sz="44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——</a:t>
            </a:r>
            <a:endParaRPr lang="zh-CN" altLang="en-US" sz="4400" b="1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41670" y="391795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江</a:t>
            </a:r>
            <a:endParaRPr lang="zh-CN" altLang="en-US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8780" y="2389505"/>
            <a:ext cx="3775075" cy="76835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txBody>
          <a:bodyPr wrap="square">
            <a:spAutoFit/>
          </a:bodyPr>
          <a:p>
            <a:pPr algn="l"/>
            <a:r>
              <a:rPr lang="zh-CN" altLang="en-US" sz="44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氵＋工＝</a:t>
            </a:r>
            <a:endParaRPr lang="zh-CN" altLang="en-US" sz="4400" b="1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17665" y="2269490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江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0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056313" y="66675"/>
            <a:ext cx="5539105" cy="10147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ln/>
                <a:solidFill>
                  <a:schemeClr val="accent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你看到了什么？</a:t>
            </a:r>
            <a:endParaRPr lang="zh-CN" altLang="en-US" sz="6000" b="1">
              <a:ln/>
              <a:solidFill>
                <a:schemeClr val="accent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464820"/>
            <a:ext cx="5039995" cy="3360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830" y="393700"/>
            <a:ext cx="5861685" cy="3909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0675" y="4134485"/>
            <a:ext cx="47739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ln/>
                <a:solidFill>
                  <a:schemeClr val="accent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荷叶又叫莲叶</a:t>
            </a:r>
            <a:endParaRPr lang="zh-CN" altLang="en-US" sz="6000" b="1">
              <a:ln/>
              <a:solidFill>
                <a:schemeClr val="accent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54270" y="5349875"/>
            <a:ext cx="47739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solidFill>
                  <a:schemeClr val="accent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荷花又叫莲花</a:t>
            </a:r>
            <a:endParaRPr lang="zh-CN" altLang="en-US" sz="6000" b="1">
              <a:solidFill>
                <a:schemeClr val="accent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00" y="83820"/>
            <a:ext cx="3627755" cy="272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5915" y="160655"/>
            <a:ext cx="3639185" cy="2437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660" y="160655"/>
            <a:ext cx="3670300" cy="2752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00" y="3270250"/>
            <a:ext cx="4037965" cy="25133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871720" y="3117215"/>
            <a:ext cx="53181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0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莲花有好几种颜色，有红的、白的、黄的、紫的</a:t>
            </a:r>
            <a:r>
              <a:rPr lang="en-US" altLang="zh-CN" sz="3200" b="0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……</a:t>
            </a:r>
            <a:endParaRPr lang="en-US" altLang="zh-CN" sz="3200" b="0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4110" y="4193540"/>
            <a:ext cx="2863850" cy="1905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99940" y="4487545"/>
            <a:ext cx="5080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3200" b="0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莲花可以结出莲蓬，莲蓬里面有许多莲子。</a:t>
            </a:r>
            <a:endParaRPr lang="zh-CN" altLang="en-US" sz="3200" b="0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" name="组合 2"/>
          <p:cNvGrpSpPr/>
          <p:nvPr/>
        </p:nvGrpSpPr>
        <p:grpSpPr>
          <a:xfrm>
            <a:off x="4837219" y="2099186"/>
            <a:ext cx="2516716" cy="2657177"/>
            <a:chOff x="317986" y="1748180"/>
            <a:chExt cx="1887537" cy="1993958"/>
          </a:xfrm>
        </p:grpSpPr>
        <p:pic>
          <p:nvPicPr>
            <p:cNvPr id="1025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5" name="TextBox 4"/>
            <p:cNvSpPr txBox="1"/>
            <p:nvPr/>
          </p:nvSpPr>
          <p:spPr>
            <a:xfrm>
              <a:off x="367165" y="1826103"/>
              <a:ext cx="1838325" cy="19160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可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5594351" y="1022773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kě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38184" y="152400"/>
            <a:ext cx="2777067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335" b="1" dirty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我会写</a:t>
            </a:r>
            <a:endParaRPr lang="zh-CN" altLang="en-US" sz="5335" b="1" dirty="0"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799" y="5063913"/>
            <a:ext cx="5543549" cy="524933"/>
            <a:chOff x="1160462" y="3136900"/>
            <a:chExt cx="4158385" cy="393700"/>
          </a:xfrm>
        </p:grpSpPr>
        <p:pic>
          <p:nvPicPr>
            <p:cNvPr id="10250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2" y="3136900"/>
              <a:ext cx="873837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1" name="Picture 17" descr="E:\孙巧灵\2016秋上\上课课件\制作\R一语上\人一语大课堂（正文）\可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88427" y="3195416"/>
              <a:ext cx="3230420" cy="29571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矩形 1"/>
          <p:cNvSpPr/>
          <p:nvPr/>
        </p:nvSpPr>
        <p:spPr>
          <a:xfrm>
            <a:off x="3565208" y="5742940"/>
            <a:ext cx="56978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组词：可是  可以</a:t>
            </a:r>
            <a:endParaRPr lang="zh-CN" altLang="en-US" sz="5400" b="1">
              <a:ln/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4856904" y="24342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dōnɡ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7" name="组合 2"/>
          <p:cNvGrpSpPr/>
          <p:nvPr/>
        </p:nvGrpSpPr>
        <p:grpSpPr>
          <a:xfrm>
            <a:off x="4712124" y="1199391"/>
            <a:ext cx="2516716" cy="2553671"/>
            <a:chOff x="317986" y="1748180"/>
            <a:chExt cx="1887537" cy="1916287"/>
          </a:xfrm>
        </p:grpSpPr>
        <p:pic>
          <p:nvPicPr>
            <p:cNvPr id="1127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TextBox 4"/>
            <p:cNvSpPr txBox="1"/>
            <p:nvPr/>
          </p:nvSpPr>
          <p:spPr>
            <a:xfrm>
              <a:off x="342400" y="1748432"/>
              <a:ext cx="1838325" cy="19160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东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47284" y="3979333"/>
            <a:ext cx="5253567" cy="524933"/>
            <a:chOff x="1160463" y="2984500"/>
            <a:chExt cx="3940688" cy="393700"/>
          </a:xfrm>
        </p:grpSpPr>
        <p:pic>
          <p:nvPicPr>
            <p:cNvPr id="11272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3" y="2984500"/>
              <a:ext cx="873864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3" name="Picture 13" descr="E:\孙巧灵\2016秋上\上课课件\制作\R一语上\人一语大课堂（正文）\东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99750" y="3034542"/>
              <a:ext cx="3001401" cy="33008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/>
          <p:nvPr/>
        </p:nvSpPr>
        <p:spPr>
          <a:xfrm>
            <a:off x="1427163" y="4775200"/>
            <a:ext cx="56978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组词：东北  东西</a:t>
            </a:r>
            <a:endParaRPr lang="zh-CN" altLang="en-US" sz="54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</Words>
  <Application>WPS 演示</Application>
  <PresentationFormat>宽屏</PresentationFormat>
  <Paragraphs>139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楷体_GB2312</vt:lpstr>
      <vt:lpstr>新宋体</vt:lpstr>
      <vt:lpstr>楷体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13</cp:revision>
  <dcterms:created xsi:type="dcterms:W3CDTF">2017-06-04T02:02:21Z</dcterms:created>
  <dcterms:modified xsi:type="dcterms:W3CDTF">2017-06-04T03:24:35Z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