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82" r:id="rId4"/>
    <p:sldMasterId id="2147483694" r:id="rId5"/>
  </p:sldMasterIdLst>
  <p:notesMasterIdLst>
    <p:notesMasterId r:id="rId8"/>
  </p:notesMasterIdLst>
  <p:sldIdLst>
    <p:sldId id="256" r:id="rId6"/>
    <p:sldId id="367" r:id="rId7"/>
    <p:sldId id="258" r:id="rId9"/>
    <p:sldId id="466" r:id="rId10"/>
    <p:sldId id="467" r:id="rId11"/>
    <p:sldId id="468" r:id="rId12"/>
    <p:sldId id="469" r:id="rId13"/>
    <p:sldId id="324" r:id="rId14"/>
    <p:sldId id="263" r:id="rId15"/>
    <p:sldId id="292" r:id="rId16"/>
    <p:sldId id="480" r:id="rId17"/>
    <p:sldId id="489" r:id="rId18"/>
    <p:sldId id="484" r:id="rId19"/>
    <p:sldId id="264" r:id="rId20"/>
    <p:sldId id="487" r:id="rId21"/>
    <p:sldId id="482" r:id="rId22"/>
    <p:sldId id="474" r:id="rId23"/>
    <p:sldId id="475" r:id="rId24"/>
    <p:sldId id="476" r:id="rId25"/>
    <p:sldId id="450" r:id="rId26"/>
    <p:sldId id="416" r:id="rId27"/>
    <p:sldId id="455" r:id="rId28"/>
    <p:sldId id="457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16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186"/>
      </p:cViewPr>
      <p:guideLst>
        <p:guide orient="horz" pos="219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3" Type="http://schemas.openxmlformats.org/officeDocument/2006/relationships/tags" Target="tags/tag28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3314" name="备注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>
                <a:latin typeface="等线" charset="0"/>
              </a:rPr>
            </a:fld>
            <a:endParaRPr lang="zh-CN" altLang="en-US" sz="1200" dirty="0">
              <a:latin typeface="等线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418" name="备注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04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等线" charset="0"/>
              </a:rPr>
            </a:fld>
            <a:endParaRPr lang="zh-CN" altLang="en-US" sz="1200" dirty="0">
              <a:latin typeface="等线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3426" name="备注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342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等线" charset="0"/>
              </a:rPr>
            </a:fld>
            <a:endParaRPr lang="zh-CN" altLang="en-US" sz="1200" dirty="0">
              <a:latin typeface="等线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image" Target="../media/image7.png"/><Relationship Id="rId7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5.jpeg"/><Relationship Id="rId2" Type="http://schemas.openxmlformats.org/officeDocument/2006/relationships/tags" Target="../tags/tag63.xml"/><Relationship Id="rId16" Type="http://schemas.openxmlformats.org/officeDocument/2006/relationships/tags" Target="../tags/tag73.xml"/><Relationship Id="rId15" Type="http://schemas.openxmlformats.org/officeDocument/2006/relationships/tags" Target="../tags/tag72.xml"/><Relationship Id="rId14" Type="http://schemas.openxmlformats.org/officeDocument/2006/relationships/tags" Target="../tags/tag71.xml"/><Relationship Id="rId13" Type="http://schemas.openxmlformats.org/officeDocument/2006/relationships/tags" Target="../tags/tag70.xml"/><Relationship Id="rId12" Type="http://schemas.openxmlformats.org/officeDocument/2006/relationships/image" Target="../media/image8.png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image" Target="../media/image8.png"/><Relationship Id="rId7" Type="http://schemas.openxmlformats.org/officeDocument/2006/relationships/tags" Target="../tags/tag77.xml"/><Relationship Id="rId6" Type="http://schemas.openxmlformats.org/officeDocument/2006/relationships/image" Target="../media/image10.png"/><Relationship Id="rId5" Type="http://schemas.openxmlformats.org/officeDocument/2006/relationships/tags" Target="../tags/tag76.xml"/><Relationship Id="rId4" Type="http://schemas.openxmlformats.org/officeDocument/2006/relationships/image" Target="../media/image9.png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image" Target="../media/image8.png"/><Relationship Id="rId4" Type="http://schemas.openxmlformats.org/officeDocument/2006/relationships/tags" Target="../tags/tag84.xml"/><Relationship Id="rId3" Type="http://schemas.openxmlformats.org/officeDocument/2006/relationships/image" Target="../media/image5.jpeg"/><Relationship Id="rId2" Type="http://schemas.openxmlformats.org/officeDocument/2006/relationships/tags" Target="../tags/tag83.xml"/><Relationship Id="rId18" Type="http://schemas.openxmlformats.org/officeDocument/2006/relationships/tags" Target="../tags/tag95.xml"/><Relationship Id="rId17" Type="http://schemas.openxmlformats.org/officeDocument/2006/relationships/tags" Target="../tags/tag94.xml"/><Relationship Id="rId16" Type="http://schemas.openxmlformats.org/officeDocument/2006/relationships/image" Target="../media/image12.png"/><Relationship Id="rId15" Type="http://schemas.openxmlformats.org/officeDocument/2006/relationships/tags" Target="../tags/tag93.xml"/><Relationship Id="rId14" Type="http://schemas.openxmlformats.org/officeDocument/2006/relationships/image" Target="../media/image11.png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image" Target="../media/image8.png"/><Relationship Id="rId7" Type="http://schemas.openxmlformats.org/officeDocument/2006/relationships/tags" Target="../tags/tag99.xml"/><Relationship Id="rId6" Type="http://schemas.openxmlformats.org/officeDocument/2006/relationships/image" Target="../media/image10.png"/><Relationship Id="rId5" Type="http://schemas.openxmlformats.org/officeDocument/2006/relationships/tags" Target="../tags/tag98.xml"/><Relationship Id="rId4" Type="http://schemas.openxmlformats.org/officeDocument/2006/relationships/image" Target="../media/image9.png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4" Type="http://schemas.openxmlformats.org/officeDocument/2006/relationships/tags" Target="../tags/tag105.xml"/><Relationship Id="rId13" Type="http://schemas.openxmlformats.org/officeDocument/2006/relationships/tags" Target="../tags/tag104.xml"/><Relationship Id="rId12" Type="http://schemas.openxmlformats.org/officeDocument/2006/relationships/tags" Target="../tags/tag103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image" Target="../media/image8.png"/><Relationship Id="rId7" Type="http://schemas.openxmlformats.org/officeDocument/2006/relationships/tags" Target="../tags/tag109.xml"/><Relationship Id="rId6" Type="http://schemas.openxmlformats.org/officeDocument/2006/relationships/image" Target="../media/image10.png"/><Relationship Id="rId5" Type="http://schemas.openxmlformats.org/officeDocument/2006/relationships/tags" Target="../tags/tag108.xml"/><Relationship Id="rId4" Type="http://schemas.openxmlformats.org/officeDocument/2006/relationships/image" Target="../media/image9.png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6" Type="http://schemas.openxmlformats.org/officeDocument/2006/relationships/tags" Target="../tags/tag117.xml"/><Relationship Id="rId15" Type="http://schemas.openxmlformats.org/officeDocument/2006/relationships/tags" Target="../tags/tag116.xml"/><Relationship Id="rId14" Type="http://schemas.openxmlformats.org/officeDocument/2006/relationships/tags" Target="../tags/tag115.xml"/><Relationship Id="rId13" Type="http://schemas.openxmlformats.org/officeDocument/2006/relationships/tags" Target="../tags/tag114.xml"/><Relationship Id="rId12" Type="http://schemas.openxmlformats.org/officeDocument/2006/relationships/tags" Target="../tags/tag11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image" Target="../media/image8.png"/><Relationship Id="rId7" Type="http://schemas.openxmlformats.org/officeDocument/2006/relationships/tags" Target="../tags/tag121.xml"/><Relationship Id="rId6" Type="http://schemas.openxmlformats.org/officeDocument/2006/relationships/image" Target="../media/image10.png"/><Relationship Id="rId5" Type="http://schemas.openxmlformats.org/officeDocument/2006/relationships/tags" Target="../tags/tag120.xml"/><Relationship Id="rId4" Type="http://schemas.openxmlformats.org/officeDocument/2006/relationships/image" Target="../media/image9.png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2" Type="http://schemas.openxmlformats.org/officeDocument/2006/relationships/tags" Target="../tags/tag125.xml"/><Relationship Id="rId11" Type="http://schemas.openxmlformats.org/officeDocument/2006/relationships/tags" Target="../tags/tag124.xml"/><Relationship Id="rId10" Type="http://schemas.openxmlformats.org/officeDocument/2006/relationships/tags" Target="../tags/tag12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33.xml"/><Relationship Id="rId8" Type="http://schemas.openxmlformats.org/officeDocument/2006/relationships/image" Target="../media/image8.png"/><Relationship Id="rId7" Type="http://schemas.openxmlformats.org/officeDocument/2006/relationships/tags" Target="../tags/tag132.xml"/><Relationship Id="rId6" Type="http://schemas.openxmlformats.org/officeDocument/2006/relationships/image" Target="../media/image10.png"/><Relationship Id="rId5" Type="http://schemas.openxmlformats.org/officeDocument/2006/relationships/tags" Target="../tags/tag131.xml"/><Relationship Id="rId4" Type="http://schemas.openxmlformats.org/officeDocument/2006/relationships/image" Target="../media/image9.png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4" Type="http://schemas.openxmlformats.org/officeDocument/2006/relationships/tags" Target="../tags/tag138.xml"/><Relationship Id="rId13" Type="http://schemas.openxmlformats.org/officeDocument/2006/relationships/tags" Target="../tags/tag137.xml"/><Relationship Id="rId12" Type="http://schemas.openxmlformats.org/officeDocument/2006/relationships/tags" Target="../tags/tag136.xml"/><Relationship Id="rId11" Type="http://schemas.openxmlformats.org/officeDocument/2006/relationships/tags" Target="../tags/tag135.xml"/><Relationship Id="rId10" Type="http://schemas.openxmlformats.org/officeDocument/2006/relationships/tags" Target="../tags/tag134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143.xml"/><Relationship Id="rId7" Type="http://schemas.openxmlformats.org/officeDocument/2006/relationships/image" Target="../media/image10.png"/><Relationship Id="rId6" Type="http://schemas.openxmlformats.org/officeDocument/2006/relationships/tags" Target="../tags/tag142.xml"/><Relationship Id="rId5" Type="http://schemas.openxmlformats.org/officeDocument/2006/relationships/image" Target="../media/image13.png"/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4" Type="http://schemas.openxmlformats.org/officeDocument/2006/relationships/tags" Target="../tags/tag148.xml"/><Relationship Id="rId13" Type="http://schemas.openxmlformats.org/officeDocument/2006/relationships/tags" Target="../tags/tag147.xml"/><Relationship Id="rId12" Type="http://schemas.openxmlformats.org/officeDocument/2006/relationships/tags" Target="../tags/tag146.xml"/><Relationship Id="rId11" Type="http://schemas.openxmlformats.org/officeDocument/2006/relationships/tags" Target="../tags/tag145.xml"/><Relationship Id="rId10" Type="http://schemas.openxmlformats.org/officeDocument/2006/relationships/tags" Target="../tags/tag144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153.xml"/><Relationship Id="rId7" Type="http://schemas.openxmlformats.org/officeDocument/2006/relationships/image" Target="../media/image10.png"/><Relationship Id="rId6" Type="http://schemas.openxmlformats.org/officeDocument/2006/relationships/tags" Target="../tags/tag152.xml"/><Relationship Id="rId5" Type="http://schemas.openxmlformats.org/officeDocument/2006/relationships/image" Target="../media/image13.png"/><Relationship Id="rId4" Type="http://schemas.openxmlformats.org/officeDocument/2006/relationships/tags" Target="../tags/tag151.xml"/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3" Type="http://schemas.openxmlformats.org/officeDocument/2006/relationships/tags" Target="../tags/tag157.xml"/><Relationship Id="rId12" Type="http://schemas.openxmlformats.org/officeDocument/2006/relationships/tags" Target="../tags/tag156.xml"/><Relationship Id="rId11" Type="http://schemas.openxmlformats.org/officeDocument/2006/relationships/tags" Target="../tags/tag155.xml"/><Relationship Id="rId10" Type="http://schemas.openxmlformats.org/officeDocument/2006/relationships/tags" Target="../tags/tag154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" Type="http://schemas.openxmlformats.org/officeDocument/2006/relationships/image" Target="../media/image8.png"/><Relationship Id="rId4" Type="http://schemas.openxmlformats.org/officeDocument/2006/relationships/tags" Target="../tags/tag159.xml"/><Relationship Id="rId3" Type="http://schemas.openxmlformats.org/officeDocument/2006/relationships/image" Target="../media/image5.jpeg"/><Relationship Id="rId2" Type="http://schemas.openxmlformats.org/officeDocument/2006/relationships/tags" Target="../tags/tag158.xml"/><Relationship Id="rId18" Type="http://schemas.openxmlformats.org/officeDocument/2006/relationships/tags" Target="../tags/tag170.xml"/><Relationship Id="rId17" Type="http://schemas.openxmlformats.org/officeDocument/2006/relationships/tags" Target="../tags/tag169.xml"/><Relationship Id="rId16" Type="http://schemas.openxmlformats.org/officeDocument/2006/relationships/tags" Target="../tags/tag168.xml"/><Relationship Id="rId15" Type="http://schemas.openxmlformats.org/officeDocument/2006/relationships/tags" Target="../tags/tag167.xml"/><Relationship Id="rId14" Type="http://schemas.openxmlformats.org/officeDocument/2006/relationships/tags" Target="../tags/tag166.xml"/><Relationship Id="rId13" Type="http://schemas.openxmlformats.org/officeDocument/2006/relationships/tags" Target="../tags/tag165.xml"/><Relationship Id="rId12" Type="http://schemas.openxmlformats.org/officeDocument/2006/relationships/image" Target="../media/image12.png"/><Relationship Id="rId11" Type="http://schemas.openxmlformats.org/officeDocument/2006/relationships/tags" Target="../tags/tag164.xml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76.xml"/><Relationship Id="rId8" Type="http://schemas.openxmlformats.org/officeDocument/2006/relationships/tags" Target="../tags/tag175.xml"/><Relationship Id="rId7" Type="http://schemas.openxmlformats.org/officeDocument/2006/relationships/tags" Target="../tags/tag174.xml"/><Relationship Id="rId6" Type="http://schemas.openxmlformats.org/officeDocument/2006/relationships/tags" Target="../tags/tag173.xml"/><Relationship Id="rId5" Type="http://schemas.openxmlformats.org/officeDocument/2006/relationships/image" Target="../media/image10.png"/><Relationship Id="rId4" Type="http://schemas.openxmlformats.org/officeDocument/2006/relationships/tags" Target="../tags/tag172.xml"/><Relationship Id="rId3" Type="http://schemas.openxmlformats.org/officeDocument/2006/relationships/image" Target="../media/image9.png"/><Relationship Id="rId2" Type="http://schemas.openxmlformats.org/officeDocument/2006/relationships/tags" Target="../tags/tag171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81.xml"/><Relationship Id="rId8" Type="http://schemas.openxmlformats.org/officeDocument/2006/relationships/image" Target="../media/image8.png"/><Relationship Id="rId7" Type="http://schemas.openxmlformats.org/officeDocument/2006/relationships/tags" Target="../tags/tag180.xml"/><Relationship Id="rId6" Type="http://schemas.openxmlformats.org/officeDocument/2006/relationships/image" Target="../media/image10.png"/><Relationship Id="rId5" Type="http://schemas.openxmlformats.org/officeDocument/2006/relationships/tags" Target="../tags/tag179.xml"/><Relationship Id="rId4" Type="http://schemas.openxmlformats.org/officeDocument/2006/relationships/image" Target="../media/image13.png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3" Type="http://schemas.openxmlformats.org/officeDocument/2006/relationships/tags" Target="../tags/tag185.xml"/><Relationship Id="rId12" Type="http://schemas.openxmlformats.org/officeDocument/2006/relationships/tags" Target="../tags/tag184.xml"/><Relationship Id="rId11" Type="http://schemas.openxmlformats.org/officeDocument/2006/relationships/tags" Target="../tags/tag183.xml"/><Relationship Id="rId10" Type="http://schemas.openxmlformats.org/officeDocument/2006/relationships/tags" Target="../tags/tag182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91.xml"/><Relationship Id="rId8" Type="http://schemas.openxmlformats.org/officeDocument/2006/relationships/tags" Target="../tags/tag190.xml"/><Relationship Id="rId7" Type="http://schemas.openxmlformats.org/officeDocument/2006/relationships/tags" Target="../tags/tag189.xml"/><Relationship Id="rId6" Type="http://schemas.openxmlformats.org/officeDocument/2006/relationships/image" Target="../media/image10.png"/><Relationship Id="rId5" Type="http://schemas.openxmlformats.org/officeDocument/2006/relationships/tags" Target="../tags/tag188.xml"/><Relationship Id="rId4" Type="http://schemas.openxmlformats.org/officeDocument/2006/relationships/image" Target="../media/image9.png"/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2" Type="http://schemas.openxmlformats.org/officeDocument/2006/relationships/tags" Target="../tags/tag194.xml"/><Relationship Id="rId11" Type="http://schemas.openxmlformats.org/officeDocument/2006/relationships/tags" Target="../tags/tag193.xml"/><Relationship Id="rId10" Type="http://schemas.openxmlformats.org/officeDocument/2006/relationships/tags" Target="../tags/tag19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image" Target="../media/image8.png"/><Relationship Id="rId7" Type="http://schemas.openxmlformats.org/officeDocument/2006/relationships/tags" Target="../tags/tag198.xml"/><Relationship Id="rId6" Type="http://schemas.openxmlformats.org/officeDocument/2006/relationships/image" Target="../media/image10.png"/><Relationship Id="rId5" Type="http://schemas.openxmlformats.org/officeDocument/2006/relationships/tags" Target="../tags/tag197.xml"/><Relationship Id="rId4" Type="http://schemas.openxmlformats.org/officeDocument/2006/relationships/image" Target="../media/image9.png"/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4" Type="http://schemas.openxmlformats.org/officeDocument/2006/relationships/tags" Target="../tags/tag204.xml"/><Relationship Id="rId13" Type="http://schemas.openxmlformats.org/officeDocument/2006/relationships/tags" Target="../tags/tag203.xml"/><Relationship Id="rId12" Type="http://schemas.openxmlformats.org/officeDocument/2006/relationships/tags" Target="../tags/tag202.xml"/><Relationship Id="rId11" Type="http://schemas.openxmlformats.org/officeDocument/2006/relationships/tags" Target="../tags/tag201.xml"/><Relationship Id="rId10" Type="http://schemas.openxmlformats.org/officeDocument/2006/relationships/tags" Target="../tags/tag200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09.xml"/><Relationship Id="rId8" Type="http://schemas.openxmlformats.org/officeDocument/2006/relationships/image" Target="../media/image8.png"/><Relationship Id="rId7" Type="http://schemas.openxmlformats.org/officeDocument/2006/relationships/tags" Target="../tags/tag208.xml"/><Relationship Id="rId6" Type="http://schemas.openxmlformats.org/officeDocument/2006/relationships/image" Target="../media/image10.png"/><Relationship Id="rId5" Type="http://schemas.openxmlformats.org/officeDocument/2006/relationships/tags" Target="../tags/tag207.xml"/><Relationship Id="rId4" Type="http://schemas.openxmlformats.org/officeDocument/2006/relationships/image" Target="../media/image9.png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4" Type="http://schemas.openxmlformats.org/officeDocument/2006/relationships/tags" Target="../tags/tag214.xml"/><Relationship Id="rId13" Type="http://schemas.openxmlformats.org/officeDocument/2006/relationships/tags" Target="../tags/tag213.xml"/><Relationship Id="rId12" Type="http://schemas.openxmlformats.org/officeDocument/2006/relationships/tags" Target="../tags/tag212.xml"/><Relationship Id="rId11" Type="http://schemas.openxmlformats.org/officeDocument/2006/relationships/tags" Target="../tags/tag211.xml"/><Relationship Id="rId10" Type="http://schemas.openxmlformats.org/officeDocument/2006/relationships/tags" Target="../tags/tag21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19.xml"/><Relationship Id="rId8" Type="http://schemas.openxmlformats.org/officeDocument/2006/relationships/image" Target="../media/image8.png"/><Relationship Id="rId7" Type="http://schemas.openxmlformats.org/officeDocument/2006/relationships/tags" Target="../tags/tag218.xml"/><Relationship Id="rId6" Type="http://schemas.openxmlformats.org/officeDocument/2006/relationships/image" Target="../media/image10.png"/><Relationship Id="rId5" Type="http://schemas.openxmlformats.org/officeDocument/2006/relationships/tags" Target="../tags/tag217.xml"/><Relationship Id="rId4" Type="http://schemas.openxmlformats.org/officeDocument/2006/relationships/image" Target="../media/image9.png"/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6" Type="http://schemas.openxmlformats.org/officeDocument/2006/relationships/tags" Target="../tags/tag226.xml"/><Relationship Id="rId15" Type="http://schemas.openxmlformats.org/officeDocument/2006/relationships/tags" Target="../tags/tag225.xml"/><Relationship Id="rId14" Type="http://schemas.openxmlformats.org/officeDocument/2006/relationships/tags" Target="../tags/tag224.xml"/><Relationship Id="rId13" Type="http://schemas.openxmlformats.org/officeDocument/2006/relationships/tags" Target="../tags/tag223.xml"/><Relationship Id="rId12" Type="http://schemas.openxmlformats.org/officeDocument/2006/relationships/tags" Target="../tags/tag222.xml"/><Relationship Id="rId11" Type="http://schemas.openxmlformats.org/officeDocument/2006/relationships/tags" Target="../tags/tag221.xml"/><Relationship Id="rId10" Type="http://schemas.openxmlformats.org/officeDocument/2006/relationships/tags" Target="../tags/tag220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232.xml"/><Relationship Id="rId8" Type="http://schemas.openxmlformats.org/officeDocument/2006/relationships/tags" Target="../tags/tag231.xml"/><Relationship Id="rId7" Type="http://schemas.openxmlformats.org/officeDocument/2006/relationships/tags" Target="../tags/tag230.xml"/><Relationship Id="rId6" Type="http://schemas.openxmlformats.org/officeDocument/2006/relationships/image" Target="../media/image15.png"/><Relationship Id="rId5" Type="http://schemas.openxmlformats.org/officeDocument/2006/relationships/tags" Target="../tags/tag229.xml"/><Relationship Id="rId4" Type="http://schemas.openxmlformats.org/officeDocument/2006/relationships/image" Target="../media/image14.png"/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1" Type="http://schemas.openxmlformats.org/officeDocument/2006/relationships/tags" Target="../tags/tag234.xml"/><Relationship Id="rId10" Type="http://schemas.openxmlformats.org/officeDocument/2006/relationships/tags" Target="../tags/tag233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Box 12"/>
          <p:cNvSpPr txBox="1"/>
          <p:nvPr userDrawn="1"/>
        </p:nvSpPr>
        <p:spPr>
          <a:xfrm>
            <a:off x="330200" y="120650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4000" b="1">
                <a:solidFill>
                  <a:srgbClr val="5A5119"/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4000" b="1">
              <a:solidFill>
                <a:srgbClr val="5A5119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566988" y="576263"/>
            <a:ext cx="6357938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图片 2"/>
          <p:cNvPicPr>
            <a:picLocks noChangeAspect="1"/>
          </p:cNvPicPr>
          <p:nvPr userDrawn="1"/>
        </p:nvPicPr>
        <p:blipFill>
          <a:blip r:embed="rId2"/>
          <a:srcRect t="39250" b="30032"/>
          <a:stretch>
            <a:fillRect/>
          </a:stretch>
        </p:blipFill>
        <p:spPr>
          <a:xfrm>
            <a:off x="398463" y="5849938"/>
            <a:ext cx="2127250" cy="652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93188" y="3862388"/>
            <a:ext cx="1666875" cy="90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2053" descr="图片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563562" y="-3175"/>
            <a:ext cx="13319125" cy="6864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4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9"/>
              </p:custDataLst>
            </p:nvPr>
          </p:nvSpPr>
          <p:spPr>
            <a:xfrm>
              <a:off x="3800683" y="1123029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10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3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0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8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2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7"/>
              </p:custDataLst>
            </p:nvPr>
          </p:nvSpPr>
          <p:spPr>
            <a:xfrm>
              <a:off x="3800683" y="1123029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8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0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1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0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1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2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3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0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1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6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7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8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3"/>
              </p:custDataLst>
            </p:nvPr>
          </p:nvSpPr>
          <p:spPr>
            <a:xfrm>
              <a:off x="3800683" y="1123029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4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5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2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1.xml"/><Relationship Id="rId18" Type="http://schemas.openxmlformats.org/officeDocument/2006/relationships/tags" Target="../tags/tag60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image" Target="../media/image4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6" Type="http://schemas.openxmlformats.org/officeDocument/2006/relationships/theme" Target="../theme/theme2.xml"/><Relationship Id="rId25" Type="http://schemas.openxmlformats.org/officeDocument/2006/relationships/tags" Target="../tags/tag240.xml"/><Relationship Id="rId24" Type="http://schemas.openxmlformats.org/officeDocument/2006/relationships/tags" Target="../tags/tag239.xml"/><Relationship Id="rId23" Type="http://schemas.openxmlformats.org/officeDocument/2006/relationships/tags" Target="../tags/tag238.xml"/><Relationship Id="rId22" Type="http://schemas.openxmlformats.org/officeDocument/2006/relationships/tags" Target="../tags/tag237.xml"/><Relationship Id="rId21" Type="http://schemas.openxmlformats.org/officeDocument/2006/relationships/tags" Target="../tags/tag236.xml"/><Relationship Id="rId20" Type="http://schemas.openxmlformats.org/officeDocument/2006/relationships/tags" Target="../tags/tag235.xml"/><Relationship Id="rId2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12" Type="http://schemas.openxmlformats.org/officeDocument/2006/relationships/image" Target="../media/image16.jpeg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0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>
            <a:alphaModFix amt="2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CFDFE">
                <a:alpha val="100000"/>
              </a:srgbClr>
            </a:gs>
            <a:gs pos="74001">
              <a:srgbClr val="E0F1F2">
                <a:alpha val="100000"/>
              </a:srgbClr>
            </a:gs>
            <a:gs pos="83000">
              <a:srgbClr val="E0F1F2">
                <a:alpha val="100000"/>
              </a:srgbClr>
            </a:gs>
            <a:gs pos="100000">
              <a:srgbClr val="EBF6F7">
                <a:alpha val="100000"/>
              </a:srgbClr>
            </a:gs>
          </a:gsLst>
          <a:lin ang="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" Type="http://schemas.openxmlformats.org/officeDocument/2006/relationships/image" Target="../media/image1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20.xml"/><Relationship Id="rId7" Type="http://schemas.openxmlformats.org/officeDocument/2006/relationships/tags" Target="../tags/tag265.xml"/><Relationship Id="rId6" Type="http://schemas.openxmlformats.org/officeDocument/2006/relationships/image" Target="../media/image20.jpeg"/><Relationship Id="rId5" Type="http://schemas.openxmlformats.org/officeDocument/2006/relationships/tags" Target="../tags/tag264.xml"/><Relationship Id="rId4" Type="http://schemas.openxmlformats.org/officeDocument/2006/relationships/image" Target="../media/image10.png"/><Relationship Id="rId3" Type="http://schemas.openxmlformats.org/officeDocument/2006/relationships/tags" Target="../tags/tag263.xml"/><Relationship Id="rId2" Type="http://schemas.openxmlformats.org/officeDocument/2006/relationships/image" Target="../media/image9.png"/><Relationship Id="rId1" Type="http://schemas.openxmlformats.org/officeDocument/2006/relationships/tags" Target="../tags/tag26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0.xml"/><Relationship Id="rId3" Type="http://schemas.openxmlformats.org/officeDocument/2006/relationships/tags" Target="../tags/tag268.xml"/><Relationship Id="rId2" Type="http://schemas.openxmlformats.org/officeDocument/2006/relationships/image" Target="../media/image10.png"/><Relationship Id="rId1" Type="http://schemas.openxmlformats.org/officeDocument/2006/relationships/tags" Target="../tags/tag26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20.xml"/><Relationship Id="rId7" Type="http://schemas.openxmlformats.org/officeDocument/2006/relationships/tags" Target="../tags/tag272.xml"/><Relationship Id="rId6" Type="http://schemas.openxmlformats.org/officeDocument/2006/relationships/tags" Target="../tags/tag271.xml"/><Relationship Id="rId5" Type="http://schemas.openxmlformats.org/officeDocument/2006/relationships/image" Target="../media/image22.png"/><Relationship Id="rId4" Type="http://schemas.openxmlformats.org/officeDocument/2006/relationships/image" Target="../media/image10.png"/><Relationship Id="rId3" Type="http://schemas.openxmlformats.org/officeDocument/2006/relationships/tags" Target="../tags/tag270.xml"/><Relationship Id="rId2" Type="http://schemas.openxmlformats.org/officeDocument/2006/relationships/image" Target="../media/image9.png"/><Relationship Id="rId1" Type="http://schemas.openxmlformats.org/officeDocument/2006/relationships/tags" Target="../tags/tag269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20.xml"/><Relationship Id="rId7" Type="http://schemas.openxmlformats.org/officeDocument/2006/relationships/tags" Target="../tags/tag276.xml"/><Relationship Id="rId6" Type="http://schemas.openxmlformats.org/officeDocument/2006/relationships/tags" Target="../tags/tag275.xml"/><Relationship Id="rId5" Type="http://schemas.openxmlformats.org/officeDocument/2006/relationships/image" Target="../media/image22.png"/><Relationship Id="rId4" Type="http://schemas.openxmlformats.org/officeDocument/2006/relationships/image" Target="../media/image10.png"/><Relationship Id="rId3" Type="http://schemas.openxmlformats.org/officeDocument/2006/relationships/tags" Target="../tags/tag274.xml"/><Relationship Id="rId2" Type="http://schemas.openxmlformats.org/officeDocument/2006/relationships/image" Target="../media/image9.png"/><Relationship Id="rId1" Type="http://schemas.openxmlformats.org/officeDocument/2006/relationships/tags" Target="../tags/tag273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20.xml"/><Relationship Id="rId7" Type="http://schemas.openxmlformats.org/officeDocument/2006/relationships/tags" Target="../tags/tag280.xml"/><Relationship Id="rId6" Type="http://schemas.openxmlformats.org/officeDocument/2006/relationships/tags" Target="../tags/tag279.xml"/><Relationship Id="rId5" Type="http://schemas.openxmlformats.org/officeDocument/2006/relationships/image" Target="../media/image22.png"/><Relationship Id="rId4" Type="http://schemas.openxmlformats.org/officeDocument/2006/relationships/image" Target="../media/image10.png"/><Relationship Id="rId3" Type="http://schemas.openxmlformats.org/officeDocument/2006/relationships/tags" Target="../tags/tag278.xml"/><Relationship Id="rId2" Type="http://schemas.openxmlformats.org/officeDocument/2006/relationships/image" Target="../media/image9.png"/><Relationship Id="rId1" Type="http://schemas.openxmlformats.org/officeDocument/2006/relationships/tags" Target="../tags/tag27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45.xml"/><Relationship Id="rId2" Type="http://schemas.openxmlformats.org/officeDocument/2006/relationships/image" Target="../media/image18.jpeg"/><Relationship Id="rId1" Type="http://schemas.openxmlformats.org/officeDocument/2006/relationships/tags" Target="../tags/tag24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0.xml"/><Relationship Id="rId7" Type="http://schemas.openxmlformats.org/officeDocument/2006/relationships/tags" Target="../tags/tag249.xml"/><Relationship Id="rId6" Type="http://schemas.openxmlformats.org/officeDocument/2006/relationships/image" Target="../media/image19.jpeg"/><Relationship Id="rId5" Type="http://schemas.openxmlformats.org/officeDocument/2006/relationships/tags" Target="../tags/tag248.xml"/><Relationship Id="rId4" Type="http://schemas.openxmlformats.org/officeDocument/2006/relationships/image" Target="../media/image10.png"/><Relationship Id="rId3" Type="http://schemas.openxmlformats.org/officeDocument/2006/relationships/tags" Target="../tags/tag247.xml"/><Relationship Id="rId2" Type="http://schemas.openxmlformats.org/officeDocument/2006/relationships/image" Target="../media/image9.png"/><Relationship Id="rId1" Type="http://schemas.openxmlformats.org/officeDocument/2006/relationships/tags" Target="../tags/tag24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20.xml"/><Relationship Id="rId7" Type="http://schemas.openxmlformats.org/officeDocument/2006/relationships/tags" Target="../tags/tag253.xml"/><Relationship Id="rId6" Type="http://schemas.openxmlformats.org/officeDocument/2006/relationships/image" Target="../media/image19.jpeg"/><Relationship Id="rId5" Type="http://schemas.openxmlformats.org/officeDocument/2006/relationships/tags" Target="../tags/tag252.xml"/><Relationship Id="rId4" Type="http://schemas.openxmlformats.org/officeDocument/2006/relationships/image" Target="../media/image10.png"/><Relationship Id="rId3" Type="http://schemas.openxmlformats.org/officeDocument/2006/relationships/tags" Target="../tags/tag251.xml"/><Relationship Id="rId2" Type="http://schemas.openxmlformats.org/officeDocument/2006/relationships/image" Target="../media/image9.png"/><Relationship Id="rId1" Type="http://schemas.openxmlformats.org/officeDocument/2006/relationships/tags" Target="../tags/tag25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7" Type="http://schemas.openxmlformats.org/officeDocument/2006/relationships/tags" Target="../tags/tag258.xml"/><Relationship Id="rId6" Type="http://schemas.openxmlformats.org/officeDocument/2006/relationships/tags" Target="../tags/tag257.xml"/><Relationship Id="rId5" Type="http://schemas.openxmlformats.org/officeDocument/2006/relationships/tags" Target="../tags/tag256.xml"/><Relationship Id="rId4" Type="http://schemas.openxmlformats.org/officeDocument/2006/relationships/image" Target="../media/image10.png"/><Relationship Id="rId3" Type="http://schemas.openxmlformats.org/officeDocument/2006/relationships/tags" Target="../tags/tag255.xml"/><Relationship Id="rId2" Type="http://schemas.openxmlformats.org/officeDocument/2006/relationships/image" Target="../media/image9.png"/><Relationship Id="rId1" Type="http://schemas.openxmlformats.org/officeDocument/2006/relationships/tags" Target="../tags/tag25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89e192e191429dc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3665" y="120015"/>
            <a:ext cx="12136755" cy="63906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-1182370" y="701675"/>
            <a:ext cx="11260455" cy="2570480"/>
          </a:xfrm>
        </p:spPr>
        <p:txBody>
          <a:bodyPr>
            <a:normAutofit/>
          </a:bodyPr>
          <a:lstStyle/>
          <a:p>
            <a:r>
              <a:rPr lang="zh-CN" altLang="en-US" sz="660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第</a:t>
            </a:r>
            <a:r>
              <a:rPr lang="en-US" altLang="zh-CN" sz="660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5</a:t>
            </a:r>
            <a:r>
              <a:rPr lang="zh-CN" altLang="en-US" sz="660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课《论语》十二章</a:t>
            </a:r>
            <a:r>
              <a:rPr lang="zh-CN" altLang="en-US" sz="660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　</a:t>
            </a:r>
            <a:b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-351790" y="4246245"/>
            <a:ext cx="6785610" cy="1472565"/>
          </a:xfrm>
        </p:spPr>
        <p:txBody>
          <a:bodyPr/>
          <a:lstStyle/>
          <a:p>
            <a:r>
              <a:rPr lang="zh-CN" altLang="en-US" sz="6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孔子</a:t>
            </a:r>
            <a:endParaRPr lang="zh-CN" altLang="en-US" sz="6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05" y="798195"/>
            <a:ext cx="10968990" cy="3068955"/>
          </a:xfrm>
        </p:spPr>
        <p:txBody>
          <a:bodyPr>
            <a:normAutofit fontScale="90000"/>
          </a:bodyPr>
          <a:lstStyle/>
          <a:p>
            <a:pPr indent="0">
              <a:lnSpc>
                <a:spcPct val="130000"/>
              </a:lnSpc>
            </a:pPr>
            <a:r>
              <a:rPr lang="zh-CN" altLang="en-US" sz="3200">
                <a:sym typeface="+mn-ea"/>
              </a:rPr>
              <a:t>（</a:t>
            </a:r>
            <a:r>
              <a:rPr lang="en-US" altLang="zh-CN" sz="3200">
                <a:sym typeface="+mn-ea"/>
              </a:rPr>
              <a:t>3</a:t>
            </a:r>
            <a:r>
              <a:rPr lang="zh-CN" altLang="en-US" sz="3200">
                <a:sym typeface="+mn-ea"/>
              </a:rPr>
              <a:t>）君子：</a:t>
            </a:r>
            <a:br>
              <a:rPr lang="zh-CN" altLang="en-US" sz="3200">
                <a:sym typeface="+mn-ea"/>
              </a:rPr>
            </a:br>
            <a:br>
              <a:rPr lang="zh-CN" altLang="en-US" sz="3200">
                <a:sym typeface="+mn-ea"/>
              </a:rPr>
            </a:br>
            <a:br>
              <a:rPr lang="zh-CN" altLang="en-US" sz="3200">
                <a:sym typeface="+mn-ea"/>
              </a:rPr>
            </a:br>
            <a:br>
              <a:rPr lang="zh-CN" altLang="en-US" sz="3200">
                <a:sym typeface="+mn-ea"/>
              </a:rPr>
            </a:br>
            <a:r>
              <a:rPr lang="zh-CN" altLang="en-US" sz="3200">
                <a:sym typeface="+mn-ea"/>
              </a:rPr>
              <a:t>（</a:t>
            </a:r>
            <a:r>
              <a:rPr lang="en-US" altLang="zh-CN" sz="3200">
                <a:sym typeface="+mn-ea"/>
              </a:rPr>
              <a:t>4</a:t>
            </a:r>
            <a:r>
              <a:rPr lang="zh-CN" altLang="en-US" sz="3200">
                <a:sym typeface="+mn-ea"/>
              </a:rPr>
              <a:t>）六艺：</a:t>
            </a:r>
            <a:br>
              <a:rPr lang="zh-CN" altLang="en-US" sz="3200">
                <a:sym typeface="+mn-ea"/>
              </a:rPr>
            </a:br>
            <a:endParaRPr lang="zh-CN" altLang="en-US" sz="3200">
              <a:solidFill>
                <a:srgbClr val="0070C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72155" y="567690"/>
            <a:ext cx="7317740" cy="23069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en-US" altLang="zh-CN" sz="3200">
                <a:sym typeface="+mn-ea"/>
              </a:rPr>
              <a:t>a</a:t>
            </a:r>
            <a:r>
              <a:rPr lang="zh-CN" altLang="en-US" sz="3200">
                <a:sym typeface="+mn-ea"/>
              </a:rPr>
              <a:t>、古代统治者和一般贵族男子的通称；</a:t>
            </a:r>
            <a:endParaRPr lang="zh-CN" altLang="en-US" sz="32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3200">
                <a:sym typeface="+mn-ea"/>
              </a:rPr>
              <a:t>b</a:t>
            </a:r>
            <a:r>
              <a:rPr lang="zh-CN" altLang="en-US" sz="3200">
                <a:sym typeface="+mn-ea"/>
              </a:rPr>
              <a:t>、有道德的人；</a:t>
            </a:r>
            <a:endParaRPr lang="zh-CN" altLang="en-US" sz="32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3200">
                <a:sym typeface="+mn-ea"/>
              </a:rPr>
              <a:t>c</a:t>
            </a:r>
            <a:r>
              <a:rPr lang="zh-CN" altLang="en-US" sz="3200">
                <a:sym typeface="+mn-ea"/>
              </a:rPr>
              <a:t>、妻称夫或青年女子称恋人。</a:t>
            </a:r>
            <a:endParaRPr lang="zh-CN" altLang="en-US" sz="3200">
              <a:solidFill>
                <a:srgbClr val="0070C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505" y="3554730"/>
            <a:ext cx="1086802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3200">
                <a:sym typeface="+mn-ea"/>
              </a:rPr>
              <a:t>a</a:t>
            </a:r>
            <a:r>
              <a:rPr lang="zh-CN" altLang="en-US" sz="3200">
                <a:sym typeface="+mn-ea"/>
              </a:rPr>
              <a:t>、指</a:t>
            </a:r>
            <a:r>
              <a:rPr lang="zh-CN" altLang="en-US" sz="3200">
                <a:solidFill>
                  <a:srgbClr val="0070C0"/>
                </a:solidFill>
                <a:sym typeface="+mn-ea"/>
              </a:rPr>
              <a:t>礼、乐、射、御、书、数六种科目</a:t>
            </a:r>
            <a:r>
              <a:rPr lang="zh-CN" altLang="en-US" sz="3200">
                <a:sym typeface="+mn-ea"/>
              </a:rPr>
              <a:t>，即礼仪、音乐、</a:t>
            </a:r>
            <a:endParaRPr lang="zh-CN" altLang="en-US" sz="3200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ym typeface="+mn-ea"/>
              </a:rPr>
              <a:t>射箭、驾车、书法（六书）和计算(九章算术)。</a:t>
            </a:r>
            <a:br>
              <a:rPr lang="zh-CN" altLang="en-US" sz="3200">
                <a:sym typeface="+mn-ea"/>
              </a:rPr>
            </a:br>
            <a:r>
              <a:rPr lang="en-US" altLang="zh-CN" sz="3200">
                <a:sym typeface="+mn-ea"/>
              </a:rPr>
              <a:t>b</a:t>
            </a:r>
            <a:r>
              <a:rPr lang="zh-CN" altLang="zh-CN" sz="3200">
                <a:sym typeface="+mn-ea"/>
              </a:rPr>
              <a:t>、</a:t>
            </a:r>
            <a:r>
              <a:rPr lang="zh-CN" altLang="en-US" sz="3200">
                <a:sym typeface="+mn-ea"/>
              </a:rPr>
              <a:t>指</a:t>
            </a:r>
            <a:r>
              <a:rPr lang="zh-CN" altLang="en-US" sz="3200">
                <a:solidFill>
                  <a:srgbClr val="0070C0"/>
                </a:solidFill>
                <a:sym typeface="+mn-ea"/>
              </a:rPr>
              <a:t>儒家的“六经”，即《乐》《诗》《礼》《书》</a:t>
            </a:r>
            <a:endParaRPr lang="zh-CN" altLang="en-US" sz="3200">
              <a:solidFill>
                <a:srgbClr val="0070C0"/>
              </a:solidFill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rgbClr val="0070C0"/>
                </a:solidFill>
                <a:sym typeface="+mn-ea"/>
              </a:rPr>
              <a:t>《春秋》《易》。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709545" y="613410"/>
            <a:ext cx="9324975" cy="54006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  <a:sym typeface="+mn-ea"/>
              </a:rPr>
              <a:t>《论语》</a:t>
            </a: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仿宋" panose="02010609060101010101" pitchFamily="49" charset="-122"/>
                <a:cs typeface="隶书" panose="02010509060101010101" pitchFamily="49" charset="-122"/>
                <a:sym typeface="+mn-ea"/>
              </a:rPr>
              <a:t>是一部语录体的散文集。</a:t>
            </a:r>
            <a:endParaRPr lang="zh-CN" altLang="en-US" sz="2400" b="1">
              <a:solidFill>
                <a:schemeClr val="dk1"/>
              </a:solidFill>
              <a:latin typeface="隶书" panose="02010509060101010101" pitchFamily="49" charset="-122"/>
              <a:ea typeface="仿宋" panose="02010609060101010101" pitchFamily="49" charset="-122"/>
              <a:cs typeface="隶书" panose="02010509060101010101" pitchFamily="49" charset="-122"/>
              <a:sym typeface="+mn-ea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endParaRPr lang="zh-CN" altLang="en-US" sz="2400" b="1">
              <a:solidFill>
                <a:schemeClr val="dk1"/>
              </a:solidFill>
              <a:latin typeface="隶书" panose="02010509060101010101" pitchFamily="49" charset="-122"/>
              <a:ea typeface="微软雅黑" panose="020B0503020204020204" pitchFamily="34" charset="-122"/>
              <a:cs typeface="隶书" panose="020105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600" b="1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体式上：</a:t>
            </a:r>
            <a:endParaRPr lang="zh-CN" altLang="en-US" sz="2600" b="1">
              <a:solidFill>
                <a:schemeClr val="dk1"/>
              </a:solidFill>
              <a:latin typeface="隶书" panose="02010509060101010101" pitchFamily="49" charset="-122"/>
              <a:ea typeface="微软雅黑" panose="020B0503020204020204" pitchFamily="34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(1)</a:t>
            </a:r>
            <a:r>
              <a:rPr lang="zh-CN" altLang="en-US" sz="2600" b="1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语录体</a:t>
            </a:r>
            <a:r>
              <a:rPr lang="en-US" altLang="zh-CN" sz="2600" b="1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(</a:t>
            </a:r>
            <a:r>
              <a:rPr lang="zh-CN" altLang="en-US" sz="2600" b="1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也可称格言体</a:t>
            </a:r>
            <a:r>
              <a:rPr lang="en-US" altLang="zh-CN" sz="2600" b="1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)</a:t>
            </a:r>
            <a:r>
              <a:rPr lang="zh-CN" altLang="en-US" sz="26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：</a:t>
            </a:r>
            <a:r>
              <a:rPr lang="zh-CN" altLang="en-US" sz="2600" b="1">
                <a:solidFill>
                  <a:srgbClr val="0B5FD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仅指明是孔子的话</a:t>
            </a:r>
            <a:r>
              <a:rPr lang="zh-CN" altLang="en-US" sz="26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，不写出说话的环境</a:t>
            </a:r>
            <a:r>
              <a:rPr lang="en-US" altLang="zh-CN" sz="26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(</a:t>
            </a:r>
            <a:r>
              <a:rPr lang="zh-CN" altLang="en-US" sz="26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包括说话的对象</a:t>
            </a:r>
            <a:r>
              <a:rPr lang="en-US" altLang="zh-CN" sz="26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)</a:t>
            </a:r>
            <a:r>
              <a:rPr lang="zh-CN" altLang="en-US" sz="26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，内容大多是关于学习、道德修养、为人处事的一般原则</a:t>
            </a:r>
            <a:r>
              <a:rPr lang="en-US" altLang="zh-CN" sz="26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;</a:t>
            </a:r>
            <a:endParaRPr lang="en-US" altLang="zh-CN" sz="2600">
              <a:solidFill>
                <a:schemeClr val="dk1"/>
              </a:solidFill>
              <a:latin typeface="隶书" panose="02010509060101010101" pitchFamily="49" charset="-122"/>
              <a:ea typeface="微软雅黑" panose="020B0503020204020204" pitchFamily="34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(2)</a:t>
            </a:r>
            <a:r>
              <a:rPr lang="zh-CN" altLang="en-US" sz="2600" b="1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对话体：</a:t>
            </a:r>
            <a:r>
              <a:rPr lang="zh-CN" altLang="en-US" sz="26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记录孔子对弟子</a:t>
            </a:r>
            <a:r>
              <a:rPr lang="en-US" altLang="zh-CN" sz="26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(</a:t>
            </a:r>
            <a:r>
              <a:rPr lang="zh-CN" altLang="en-US" sz="26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或其他人</a:t>
            </a:r>
            <a:r>
              <a:rPr lang="en-US" altLang="zh-CN" sz="26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)</a:t>
            </a:r>
            <a:r>
              <a:rPr lang="zh-CN" altLang="en-US" sz="26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的问题所作的回答，它写出了提问者的原话，但没有写谈话的背景</a:t>
            </a:r>
            <a:r>
              <a:rPr lang="en-US" altLang="zh-CN" sz="26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;</a:t>
            </a:r>
            <a:endParaRPr lang="en-US" altLang="zh-CN" sz="2600">
              <a:solidFill>
                <a:schemeClr val="dk1"/>
              </a:solidFill>
              <a:latin typeface="隶书" panose="02010509060101010101" pitchFamily="49" charset="-122"/>
              <a:ea typeface="微软雅黑" panose="020B0503020204020204" pitchFamily="34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(3)</a:t>
            </a:r>
            <a:r>
              <a:rPr lang="zh-CN" altLang="en-US" sz="2600" b="1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叙事体：</a:t>
            </a:r>
            <a:r>
              <a:rPr lang="zh-CN" altLang="en-US" sz="26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有一点情节，但也往往是以记录孔子的话为主。</a:t>
            </a:r>
            <a:endParaRPr lang="zh-CN" altLang="en-US" sz="2600">
              <a:solidFill>
                <a:schemeClr val="dk1"/>
              </a:solidFill>
              <a:latin typeface="隶书" panose="02010509060101010101" pitchFamily="49" charset="-122"/>
              <a:ea typeface="微软雅黑" panose="020B0503020204020204" pitchFamily="34" charset="-122"/>
              <a:cs typeface="隶书" panose="020105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65720" y="360391"/>
            <a:ext cx="2193280" cy="629194"/>
            <a:chOff x="4874007" y="570199"/>
            <a:chExt cx="1441237" cy="629194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74007" y="662245"/>
              <a:ext cx="1441237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了解</a:t>
              </a:r>
              <a:r>
                <a:rPr lang="en-US" altLang="zh-CN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《</a:t>
              </a:r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论语</a:t>
              </a:r>
              <a:r>
                <a:rPr lang="en-US" altLang="zh-CN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》</a:t>
              </a:r>
              <a:endParaRPr lang="en-US" altLang="zh-CN" sz="240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Tahoma" panose="020B0604030504040204" pitchFamily="34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95" y="1682115"/>
            <a:ext cx="2496185" cy="313753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/>
          </p:cNvSpPr>
          <p:nvPr>
            <p:ph type="title"/>
          </p:nvPr>
        </p:nvSpPr>
        <p:spPr>
          <a:xfrm>
            <a:off x="622300" y="44450"/>
            <a:ext cx="10972800" cy="1143000"/>
          </a:xfrm>
        </p:spPr>
        <p:txBody>
          <a:bodyPr anchor="ctr" anchorCtr="0"/>
          <a:p>
            <a:r>
              <a:rPr lang="zh-CN" altLang="en-US" b="1"/>
              <a:t>先秦诸子散文</a:t>
            </a:r>
            <a:endParaRPr lang="zh-CN" altLang="en-US" b="1"/>
          </a:p>
        </p:txBody>
      </p:sp>
      <p:sp>
        <p:nvSpPr>
          <p:cNvPr id="3074" name="内容占位符 2"/>
          <p:cNvSpPr>
            <a:spLocks noGrp="1"/>
          </p:cNvSpPr>
          <p:nvPr>
            <p:ph idx="1"/>
          </p:nvPr>
        </p:nvSpPr>
        <p:spPr>
          <a:xfrm>
            <a:off x="609600" y="1123950"/>
            <a:ext cx="10972800" cy="5205413"/>
          </a:xfrm>
        </p:spPr>
        <p:txBody>
          <a:bodyPr anchor="t" anchorCtr="0"/>
          <a:p>
            <a:r>
              <a:rPr lang="zh-CN" altLang="en-US" b="1"/>
              <a:t>1.</a:t>
            </a:r>
            <a:r>
              <a:rPr lang="zh-CN" altLang="en-US" b="1">
                <a:solidFill>
                  <a:srgbClr val="FF0000"/>
                </a:solidFill>
              </a:rPr>
              <a:t>先秦</a:t>
            </a:r>
            <a:r>
              <a:rPr lang="zh-CN" altLang="en-US" b="1"/>
              <a:t>包括夏、商、西周,以及春秋、战国等历史阶段。“先秦诸子”是指当时各学派的代表人物或者他们的著作。</a:t>
            </a:r>
            <a:endParaRPr lang="zh-CN" altLang="en-US" b="1"/>
          </a:p>
          <a:p>
            <a:r>
              <a:rPr lang="zh-CN" altLang="en-US" b="1"/>
              <a:t>2.</a:t>
            </a:r>
            <a:r>
              <a:rPr lang="zh-CN" altLang="en-US" b="1">
                <a:solidFill>
                  <a:srgbClr val="FF0000"/>
                </a:solidFill>
              </a:rPr>
              <a:t>先秦说理散文</a:t>
            </a:r>
            <a:r>
              <a:rPr lang="zh-CN" altLang="en-US" b="1"/>
              <a:t>的发展:</a:t>
            </a:r>
            <a:endParaRPr lang="zh-CN" altLang="en-US" b="1"/>
          </a:p>
          <a:p>
            <a:r>
              <a:rPr lang="zh-CN" altLang="en-US" b="1">
                <a:solidFill>
                  <a:srgbClr val="0070C0"/>
                </a:solidFill>
              </a:rPr>
              <a:t>《论语》语录体;</a:t>
            </a:r>
            <a:endParaRPr lang="zh-CN" altLang="en-US" b="1">
              <a:solidFill>
                <a:srgbClr val="0070C0"/>
              </a:solidFill>
            </a:endParaRPr>
          </a:p>
          <a:p>
            <a:r>
              <a:rPr lang="zh-CN" altLang="en-US" b="1">
                <a:solidFill>
                  <a:srgbClr val="0070C0"/>
                </a:solidFill>
              </a:rPr>
              <a:t>《孟子》对话体;</a:t>
            </a:r>
            <a:endParaRPr lang="zh-CN" altLang="en-US" b="1">
              <a:solidFill>
                <a:srgbClr val="0070C0"/>
              </a:solidFill>
            </a:endParaRPr>
          </a:p>
          <a:p>
            <a:r>
              <a:rPr lang="zh-CN" altLang="en-US" b="1">
                <a:solidFill>
                  <a:srgbClr val="0070C0"/>
                </a:solidFill>
              </a:rPr>
              <a:t>《庄子》</a:t>
            </a:r>
            <a:r>
              <a:rPr lang="zh-CN" altLang="en-US" b="1"/>
              <a:t>由</a:t>
            </a:r>
            <a:r>
              <a:rPr lang="zh-CN" altLang="en-US" b="1">
                <a:solidFill>
                  <a:srgbClr val="0070C0"/>
                </a:solidFill>
              </a:rPr>
              <a:t>语录体向专论体过渡</a:t>
            </a:r>
            <a:r>
              <a:rPr lang="zh-CN" altLang="en-US" b="1"/>
              <a:t>（许多篇章以多则构思奇妙的寓言结构成文）;</a:t>
            </a:r>
            <a:endParaRPr lang="zh-CN" altLang="en-US" b="1"/>
          </a:p>
          <a:p>
            <a:r>
              <a:rPr lang="zh-CN" altLang="en-US" b="1">
                <a:solidFill>
                  <a:srgbClr val="0070C0"/>
                </a:solidFill>
              </a:rPr>
              <a:t>《荀子》</a:t>
            </a:r>
            <a:r>
              <a:rPr lang="zh-CN" altLang="en-US" b="1"/>
              <a:t>已发展为</a:t>
            </a:r>
            <a:r>
              <a:rPr lang="zh-CN" altLang="en-US" b="1">
                <a:solidFill>
                  <a:srgbClr val="0070C0"/>
                </a:solidFill>
              </a:rPr>
              <a:t>有标题的论说文</a:t>
            </a:r>
            <a:r>
              <a:rPr lang="zh-CN" altLang="en-US" b="1"/>
              <a:t>，标志着古代说理文体制已经成熟。（《劝学》)</a:t>
            </a:r>
            <a:endParaRPr lang="zh-CN" altLang="en-US"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biLevel thresh="50000"/>
          </a:blip>
          <a:stretch>
            <a:fillRect/>
          </a:stretch>
        </p:blipFill>
        <p:spPr>
          <a:xfrm>
            <a:off x="2997200" y="312420"/>
            <a:ext cx="7158990" cy="62337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1550" y="444500"/>
            <a:ext cx="20256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B5FD1"/>
                </a:solidFill>
              </a:rPr>
              <a:t>结构图解</a:t>
            </a:r>
            <a:endParaRPr lang="zh-CN" altLang="en-US" sz="3200" b="1">
              <a:solidFill>
                <a:srgbClr val="0B5FD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05" y="2564130"/>
            <a:ext cx="10968990" cy="1191895"/>
          </a:xfrm>
        </p:spPr>
        <p:txBody>
          <a:bodyPr>
            <a:noAutofit/>
          </a:bodyPr>
          <a:lstStyle/>
          <a:p>
            <a:pPr algn="ctr"/>
            <a:r>
              <a:rPr lang="zh-CN" altLang="en-US" sz="6600"/>
              <a:t>实词</a:t>
            </a:r>
            <a:r>
              <a:rPr lang="en-US" altLang="zh-CN" sz="6600"/>
              <a:t>    </a:t>
            </a:r>
            <a:r>
              <a:rPr lang="zh-CN" altLang="en-US" sz="6600"/>
              <a:t>虚词</a:t>
            </a:r>
            <a:endParaRPr lang="zh-CN" altLang="en-US" sz="6600"/>
          </a:p>
        </p:txBody>
      </p:sp>
    </p:spTree>
    <p:custDataLst>
      <p:tags r:id="rId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自主检测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smtClean="0"/>
              <a:t>解释下面标红的字词</a:t>
            </a:r>
            <a:endParaRPr lang="en-US" altLang="zh-CN" smtClean="0"/>
          </a:p>
          <a:p>
            <a:r>
              <a:rPr lang="en-US" altLang="zh-CN" smtClean="0"/>
              <a:t>1.</a:t>
            </a:r>
            <a:r>
              <a:rPr lang="zh-CN" altLang="en-US">
                <a:solidFill>
                  <a:srgbClr val="FF0000"/>
                </a:solidFill>
              </a:rPr>
              <a:t>敏</a:t>
            </a:r>
            <a:r>
              <a:rPr lang="zh-CN" altLang="en-US" smtClean="0"/>
              <a:t>于事而慎于言</a:t>
            </a:r>
            <a:endParaRPr lang="en-US" altLang="zh-CN" smtClean="0"/>
          </a:p>
          <a:p>
            <a:r>
              <a:rPr lang="en-US" altLang="zh-CN" smtClean="0"/>
              <a:t>2.</a:t>
            </a:r>
            <a:r>
              <a:rPr lang="zh-CN" altLang="en-US" smtClean="0"/>
              <a:t>就有道而</a:t>
            </a:r>
            <a:r>
              <a:rPr lang="zh-CN" altLang="en-US" smtClean="0">
                <a:solidFill>
                  <a:srgbClr val="FF0000"/>
                </a:solidFill>
              </a:rPr>
              <a:t>正</a:t>
            </a:r>
            <a:r>
              <a:rPr lang="zh-CN" altLang="en-US" smtClean="0"/>
              <a:t>焉</a:t>
            </a:r>
            <a:endParaRPr lang="en-US" altLang="zh-CN" smtClean="0"/>
          </a:p>
          <a:p>
            <a:r>
              <a:rPr lang="en-US" altLang="zh-CN" smtClean="0"/>
              <a:t>3.</a:t>
            </a:r>
            <a:r>
              <a:rPr lang="zh-CN" altLang="en-US"/>
              <a:t>君子</a:t>
            </a:r>
            <a:r>
              <a:rPr lang="zh-CN" altLang="en-US" smtClean="0">
                <a:solidFill>
                  <a:srgbClr val="FF0000"/>
                </a:solidFill>
              </a:rPr>
              <a:t>喻</a:t>
            </a:r>
            <a:r>
              <a:rPr lang="zh-CN" altLang="en-US" smtClean="0"/>
              <a:t>于义</a:t>
            </a:r>
            <a:endParaRPr lang="en-US" altLang="zh-CN" smtClean="0"/>
          </a:p>
          <a:p>
            <a:r>
              <a:rPr lang="en-US" altLang="zh-CN" smtClean="0"/>
              <a:t>4.</a:t>
            </a:r>
            <a:r>
              <a:rPr lang="zh-CN" altLang="en-US" smtClean="0"/>
              <a:t>见</a:t>
            </a:r>
            <a:r>
              <a:rPr lang="zh-CN" altLang="en-US" smtClean="0">
                <a:solidFill>
                  <a:srgbClr val="FF0000"/>
                </a:solidFill>
              </a:rPr>
              <a:t>贤</a:t>
            </a:r>
            <a:r>
              <a:rPr lang="zh-CN" altLang="en-US" smtClean="0"/>
              <a:t>思齐焉</a:t>
            </a:r>
            <a:endParaRPr lang="en-US" altLang="zh-CN" smtClean="0"/>
          </a:p>
          <a:p>
            <a:r>
              <a:rPr lang="en-US" altLang="zh-CN" smtClean="0"/>
              <a:t>5.</a:t>
            </a:r>
            <a:r>
              <a:rPr lang="zh-CN" altLang="en-US" smtClean="0">
                <a:solidFill>
                  <a:srgbClr val="FF0000"/>
                </a:solidFill>
              </a:rPr>
              <a:t>质</a:t>
            </a:r>
            <a:r>
              <a:rPr lang="zh-CN" altLang="en-US" smtClean="0"/>
              <a:t>胜</a:t>
            </a:r>
            <a:r>
              <a:rPr lang="zh-CN" altLang="en-US" smtClean="0">
                <a:solidFill>
                  <a:srgbClr val="FF0000"/>
                </a:solidFill>
              </a:rPr>
              <a:t>文</a:t>
            </a:r>
            <a:r>
              <a:rPr lang="zh-CN" altLang="en-US" smtClean="0"/>
              <a:t>则野</a:t>
            </a:r>
            <a:endParaRPr lang="en-US" altLang="zh-CN" smtClean="0"/>
          </a:p>
          <a:p>
            <a:r>
              <a:rPr lang="en-US" altLang="zh-CN" smtClean="0"/>
              <a:t>6.</a:t>
            </a:r>
            <a:r>
              <a:rPr lang="zh-CN" altLang="en-US" smtClean="0"/>
              <a:t>文质</a:t>
            </a:r>
            <a:r>
              <a:rPr lang="zh-CN" altLang="en-US" smtClean="0">
                <a:solidFill>
                  <a:srgbClr val="FF0000"/>
                </a:solidFill>
              </a:rPr>
              <a:t>彬彬</a:t>
            </a:r>
            <a:endParaRPr lang="en-US" altLang="zh-CN">
              <a:solidFill>
                <a:srgbClr val="FF0000"/>
              </a:solidFill>
            </a:endParaRPr>
          </a:p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40016" y="2276872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mtClean="0"/>
              <a:t>7.</a:t>
            </a:r>
            <a:r>
              <a:rPr lang="zh-CN" altLang="en-US" smtClean="0"/>
              <a:t>士不可不</a:t>
            </a:r>
            <a:r>
              <a:rPr lang="zh-CN" altLang="en-US" smtClean="0">
                <a:solidFill>
                  <a:srgbClr val="FF0000"/>
                </a:solidFill>
              </a:rPr>
              <a:t>弘毅</a:t>
            </a:r>
            <a:endParaRPr lang="en-US" altLang="zh-CN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mtClean="0"/>
              <a:t>8.</a:t>
            </a:r>
            <a:r>
              <a:rPr lang="zh-CN" altLang="en-US" smtClean="0"/>
              <a:t>未</a:t>
            </a:r>
            <a:r>
              <a:rPr lang="zh-CN" altLang="en-US" smtClean="0">
                <a:solidFill>
                  <a:srgbClr val="FF0000"/>
                </a:solidFill>
              </a:rPr>
              <a:t>成</a:t>
            </a:r>
            <a:r>
              <a:rPr lang="zh-CN" altLang="en-US" smtClean="0"/>
              <a:t>一篑</a:t>
            </a:r>
            <a:endParaRPr lang="en-US" altLang="zh-CN" smtClean="0"/>
          </a:p>
          <a:p>
            <a:pPr marL="0" indent="0">
              <a:buNone/>
            </a:pPr>
            <a:r>
              <a:rPr lang="en-US" altLang="zh-CN" smtClean="0"/>
              <a:t>9.</a:t>
            </a:r>
            <a:r>
              <a:rPr lang="zh-CN" altLang="en-US" smtClean="0"/>
              <a:t>天下</a:t>
            </a:r>
            <a:r>
              <a:rPr lang="zh-CN" altLang="en-US" smtClean="0">
                <a:solidFill>
                  <a:srgbClr val="FF0000"/>
                </a:solidFill>
              </a:rPr>
              <a:t>归</a:t>
            </a:r>
            <a:r>
              <a:rPr lang="zh-CN" altLang="en-US" smtClean="0"/>
              <a:t>仁</a:t>
            </a:r>
            <a:endParaRPr lang="en-US" altLang="zh-CN" smtClean="0"/>
          </a:p>
          <a:p>
            <a:pPr marL="0" indent="0">
              <a:buNone/>
            </a:pPr>
            <a:r>
              <a:rPr lang="en-US" altLang="zh-CN" smtClean="0"/>
              <a:t>10.</a:t>
            </a:r>
            <a:r>
              <a:rPr lang="zh-CN" altLang="en-US" smtClean="0">
                <a:solidFill>
                  <a:srgbClr val="FF0000"/>
                </a:solidFill>
              </a:rPr>
              <a:t>非礼</a:t>
            </a:r>
            <a:r>
              <a:rPr lang="zh-CN" altLang="en-US" smtClean="0"/>
              <a:t>勿视</a:t>
            </a:r>
            <a:endParaRPr lang="en-US" altLang="zh-CN" smtClean="0"/>
          </a:p>
          <a:p>
            <a:pPr marL="0" indent="0">
              <a:buNone/>
            </a:pPr>
            <a:r>
              <a:rPr lang="en-US" altLang="zh-CN" smtClean="0"/>
              <a:t>11.</a:t>
            </a:r>
            <a:r>
              <a:rPr lang="zh-CN" altLang="en-US" smtClean="0">
                <a:solidFill>
                  <a:srgbClr val="FF0000"/>
                </a:solidFill>
              </a:rPr>
              <a:t>其</a:t>
            </a:r>
            <a:r>
              <a:rPr lang="zh-CN" altLang="en-US" smtClean="0"/>
              <a:t>“</a:t>
            </a:r>
            <a:r>
              <a:rPr lang="zh-CN" altLang="en-US"/>
              <a:t>恕</a:t>
            </a:r>
            <a:r>
              <a:rPr lang="zh-CN" altLang="en-US" smtClean="0"/>
              <a:t>” 乎</a:t>
            </a:r>
            <a:endParaRPr lang="en-US" altLang="zh-CN" smtClean="0"/>
          </a:p>
          <a:p>
            <a:pPr marL="0" indent="0">
              <a:buNone/>
            </a:pPr>
            <a:r>
              <a:rPr lang="en-US" altLang="zh-CN" smtClean="0"/>
              <a:t>12.《</a:t>
            </a:r>
            <a:r>
              <a:rPr lang="zh-CN" altLang="en-US" smtClean="0"/>
              <a:t>诗</a:t>
            </a:r>
            <a:r>
              <a:rPr lang="en-US" altLang="zh-CN" smtClean="0"/>
              <a:t>》</a:t>
            </a:r>
            <a:r>
              <a:rPr lang="zh-CN" altLang="en-US" smtClean="0"/>
              <a:t>可以</a:t>
            </a:r>
            <a:r>
              <a:rPr lang="zh-CN" altLang="en-US" smtClean="0">
                <a:solidFill>
                  <a:srgbClr val="FF0000"/>
                </a:solidFill>
              </a:rPr>
              <a:t>兴</a:t>
            </a:r>
            <a:r>
              <a:rPr lang="zh-CN" altLang="en-US" smtClean="0"/>
              <a:t>，可以</a:t>
            </a:r>
            <a:r>
              <a:rPr lang="zh-CN" altLang="en-US" smtClean="0">
                <a:solidFill>
                  <a:srgbClr val="FF0000"/>
                </a:solidFill>
              </a:rPr>
              <a:t>观</a:t>
            </a:r>
            <a:r>
              <a:rPr lang="zh-CN" altLang="en-US" smtClean="0"/>
              <a:t>，可以</a:t>
            </a:r>
            <a:r>
              <a:rPr lang="zh-CN" altLang="en-US" smtClean="0">
                <a:solidFill>
                  <a:srgbClr val="FF0000"/>
                </a:solidFill>
              </a:rPr>
              <a:t>群</a:t>
            </a:r>
            <a:r>
              <a:rPr lang="zh-CN" altLang="en-US" smtClean="0"/>
              <a:t>，可以</a:t>
            </a:r>
            <a:r>
              <a:rPr lang="zh-CN" altLang="en-US" smtClean="0">
                <a:solidFill>
                  <a:srgbClr val="FF0000"/>
                </a:solidFill>
              </a:rPr>
              <a:t>怨</a:t>
            </a:r>
            <a:endParaRPr lang="en-US" altLang="zh-CN" smtClean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39260" y="2190115"/>
            <a:ext cx="7937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勤勉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4239260" y="2650490"/>
            <a:ext cx="7937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匡正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3780790" y="3198495"/>
            <a:ext cx="171005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知晓，明白</a:t>
            </a:r>
            <a:endParaRPr lang="zh-CN" altLang="en-US" sz="2400" b="1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77260" y="3746500"/>
            <a:ext cx="23209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形容词用作名词</a:t>
            </a:r>
            <a:endParaRPr lang="zh-CN" altLang="en-US" sz="24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22955" y="4206875"/>
            <a:ext cx="171005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质朴，朴实</a:t>
            </a:r>
            <a:endParaRPr lang="zh-CN" altLang="en-US" sz="2400" b="1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13680" y="4206875"/>
            <a:ext cx="7937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文采</a:t>
            </a:r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3935730" y="4667250"/>
            <a:ext cx="14046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配合适当</a:t>
            </a:r>
            <a:endParaRPr lang="zh-CN" altLang="en-US" sz="2400" b="1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06205" y="2357755"/>
            <a:ext cx="293179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4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志向远大，意志</a:t>
            </a:r>
            <a:r>
              <a:rPr lang="zh-CN" altLang="en-US" sz="24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坚强</a:t>
            </a:r>
            <a:endParaRPr lang="zh-CN" altLang="en-US" sz="2400" b="1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72905" y="2818130"/>
            <a:ext cx="7937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成功</a:t>
            </a:r>
            <a:endParaRPr lang="zh-CN" altLang="en-US" sz="2400" b="1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72905" y="3278505"/>
            <a:ext cx="7937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称赞</a:t>
            </a:r>
            <a:endParaRPr lang="zh-CN" altLang="en-US" sz="2400" b="1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94165" y="3845560"/>
            <a:ext cx="14046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不合乎礼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9272905" y="4309745"/>
            <a:ext cx="7937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大概</a:t>
            </a:r>
            <a:endParaRPr lang="zh-CN" altLang="en-US" sz="2400" b="1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33010" y="5763260"/>
            <a:ext cx="20154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激发人的感情</a:t>
            </a:r>
            <a:endParaRPr lang="zh-CN" altLang="en-US" sz="2400" b="1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262495" y="5801360"/>
            <a:ext cx="415353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观察政治的得失、风俗的盛衰</a:t>
            </a:r>
            <a:endParaRPr lang="zh-CN" altLang="en-US" sz="2400" b="1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87595" y="6223635"/>
            <a:ext cx="26263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提高人际交往能力</a:t>
            </a:r>
            <a:endParaRPr lang="zh-CN" altLang="en-US" sz="2400"/>
          </a:p>
        </p:txBody>
      </p:sp>
      <p:sp>
        <p:nvSpPr>
          <p:cNvPr id="20" name="文本框 19"/>
          <p:cNvSpPr txBox="1"/>
          <p:nvPr/>
        </p:nvSpPr>
        <p:spPr>
          <a:xfrm>
            <a:off x="8044180" y="6230620"/>
            <a:ext cx="14046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讽刺时政</a:t>
            </a:r>
            <a:endParaRPr lang="zh-CN" altLang="en-US" sz="2400" b="1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63395" y="424815"/>
            <a:ext cx="8915400" cy="5097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zh-CN" altLang="en-US" sz="40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而</a:t>
            </a:r>
            <a:endParaRPr kumimoji="1" lang="zh-CN" altLang="en-US" sz="3200" b="1">
              <a:solidFill>
                <a:schemeClr val="dk1"/>
              </a:solidFill>
              <a:latin typeface="隶书" panose="02010509060101010101" pitchFamily="49" charset="-122"/>
              <a:ea typeface="楷体" panose="02010609060101010101" pitchFamily="49" charset="-122"/>
              <a:cs typeface="隶书" panose="02010509060101010101" pitchFamily="49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1、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敏于事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而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慎于言</a:t>
            </a:r>
            <a:endParaRPr kumimoji="1" lang="zh-CN" altLang="en-US" sz="3200" b="1">
              <a:solidFill>
                <a:schemeClr val="dk1"/>
              </a:solidFill>
              <a:latin typeface="隶书" panose="02010509060101010101" pitchFamily="49" charset="-122"/>
              <a:ea typeface="楷体" panose="02010609060101010101" pitchFamily="49" charset="-122"/>
              <a:cs typeface="隶书" panose="02010509060101010101" pitchFamily="49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kumimoji="1" lang="en-US" altLang="zh-CN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2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、就有道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而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正焉</a:t>
            </a:r>
            <a:endParaRPr kumimoji="1" lang="zh-CN" altLang="en-US" sz="3200" b="1">
              <a:solidFill>
                <a:schemeClr val="dk1"/>
              </a:solidFill>
              <a:latin typeface="隶书" panose="02010509060101010101" pitchFamily="49" charset="-122"/>
              <a:ea typeface="楷体" panose="02010609060101010101" pitchFamily="49" charset="-122"/>
              <a:cs typeface="隶书" panose="02010509060101010101" pitchFamily="49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kumimoji="1" lang="en-US" altLang="zh-CN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3、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人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而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不仁</a:t>
            </a:r>
            <a:endParaRPr kumimoji="1" lang="zh-CN" altLang="en-US" sz="3200">
              <a:solidFill>
                <a:schemeClr val="dk1"/>
              </a:solidFill>
              <a:latin typeface="隶书" panose="02010509060101010101" pitchFamily="49" charset="-122"/>
              <a:ea typeface="楷体" panose="02010609060101010101" pitchFamily="49" charset="-122"/>
              <a:cs typeface="隶书" panose="02010509060101010101" pitchFamily="49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kumimoji="1" lang="en-US" altLang="zh-CN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4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、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见不贤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而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内自省也</a:t>
            </a:r>
            <a:endParaRPr kumimoji="1" lang="zh-CN" altLang="en-US" sz="3200">
              <a:solidFill>
                <a:schemeClr val="dk1"/>
              </a:solidFill>
              <a:latin typeface="隶书" panose="02010509060101010101" pitchFamily="49" charset="-122"/>
              <a:ea typeface="楷体" panose="02010609060101010101" pitchFamily="49" charset="-122"/>
              <a:cs typeface="隶书" panose="02010509060101010101" pitchFamily="49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kumimoji="1" lang="en-US" altLang="zh-CN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5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、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任重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而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道远</a:t>
            </a:r>
            <a:endParaRPr kumimoji="1" lang="zh-CN" altLang="en-US" sz="3200" b="1">
              <a:solidFill>
                <a:schemeClr val="dk1"/>
              </a:solidFill>
              <a:latin typeface="隶书" panose="02010509060101010101" pitchFamily="49" charset="-122"/>
              <a:ea typeface="楷体" panose="02010609060101010101" pitchFamily="49" charset="-122"/>
              <a:cs typeface="隶书" panose="02010509060101010101" pitchFamily="49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kumimoji="1" lang="en-US" altLang="zh-CN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6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、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而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由人乎哉</a:t>
            </a:r>
            <a:endParaRPr kumimoji="1" lang="zh-CN" altLang="en-US" sz="3200" b="1">
              <a:solidFill>
                <a:schemeClr val="dk1"/>
              </a:solidFill>
              <a:latin typeface="隶书" panose="02010509060101010101" pitchFamily="49" charset="-122"/>
              <a:ea typeface="楷体" panose="02010609060101010101" pitchFamily="49" charset="-122"/>
              <a:cs typeface="隶书" panose="02010509060101010101" pitchFamily="49" charset="-122"/>
              <a:sym typeface="+mn-ea"/>
            </a:endParaRPr>
          </a:p>
          <a:p>
            <a:pPr algn="l">
              <a:lnSpc>
                <a:spcPct val="110000"/>
              </a:lnSpc>
              <a:buClrTx/>
              <a:buSzTx/>
              <a:buFontTx/>
            </a:pPr>
            <a:r>
              <a:rPr kumimoji="1" lang="en-US" altLang="zh-CN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7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、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有一言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而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可以终身行之者乎</a:t>
            </a:r>
            <a:endParaRPr kumimoji="1" lang="zh-CN" altLang="en-US" sz="3200" b="1">
              <a:solidFill>
                <a:schemeClr val="dk1"/>
              </a:solidFill>
              <a:latin typeface="隶书" panose="02010509060101010101" pitchFamily="49" charset="-122"/>
              <a:ea typeface="楷体" panose="02010609060101010101" pitchFamily="49" charset="-122"/>
              <a:cs typeface="隶书" panose="02010509060101010101" pitchFamily="49" charset="-122"/>
              <a:sym typeface="+mn-ea"/>
            </a:endParaRPr>
          </a:p>
          <a:p>
            <a:pPr algn="l">
              <a:lnSpc>
                <a:spcPct val="110000"/>
              </a:lnSpc>
              <a:buClrTx/>
              <a:buSzTx/>
              <a:buFontTx/>
            </a:pP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8、死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而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后已</a:t>
            </a:r>
            <a:endParaRPr kumimoji="1" lang="zh-CN" altLang="en-US" sz="3200" b="1">
              <a:solidFill>
                <a:schemeClr val="dk1"/>
              </a:solidFill>
              <a:latin typeface="隶书" panose="02010509060101010101" pitchFamily="49" charset="-122"/>
              <a:ea typeface="楷体" panose="020106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98945" y="1221105"/>
            <a:ext cx="1097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zh-CN" altLang="en-US" sz="2400">
                <a:solidFill>
                  <a:srgbClr val="C00000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  <a:sym typeface="+mn-ea"/>
              </a:rPr>
              <a:t>表并列</a:t>
            </a:r>
            <a:endParaRPr kumimoji="1" lang="zh-CN" altLang="en-US" sz="2400">
              <a:solidFill>
                <a:srgbClr val="C00000"/>
              </a:solidFill>
              <a:latin typeface="隶书" panose="02010509060101010101" pitchFamily="49" charset="-122"/>
              <a:ea typeface="微软雅黑" panose="020B0503020204020204" pitchFamily="34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98945" y="1741170"/>
            <a:ext cx="1097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zh-CN" altLang="en-US" sz="2400">
                <a:solidFill>
                  <a:srgbClr val="C00000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  <a:sym typeface="+mn-ea"/>
              </a:rPr>
              <a:t>表顺承</a:t>
            </a:r>
            <a:endParaRPr kumimoji="1" lang="zh-CN" altLang="en-US" sz="2400">
              <a:solidFill>
                <a:schemeClr val="dk1"/>
              </a:solidFill>
              <a:latin typeface="隶书" panose="02010509060101010101" pitchFamily="49" charset="-122"/>
              <a:ea typeface="微软雅黑" panose="020B0503020204020204" pitchFamily="34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56045" y="2287270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zh-CN" altLang="en-US" sz="2400">
                <a:solidFill>
                  <a:srgbClr val="C00000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  <a:sym typeface="+mn-ea"/>
              </a:rPr>
              <a:t>表假设，如果</a:t>
            </a:r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6721475" y="3874135"/>
            <a:ext cx="1097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zh-CN" altLang="en-US" sz="2400">
                <a:solidFill>
                  <a:srgbClr val="C00000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  <a:sym typeface="+mn-ea"/>
              </a:rPr>
              <a:t>表转折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798945" y="2832735"/>
            <a:ext cx="1097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zh-CN" altLang="en-US" sz="2400">
                <a:solidFill>
                  <a:srgbClr val="C00000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  <a:sym typeface="+mn-ea"/>
              </a:rPr>
              <a:t>表顺承</a:t>
            </a:r>
            <a:endParaRPr kumimoji="1" lang="zh-CN" altLang="en-US" sz="2400">
              <a:solidFill>
                <a:schemeClr val="dk1"/>
              </a:solidFill>
              <a:latin typeface="隶书" panose="02010509060101010101" pitchFamily="49" charset="-122"/>
              <a:ea typeface="微软雅黑" panose="020B0503020204020204" pitchFamily="34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98945" y="3353435"/>
            <a:ext cx="1097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zh-CN" altLang="en-US" sz="2400">
                <a:solidFill>
                  <a:srgbClr val="C00000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  <a:sym typeface="+mn-ea"/>
              </a:rPr>
              <a:t>表并列</a:t>
            </a:r>
            <a:endParaRPr kumimoji="1" lang="zh-CN" altLang="en-US" sz="2400">
              <a:solidFill>
                <a:schemeClr val="dk1"/>
              </a:solidFill>
              <a:latin typeface="隶书" panose="02010509060101010101" pitchFamily="49" charset="-122"/>
              <a:ea typeface="微软雅黑" panose="020B0503020204020204" pitchFamily="34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96225" y="4444365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zh-CN" altLang="en-US" sz="2400">
                <a:solidFill>
                  <a:srgbClr val="C00000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  <a:sym typeface="+mn-ea"/>
              </a:rPr>
              <a:t>表假设，如果</a:t>
            </a:r>
            <a:endParaRPr lang="zh-CN" altLang="en-US" sz="2400"/>
          </a:p>
        </p:txBody>
      </p:sp>
      <p:sp>
        <p:nvSpPr>
          <p:cNvPr id="16" name="文本框 15"/>
          <p:cNvSpPr txBox="1"/>
          <p:nvPr/>
        </p:nvSpPr>
        <p:spPr>
          <a:xfrm>
            <a:off x="6721475" y="4965700"/>
            <a:ext cx="13468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2400">
                <a:solidFill>
                  <a:srgbClr val="C00000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  <a:sym typeface="+mn-ea"/>
              </a:rPr>
              <a:t>表顺承</a:t>
            </a:r>
            <a:endParaRPr kumimoji="1" lang="zh-CN" altLang="en-US" sz="2400">
              <a:solidFill>
                <a:srgbClr val="C00000"/>
              </a:solidFill>
              <a:latin typeface="隶书" panose="02010509060101010101" pitchFamily="49" charset="-122"/>
              <a:ea typeface="微软雅黑" panose="020B0503020204020204" pitchFamily="34" charset="-122"/>
              <a:cs typeface="隶书" panose="020105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3" grpId="0"/>
      <p:bldP spid="14" grpId="0"/>
      <p:bldP spid="11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8" name="Picture 2" descr="C:\Users\Administrator\Desktop\54544a3364fa6.png"/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2" t="40990" r="17995" b="19693"/>
          <a:stretch>
            <a:fillRect/>
          </a:stretch>
        </p:blipFill>
        <p:spPr bwMode="auto">
          <a:xfrm>
            <a:off x="246666" y="1461276"/>
            <a:ext cx="3635650" cy="458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6432743" y="498946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随堂练习</a:t>
              </a:r>
              <a:endParaRPr lang="zh-CN" altLang="en-US" sz="240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Tahoma" panose="020B060403050404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144488" y="1273394"/>
            <a:ext cx="7422078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一、选择题</a:t>
            </a:r>
            <a:endParaRPr lang="zh-CN" altLang="zh-CN" sz="2000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．下列句子中，加粗词的含义完全相同的一项是（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  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）</a:t>
            </a:r>
            <a:endParaRPr lang="zh-CN" altLang="zh-CN" sz="2000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A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知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者不惑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               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 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温故而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知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新</a:t>
            </a:r>
            <a:endParaRPr lang="zh-CN" altLang="zh-CN" sz="2000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B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．任重而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道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远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                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得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道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者多助</a:t>
            </a:r>
            <a:endParaRPr lang="zh-CN" altLang="zh-CN" sz="2000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C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．迩之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事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父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                  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 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不足以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事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父母</a:t>
            </a:r>
            <a:endParaRPr lang="zh-CN" altLang="zh-CN" sz="2000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D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敏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于事而慎于言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        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回虽不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敏</a:t>
            </a:r>
            <a:endParaRPr lang="zh-CN" altLang="zh-CN" sz="2000" b="1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【答案】</a:t>
            </a:r>
            <a:r>
              <a:rPr lang="en-US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C</a:t>
            </a:r>
            <a:endParaRPr lang="zh-CN" altLang="zh-CN" sz="2000" b="1">
              <a:solidFill>
                <a:srgbClr val="C00000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A</a:t>
            </a:r>
            <a:r>
              <a:rPr lang="zh-CN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项，同</a:t>
            </a:r>
            <a:r>
              <a:rPr lang="en-US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“</a:t>
            </a:r>
            <a:r>
              <a:rPr lang="zh-CN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智</a:t>
            </a:r>
            <a:r>
              <a:rPr lang="en-US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”</a:t>
            </a:r>
            <a:r>
              <a:rPr lang="zh-CN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，智慧、聪明；</a:t>
            </a:r>
            <a:r>
              <a:rPr lang="en-US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/</a:t>
            </a:r>
            <a:r>
              <a:rPr lang="zh-CN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懂得、知道。</a:t>
            </a:r>
            <a:endParaRPr lang="zh-CN" altLang="zh-CN" sz="2000" b="1">
              <a:solidFill>
                <a:srgbClr val="C00000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B</a:t>
            </a:r>
            <a:r>
              <a:rPr lang="zh-CN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项，路程、路途；</a:t>
            </a:r>
            <a:r>
              <a:rPr lang="en-US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/</a:t>
            </a:r>
            <a:r>
              <a:rPr lang="zh-CN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道义、正道。</a:t>
            </a:r>
            <a:endParaRPr lang="zh-CN" altLang="zh-CN" sz="2000" b="1">
              <a:solidFill>
                <a:srgbClr val="C00000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C</a:t>
            </a:r>
            <a:r>
              <a:rPr lang="zh-CN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项，二者均为动词，侍奉。</a:t>
            </a:r>
            <a:endParaRPr lang="zh-CN" altLang="zh-CN" sz="2000" b="1">
              <a:solidFill>
                <a:srgbClr val="C00000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D</a:t>
            </a:r>
            <a:r>
              <a:rPr lang="zh-CN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项，勤勉；</a:t>
            </a:r>
            <a:r>
              <a:rPr lang="en-US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/</a:t>
            </a:r>
            <a:r>
              <a:rPr lang="zh-CN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聪慧。</a:t>
            </a:r>
            <a:endParaRPr lang="zh-CN" altLang="zh-CN" sz="2000" b="1">
              <a:solidFill>
                <a:srgbClr val="C00000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8" name="Picture 2" descr="C:\Users\Administrator\Desktop\54544a3364fa6.png"/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2" t="40990" r="17995" b="19693"/>
          <a:stretch>
            <a:fillRect/>
          </a:stretch>
        </p:blipFill>
        <p:spPr bwMode="auto">
          <a:xfrm>
            <a:off x="246666" y="1461276"/>
            <a:ext cx="3635650" cy="458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6407978" y="311621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随堂练习</a:t>
              </a:r>
              <a:endParaRPr lang="zh-CN" altLang="en-US" sz="240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Tahoma" panose="020B060403050404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144645" y="1128395"/>
            <a:ext cx="7471410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一、选择题</a:t>
            </a:r>
            <a:endParaRPr lang="zh-CN" altLang="zh-CN" sz="2000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．下列句子中，加点词的意义和用法相同的一项是（     ）</a:t>
            </a:r>
            <a:endParaRPr lang="zh-CN" altLang="en-US" sz="2000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A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．质胜文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则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野                    于其身也，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则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耻师焉</a:t>
            </a:r>
            <a:endParaRPr lang="zh-CN" altLang="en-US" sz="2000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B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．见贤思齐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焉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                  盘盘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焉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，囷囷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焉</a:t>
            </a:r>
            <a:endParaRPr lang="zh-CN" altLang="en-US" sz="2000" b="1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C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．古之欲明明德于天下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者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     有是四端而自谓不能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者</a:t>
            </a:r>
            <a:endParaRPr lang="zh-CN" altLang="en-US" sz="2000" b="1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D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．大学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之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道，在明明德            哀吾生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之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须臾</a:t>
            </a:r>
            <a:endParaRPr lang="zh-CN" altLang="en-US" sz="2000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【</a:t>
            </a:r>
            <a:r>
              <a:rPr lang="zh-CN" altLang="en-US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答案</a:t>
            </a:r>
            <a:r>
              <a:rPr lang="en-US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】C</a:t>
            </a:r>
            <a:endParaRPr lang="en-US" altLang="zh-CN" sz="2000" b="1">
              <a:solidFill>
                <a:srgbClr val="C00000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A</a:t>
            </a:r>
            <a:r>
              <a:rPr lang="zh-CN" altLang="en-US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项，表顺承，译为“就”；表转折，译为“却”。</a:t>
            </a:r>
            <a:endParaRPr lang="zh-CN" altLang="en-US" sz="2000" b="1">
              <a:solidFill>
                <a:srgbClr val="C00000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B</a:t>
            </a:r>
            <a:r>
              <a:rPr lang="zh-CN" altLang="en-US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项，于是，于此，就；译为“</a:t>
            </a:r>
            <a:r>
              <a:rPr lang="en-US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……</a:t>
            </a:r>
            <a:r>
              <a:rPr lang="zh-CN" altLang="en-US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的样子”；</a:t>
            </a:r>
            <a:endParaRPr lang="zh-CN" altLang="en-US" sz="2000" b="1">
              <a:solidFill>
                <a:srgbClr val="C00000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C</a:t>
            </a:r>
            <a:r>
              <a:rPr lang="zh-CN" altLang="en-US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项，两个者都是代词，译为“</a:t>
            </a:r>
            <a:r>
              <a:rPr lang="en-US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……</a:t>
            </a:r>
            <a:r>
              <a:rPr lang="zh-CN" altLang="en-US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的人”</a:t>
            </a:r>
            <a:endParaRPr lang="zh-CN" altLang="en-US" sz="2000" b="1">
              <a:solidFill>
                <a:srgbClr val="C00000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D</a:t>
            </a:r>
            <a:r>
              <a:rPr lang="zh-CN" altLang="en-US" sz="2000" b="1">
                <a:solidFill>
                  <a:srgbClr val="C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项，助词，相当于“的”；助词，用于主谓之间，取独。</a:t>
            </a:r>
            <a:endParaRPr lang="zh-CN" altLang="en-US" sz="2000" b="1">
              <a:solidFill>
                <a:srgbClr val="C00000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8" name="Picture 2" descr="C:\Users\Administrator\Desktop\54544a3364fa6.png"/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2" t="40990" r="17995" b="19693"/>
          <a:stretch>
            <a:fillRect/>
          </a:stretch>
        </p:blipFill>
        <p:spPr bwMode="auto">
          <a:xfrm>
            <a:off x="246666" y="1461276"/>
            <a:ext cx="3635650" cy="458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6432743" y="498946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随堂练习</a:t>
              </a:r>
              <a:endParaRPr lang="zh-CN" altLang="en-US" sz="240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Tahoma" panose="020B060403050404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088014" y="1052657"/>
            <a:ext cx="7800846" cy="5754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一、选择题</a:t>
            </a:r>
            <a:endParaRPr lang="zh-CN" altLang="zh-CN" sz="2000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3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．下列关于古代文化常识的解说，不正确的一项是（    ）</a:t>
            </a:r>
            <a:endParaRPr lang="zh-CN" altLang="en-US" sz="2000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A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论语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是孔子及其弟子的语录结集，集中体现了孔子的政治主张、伦理思想和教育原则等，与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大学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诗经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孟子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合称“四书”。</a:t>
            </a:r>
            <a:endParaRPr lang="zh-CN" altLang="en-US" sz="2000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B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礼记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据传是孔子弟子及其再传、三传弟子等所作，主要记载了先秦的礼制，体现了儒家的哲学、教育、政治、美学思想。</a:t>
            </a:r>
            <a:endParaRPr lang="zh-CN" altLang="en-US" sz="2000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C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．孟子，名轲，战国时期邹国人，有“亚圣”之称。他继承并发扬了孔子的思想，主张“仁政”“民贵君轻”等。</a:t>
            </a:r>
            <a:endParaRPr lang="zh-CN" altLang="en-US" sz="2000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D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．“六艺”的说法有两种：一种是西周学校教育内容，包括礼、乐、射、御、书、数；一种是将“六艺”解释为“六经”，即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易经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尚书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诗经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礼记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乐经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春秋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。</a:t>
            </a:r>
            <a:endParaRPr lang="zh-CN" altLang="en-US" sz="2000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【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答案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】A</a:t>
            </a:r>
            <a:endParaRPr lang="en-US" altLang="zh-CN" sz="2000" b="1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论语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与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大学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中庸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孟子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合称“四书”。</a:t>
            </a:r>
            <a:endParaRPr lang="zh-CN" altLang="en-US" sz="2000" b="1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Freeform: Shape 10"/>
          <p:cNvSpPr/>
          <p:nvPr/>
        </p:nvSpPr>
        <p:spPr>
          <a:xfrm>
            <a:off x="254000" y="0"/>
            <a:ext cx="2514600" cy="1060450"/>
          </a:xfrm>
          <a:custGeom>
            <a:avLst/>
            <a:gdLst>
              <a:gd name="txL" fmla="*/ 0 w 694"/>
              <a:gd name="txT" fmla="*/ 0 h 377"/>
              <a:gd name="txR" fmla="*/ 694 w 694"/>
              <a:gd name="txB" fmla="*/ 377 h 377"/>
            </a:gdLst>
            <a:ahLst/>
            <a:cxnLst>
              <a:cxn ang="0">
                <a:pos x="1833411" y="247680"/>
              </a:cxn>
              <a:cxn ang="0">
                <a:pos x="1681231" y="256123"/>
              </a:cxn>
              <a:cxn ang="0">
                <a:pos x="1173963" y="0"/>
              </a:cxn>
              <a:cxn ang="0">
                <a:pos x="706551" y="208276"/>
              </a:cxn>
              <a:cxn ang="0">
                <a:pos x="586981" y="197018"/>
              </a:cxn>
              <a:cxn ang="0">
                <a:pos x="0" y="630458"/>
              </a:cxn>
              <a:cxn ang="0">
                <a:pos x="586981" y="1061085"/>
              </a:cxn>
              <a:cxn ang="0">
                <a:pos x="594228" y="1061085"/>
              </a:cxn>
              <a:cxn ang="0">
                <a:pos x="594228" y="1061085"/>
              </a:cxn>
              <a:cxn ang="0">
                <a:pos x="1833411" y="1061085"/>
              </a:cxn>
              <a:cxn ang="0">
                <a:pos x="2514600" y="652975"/>
              </a:cxn>
              <a:cxn ang="0">
                <a:pos x="1833411" y="247680"/>
              </a:cxn>
            </a:cxnLst>
            <a:rect l="txL" t="txT" r="txR" b="tx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121920" tIns="60960" rIns="121920" bIns="60960" anchor="ctr" anchorCtr="1"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单元导语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8790" y="1228090"/>
            <a:ext cx="11233785" cy="45707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noProof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3200" noProof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noProof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本单元集中学习先秦诸子散文，以加深对传统文化之根的理解。</a:t>
            </a:r>
            <a:r>
              <a:rPr lang="zh-CN" altLang="en-US" sz="3200" b="1" noProof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要注意领会先秦诸子对社会人生的洞察，思考其思想学说对</a:t>
            </a:r>
            <a:r>
              <a:rPr lang="zh-CN" altLang="en-US" sz="3200" b="1" noProof="1" smtClean="0">
                <a:solidFill>
                  <a:srgbClr val="C0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立德树人、修身养性</a:t>
            </a:r>
            <a:r>
              <a:rPr lang="zh-CN" altLang="en-US" sz="3200" b="1" noProof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的现实意义；</a:t>
            </a:r>
            <a:r>
              <a:rPr lang="zh-CN" altLang="en-US" sz="3200" b="1" noProof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感受先秦诸子或雍容或犀利或雄奇或朴拙的</a:t>
            </a:r>
            <a:r>
              <a:rPr lang="zh-CN" altLang="en-US" sz="3200" b="1" noProof="1" smtClean="0">
                <a:solidFill>
                  <a:srgbClr val="0070C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论说风格</a:t>
            </a:r>
            <a:r>
              <a:rPr lang="zh-CN" altLang="en-US" sz="3200" b="1" noProof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，理解各家论说的方法，领悟其妙处。</a:t>
            </a:r>
            <a:endParaRPr lang="zh-CN" altLang="en-US" sz="3200" b="1" noProof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 noProof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本单元课文大都是谈论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立身处世之道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的。</a:t>
            </a:r>
            <a:endParaRPr lang="zh-CN" altLang="en-US" sz="3200" b="1" noProof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1" name="文本框 1"/>
          <p:cNvSpPr txBox="1"/>
          <p:nvPr/>
        </p:nvSpPr>
        <p:spPr>
          <a:xfrm>
            <a:off x="106998" y="150495"/>
            <a:ext cx="11591925" cy="59988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>
                <a:latin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r>
              <a:rPr lang="zh-CN" altLang="en-US" sz="3200">
                <a:latin typeface="微软雅黑" panose="020B0503020204020204" pitchFamily="34" charset="-122"/>
                <a:sym typeface="微软雅黑" panose="020B0503020204020204" pitchFamily="34" charset="-122"/>
              </a:rPr>
              <a:t>学习《诗经》的七点好处：</a:t>
            </a:r>
            <a:endParaRPr lang="zh-CN" altLang="en-US" sz="3200">
              <a:latin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u="sng">
                <a:latin typeface="微软雅黑" panose="020B0503020204020204" pitchFamily="34" charset="-122"/>
                <a:sym typeface="微软雅黑" panose="020B0503020204020204" pitchFamily="34" charset="-122"/>
              </a:rPr>
              <a:t>“                                                          ”</a:t>
            </a:r>
            <a:endParaRPr lang="zh-CN" altLang="en-US" sz="3200">
              <a:latin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3200"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>
                <a:latin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sz="3200">
                <a:latin typeface="微软雅黑" panose="020B0503020204020204" pitchFamily="34" charset="-122"/>
                <a:sym typeface="微软雅黑" panose="020B0503020204020204" pitchFamily="34" charset="-122"/>
              </a:rPr>
              <a:t>青年担当着国家兴盛的重责，应以</a:t>
            </a:r>
            <a:r>
              <a:rPr lang="zh-CN" altLang="en-US" sz="3200">
                <a:latin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endParaRPr lang="zh-CN" altLang="en-US" sz="3200">
              <a:latin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u="sng">
                <a:latin typeface="微软雅黑" panose="020B0503020204020204" pitchFamily="34" charset="-122"/>
                <a:sym typeface="微软雅黑" panose="020B0503020204020204" pitchFamily="34" charset="-122"/>
              </a:rPr>
              <a:t>“                            ，                    ”</a:t>
            </a:r>
            <a:r>
              <a:rPr lang="zh-CN" altLang="en-US" sz="3200">
                <a:latin typeface="微软雅黑" panose="020B0503020204020204" pitchFamily="34" charset="-122"/>
                <a:sym typeface="微软雅黑" panose="020B0503020204020204" pitchFamily="34" charset="-122"/>
              </a:rPr>
              <a:t>来</a:t>
            </a:r>
            <a:r>
              <a:rPr lang="zh-CN" altLang="en-US" sz="3200">
                <a:latin typeface="微软雅黑" panose="020B0503020204020204" pitchFamily="34" charset="-122"/>
                <a:sym typeface="微软雅黑" panose="020B0503020204020204" pitchFamily="34" charset="-122"/>
              </a:rPr>
              <a:t>自勉。</a:t>
            </a:r>
            <a:endParaRPr lang="zh-CN" altLang="en-US" sz="3200">
              <a:latin typeface="微软雅黑" panose="020B0503020204020204" pitchFamily="34" charset="-122"/>
            </a:endParaRPr>
          </a:p>
          <a:p>
            <a:endParaRPr lang="en-US" altLang="zh-CN" sz="3200"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sz="3200">
                <a:latin typeface="微软雅黑" panose="020B0503020204020204" pitchFamily="34" charset="-122"/>
                <a:sym typeface="微软雅黑" panose="020B0503020204020204" pitchFamily="34" charset="-122"/>
              </a:rPr>
              <a:t>3.</a:t>
            </a:r>
            <a:r>
              <a:rPr lang="zh-CN" altLang="en-US" sz="3200">
                <a:latin typeface="微软雅黑" panose="020B0503020204020204" pitchFamily="34" charset="-122"/>
                <a:sym typeface="微软雅黑" panose="020B0503020204020204" pitchFamily="34" charset="-122"/>
              </a:rPr>
              <a:t>一个人如果失去仁爱之心，再怎么学习礼乐也没用</a:t>
            </a:r>
            <a:endParaRPr lang="zh-CN" altLang="en-US" sz="3200"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3200" b="1" u="sng">
                <a:latin typeface="微软雅黑" panose="020B0503020204020204" pitchFamily="34" charset="-122"/>
                <a:sym typeface="微软雅黑" panose="020B0503020204020204" pitchFamily="34" charset="-122"/>
              </a:rPr>
              <a:t>“                                  ”</a:t>
            </a:r>
            <a:r>
              <a:rPr lang="zh-CN" altLang="en-US" sz="3200">
                <a:latin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3200">
              <a:latin typeface="微软雅黑" panose="020B0503020204020204" pitchFamily="34" charset="-122"/>
            </a:endParaRPr>
          </a:p>
          <a:p>
            <a:endParaRPr lang="en-US" altLang="zh-CN" sz="3200"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sz="3200">
                <a:latin typeface="微软雅黑" panose="020B0503020204020204" pitchFamily="34" charset="-122"/>
                <a:sym typeface="微软雅黑" panose="020B0503020204020204" pitchFamily="34" charset="-122"/>
              </a:rPr>
              <a:t>4.</a:t>
            </a:r>
            <a:r>
              <a:rPr lang="zh-CN" altLang="en-US" sz="3200">
                <a:latin typeface="微软雅黑" panose="020B0503020204020204" pitchFamily="34" charset="-122"/>
                <a:sym typeface="微软雅黑" panose="020B0503020204020204" pitchFamily="34" charset="-122"/>
              </a:rPr>
              <a:t>做到四点才能称得上好学之人，这四点是：</a:t>
            </a:r>
            <a:endParaRPr lang="zh-CN" altLang="en-US" sz="3200"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r>
              <a:rPr lang="zh-CN" altLang="en-US" sz="3200" u="sng">
                <a:latin typeface="微软雅黑" panose="020B0503020204020204" pitchFamily="34" charset="-122"/>
                <a:sym typeface="微软雅黑" panose="020B0503020204020204" pitchFamily="34" charset="-122"/>
              </a:rPr>
              <a:t>“                                                       ”</a:t>
            </a:r>
            <a:endParaRPr lang="zh-CN" altLang="en-US" sz="3200">
              <a:solidFill>
                <a:srgbClr val="40404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8485" y="856615"/>
            <a:ext cx="69811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r>
              <a:rPr lang="en-US" altLang="zh-CN" sz="3200"/>
              <a:t>....</a:t>
            </a:r>
            <a:r>
              <a:rPr lang="zh-CN" altLang="zh-CN" sz="3200"/>
              <a:t>兴</a:t>
            </a:r>
            <a:r>
              <a:rPr lang="en-US" altLang="zh-CN" sz="3200">
                <a:sym typeface="+mn-ea"/>
              </a:rPr>
              <a:t>....</a:t>
            </a:r>
            <a:r>
              <a:rPr lang="zh-CN" altLang="zh-CN" sz="3200"/>
              <a:t>观</a:t>
            </a:r>
            <a:r>
              <a:rPr lang="en-US" altLang="zh-CN" sz="3200">
                <a:sym typeface="+mn-ea"/>
              </a:rPr>
              <a:t>....</a:t>
            </a:r>
            <a:r>
              <a:rPr lang="zh-CN" altLang="zh-CN" sz="3200"/>
              <a:t>群</a:t>
            </a:r>
            <a:r>
              <a:rPr lang="en-US" altLang="zh-CN" sz="3200">
                <a:sym typeface="+mn-ea"/>
              </a:rPr>
              <a:t>....</a:t>
            </a:r>
            <a:r>
              <a:rPr lang="zh-CN" altLang="zh-CN" sz="3200"/>
              <a:t>怨，迩</a:t>
            </a:r>
            <a:r>
              <a:rPr lang="en-US" altLang="zh-CN" sz="3200">
                <a:sym typeface="+mn-ea"/>
              </a:rPr>
              <a:t>....</a:t>
            </a:r>
            <a:r>
              <a:rPr lang="zh-CN" altLang="zh-CN" sz="3200"/>
              <a:t>远</a:t>
            </a:r>
            <a:r>
              <a:rPr lang="en-US" altLang="zh-CN" sz="3200">
                <a:sym typeface="+mn-ea"/>
              </a:rPr>
              <a:t>....</a:t>
            </a:r>
            <a:r>
              <a:rPr lang="zh-CN" altLang="zh-CN" sz="3200"/>
              <a:t>多识</a:t>
            </a:r>
            <a:r>
              <a:rPr lang="en-US" altLang="zh-CN" sz="3200">
                <a:sym typeface="+mn-ea"/>
              </a:rPr>
              <a:t>....</a:t>
            </a:r>
            <a:endParaRPr lang="zh-CN" altLang="zh-CN" sz="3200"/>
          </a:p>
        </p:txBody>
      </p:sp>
      <p:sp>
        <p:nvSpPr>
          <p:cNvPr id="3" name="文本框 2"/>
          <p:cNvSpPr txBox="1"/>
          <p:nvPr/>
        </p:nvSpPr>
        <p:spPr>
          <a:xfrm>
            <a:off x="578485" y="2521585"/>
            <a:ext cx="567436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r>
              <a:rPr lang="zh-CN" altLang="zh-CN" sz="3200">
                <a:sym typeface="微软雅黑" panose="020B0503020204020204" pitchFamily="34" charset="-122"/>
              </a:rPr>
              <a:t>士不可以不弘毅，任重而道远</a:t>
            </a:r>
            <a:endParaRPr lang="zh-CN" altLang="zh-CN" sz="3200"/>
          </a:p>
        </p:txBody>
      </p:sp>
      <p:sp>
        <p:nvSpPr>
          <p:cNvPr id="4" name="文本框 3"/>
          <p:cNvSpPr txBox="1"/>
          <p:nvPr/>
        </p:nvSpPr>
        <p:spPr>
          <a:xfrm>
            <a:off x="440690" y="4043680"/>
            <a:ext cx="69811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r>
              <a:rPr lang="zh-CN" altLang="en-US" sz="3200"/>
              <a:t>人而不仁如礼何？</a:t>
            </a:r>
            <a:r>
              <a:rPr lang="zh-CN" altLang="en-US" sz="3200">
                <a:sym typeface="+mn-ea"/>
              </a:rPr>
              <a:t>人而不仁如乐何？</a:t>
            </a:r>
            <a:endParaRPr lang="zh-CN" altLang="zh-CN" sz="3200"/>
          </a:p>
        </p:txBody>
      </p:sp>
      <p:sp>
        <p:nvSpPr>
          <p:cNvPr id="5" name="文本框 4"/>
          <p:cNvSpPr txBox="1"/>
          <p:nvPr/>
        </p:nvSpPr>
        <p:spPr>
          <a:xfrm>
            <a:off x="578485" y="5565775"/>
            <a:ext cx="1017333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pPr algn="l"/>
            <a:r>
              <a:rPr lang="zh-CN" altLang="en-US" sz="3200">
                <a:solidFill>
                  <a:schemeClr val="tx2"/>
                </a:solidFill>
                <a:sym typeface="+mn-ea"/>
              </a:rPr>
              <a:t>食无求饱，居无求安，敏于事而慎于言，就有道而正焉</a:t>
            </a:r>
            <a:endParaRPr lang="zh-CN" altLang="en-US" sz="3200">
              <a:solidFill>
                <a:schemeClr val="tx2"/>
              </a:solidFill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53830" y="0"/>
            <a:ext cx="2989580" cy="76835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p>
            <a:pPr algn="ctr" fontAlgn="auto"/>
            <a:r>
              <a:rPr lang="zh-CN" altLang="en-US" sz="44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理解性默写</a:t>
            </a:r>
            <a:endParaRPr lang="zh-CN" altLang="en-US" sz="4400" b="1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9394" name="文本框 1"/>
          <p:cNvSpPr txBox="1"/>
          <p:nvPr/>
        </p:nvSpPr>
        <p:spPr>
          <a:xfrm>
            <a:off x="0" y="1204913"/>
            <a:ext cx="12018963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>
                <a:solidFill>
                  <a:srgbClr val="40404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5</a:t>
            </a:r>
            <a:r>
              <a:rPr lang="zh-CN" altLang="en-US" sz="32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.</a:t>
            </a:r>
            <a:r>
              <a:rPr lang="zh-CN" altLang="zh-CN" sz="3200" dirty="0" smtClean="0">
                <a:sym typeface="+mn-ea"/>
              </a:rPr>
              <a:t>《论语》</a:t>
            </a:r>
            <a:r>
              <a:rPr lang="zh-CN" altLang="en-US" sz="3200" dirty="0" smtClean="0">
                <a:sym typeface="+mn-ea"/>
              </a:rPr>
              <a:t>哪两句点明君子人格的标准？</a:t>
            </a:r>
            <a:endParaRPr lang="zh-CN" altLang="en-US" sz="320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endParaRPr lang="zh-CN" altLang="en-US" sz="320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endParaRPr lang="zh-CN" altLang="en-US" sz="320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r>
              <a:rPr lang="zh-CN" altLang="en-US" sz="32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6.唐太宗李世民曾说“以人为鉴，可以明得失”，由此可以联想到《论语</a:t>
            </a:r>
            <a:r>
              <a:rPr lang="zh-CN" altLang="en-US" sz="3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·</a:t>
            </a:r>
            <a:r>
              <a:rPr lang="zh-CN" altLang="en-US" sz="32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里仁》中的</a:t>
            </a:r>
            <a:r>
              <a:rPr lang="zh-CN" altLang="en-US" sz="3200" u="sng">
                <a:latin typeface="微软雅黑" panose="020B0503020204020204" pitchFamily="34" charset="-122"/>
                <a:sym typeface="微软雅黑" panose="020B0503020204020204" pitchFamily="34" charset="-122"/>
              </a:rPr>
              <a:t>“                            ，                    ”</a:t>
            </a:r>
            <a:endParaRPr lang="zh-CN" altLang="en-US" sz="3200" u="sng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endParaRPr lang="zh-CN" altLang="en-US" sz="320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r>
              <a:rPr lang="zh-CN" altLang="en-US" sz="32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7.</a:t>
            </a:r>
            <a:r>
              <a:rPr lang="zh-CN" altLang="en-US" sz="3200" b="1" dirty="0" smtClean="0">
                <a:sym typeface="+mn-ea"/>
              </a:rPr>
              <a:t>读书人任重道远的具体原因是</a:t>
            </a:r>
            <a:r>
              <a:rPr lang="en-US" altLang="zh-CN" sz="3200" u="sng" dirty="0" smtClean="0">
                <a:sym typeface="+mn-ea"/>
              </a:rPr>
              <a:t>                     </a:t>
            </a:r>
            <a:r>
              <a:rPr lang="zh-CN" altLang="zh-CN" sz="3200" u="sng" dirty="0" smtClean="0">
                <a:sym typeface="+mn-ea"/>
              </a:rPr>
              <a:t>和</a:t>
            </a:r>
            <a:r>
              <a:rPr lang="en-US" altLang="zh-CN" sz="3200" u="sng" dirty="0" smtClean="0">
                <a:sym typeface="+mn-ea"/>
              </a:rPr>
              <a:t>            </a:t>
            </a:r>
            <a:r>
              <a:rPr lang="zh-CN" altLang="zh-CN" sz="3200" u="sng" dirty="0" smtClean="0">
                <a:sym typeface="+mn-ea"/>
              </a:rPr>
              <a:t>  </a:t>
            </a:r>
            <a:r>
              <a:rPr lang="en-US" altLang="zh-CN" sz="3200" u="sng" dirty="0" smtClean="0">
                <a:sym typeface="+mn-ea"/>
              </a:rPr>
              <a:t>           </a:t>
            </a:r>
            <a:r>
              <a:rPr lang="zh-CN" altLang="en-US" sz="3200" dirty="0" smtClean="0">
                <a:sym typeface="+mn-ea"/>
              </a:rPr>
              <a:t>。</a:t>
            </a:r>
            <a:endParaRPr lang="zh-CN" altLang="zh-CN" sz="3200" b="1" dirty="0" smtClean="0"/>
          </a:p>
          <a:p>
            <a:r>
              <a:rPr lang="zh-CN" altLang="en-US" sz="32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                           </a:t>
            </a:r>
            <a:endParaRPr lang="zh-CN" altLang="en-US" sz="320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0420" y="1921828"/>
            <a:ext cx="3840480" cy="68199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>
                <a:solidFill>
                  <a:srgbClr val="0070C0"/>
                </a:solidFill>
                <a:latin typeface="微软雅黑" panose="020B0503020204020204" pitchFamily="34" charset="-122"/>
                <a:sym typeface="+mn-ea"/>
              </a:rPr>
              <a:t>文质彬彬，然后君子</a:t>
            </a:r>
            <a:endParaRPr lang="zh-CN" altLang="en-US" sz="3200">
              <a:solidFill>
                <a:srgbClr val="0070C0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2980" y="4336098"/>
            <a:ext cx="6280150" cy="6762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0070C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见贤思齐焉，见不贤而内自省也。</a:t>
            </a:r>
            <a:endParaRPr lang="zh-CN" altLang="en-US" sz="3200">
              <a:solidFill>
                <a:srgbClr val="0070C0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91848" y="5012373"/>
            <a:ext cx="4744720" cy="68199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 u="sng" dirty="0" smtClean="0">
                <a:solidFill>
                  <a:srgbClr val="FF0000"/>
                </a:solidFill>
                <a:sym typeface="+mn-ea"/>
              </a:rPr>
              <a:t>仁以为己任</a:t>
            </a:r>
            <a:r>
              <a:rPr lang="en-US" altLang="zh-CN" sz="3200" b="1" u="sng" dirty="0" smtClean="0">
                <a:solidFill>
                  <a:srgbClr val="FF0000"/>
                </a:solidFill>
                <a:sym typeface="+mn-ea"/>
              </a:rPr>
              <a:t>        </a:t>
            </a:r>
            <a:r>
              <a:rPr lang="zh-CN" altLang="en-US" sz="3200" b="1" u="sng" dirty="0" smtClean="0">
                <a:solidFill>
                  <a:srgbClr val="FF0000"/>
                </a:solidFill>
                <a:sym typeface="+mn-ea"/>
              </a:rPr>
              <a:t>死而后已</a:t>
            </a:r>
            <a:endParaRPr lang="zh-CN" altLang="en-US" sz="3200">
              <a:solidFill>
                <a:srgbClr val="0070C0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1"/>
          <p:cNvSpPr txBox="1"/>
          <p:nvPr/>
        </p:nvSpPr>
        <p:spPr>
          <a:xfrm>
            <a:off x="688975" y="241300"/>
            <a:ext cx="10659110" cy="5754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b="1" dirty="0" smtClean="0">
                <a:sym typeface="+mn-ea"/>
              </a:rPr>
              <a:t>8</a:t>
            </a:r>
            <a:r>
              <a:rPr lang="zh-CN" altLang="en-US" sz="3200" b="1" dirty="0" smtClean="0">
                <a:sym typeface="+mn-ea"/>
              </a:rPr>
              <a:t>、孔子强调人要有仁爱之心，否则遵守礼仪也没什么用的两句是</a:t>
            </a:r>
            <a:r>
              <a:rPr lang="en-US" altLang="zh-CN" sz="3200" u="sng" dirty="0" smtClean="0">
                <a:sym typeface="+mn-ea"/>
              </a:rPr>
              <a:t>                </a:t>
            </a:r>
            <a:r>
              <a:rPr lang="zh-CN" altLang="zh-CN" sz="3200" dirty="0" smtClean="0">
                <a:sym typeface="+mn-ea"/>
              </a:rPr>
              <a:t>，</a:t>
            </a:r>
            <a:r>
              <a:rPr lang="en-US" altLang="zh-CN" sz="3200" u="sng" dirty="0" smtClean="0">
                <a:sym typeface="+mn-ea"/>
              </a:rPr>
              <a:t>    </a:t>
            </a:r>
            <a:r>
              <a:rPr lang="zh-CN" altLang="zh-CN" sz="3200" u="sng" dirty="0" smtClean="0">
                <a:sym typeface="+mn-ea"/>
              </a:rPr>
              <a:t>  </a:t>
            </a:r>
            <a:r>
              <a:rPr lang="en-US" altLang="zh-CN" sz="3200" u="sng" dirty="0" smtClean="0">
                <a:sym typeface="+mn-ea"/>
              </a:rPr>
              <a:t>           </a:t>
            </a:r>
            <a:r>
              <a:rPr lang="zh-CN" altLang="en-US" sz="3200" dirty="0" smtClean="0">
                <a:sym typeface="+mn-ea"/>
              </a:rPr>
              <a:t>。</a:t>
            </a:r>
            <a:endParaRPr lang="en-US" altLang="zh-CN" sz="3200" b="1" dirty="0" smtClean="0"/>
          </a:p>
          <a:p>
            <a:pPr fontAlgn="auto">
              <a:lnSpc>
                <a:spcPct val="150000"/>
              </a:lnSpc>
            </a:pPr>
            <a:r>
              <a:rPr lang="en-US" altLang="zh-CN" sz="3200" b="1" dirty="0" smtClean="0"/>
              <a:t>9</a:t>
            </a:r>
            <a:r>
              <a:rPr lang="zh-CN" altLang="en-US" sz="3200" b="1" dirty="0" smtClean="0"/>
              <a:t>、为了表达人们为追求真理而献身的精神，我们可以用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/>
              <a:t>论语</a:t>
            </a:r>
            <a:r>
              <a:rPr lang="en-US" altLang="zh-CN" sz="3200" b="1" dirty="0" smtClean="0"/>
              <a:t>》</a:t>
            </a:r>
            <a:r>
              <a:rPr lang="zh-CN" altLang="en-US" sz="3200" b="1" dirty="0" smtClean="0"/>
              <a:t>中的哪两句话来概括？</a:t>
            </a:r>
            <a:endParaRPr lang="en-US" altLang="zh-CN" sz="3200" b="1" dirty="0" smtClean="0"/>
          </a:p>
          <a:p>
            <a:pPr fontAlgn="auto">
              <a:lnSpc>
                <a:spcPct val="150000"/>
              </a:lnSpc>
            </a:pPr>
            <a:r>
              <a:rPr lang="en-US" altLang="zh-CN" sz="3200" u="sng" dirty="0" smtClean="0"/>
              <a:t>                            </a:t>
            </a:r>
            <a:r>
              <a:rPr lang="zh-CN" altLang="zh-CN" sz="3200" dirty="0" smtClean="0"/>
              <a:t>，</a:t>
            </a:r>
            <a:r>
              <a:rPr lang="en-US" altLang="zh-CN" sz="3200" u="sng" dirty="0" smtClean="0"/>
              <a:t>    </a:t>
            </a:r>
            <a:r>
              <a:rPr lang="zh-CN" altLang="zh-CN" sz="3200" u="sng" dirty="0" smtClean="0"/>
              <a:t>  </a:t>
            </a:r>
            <a:r>
              <a:rPr lang="en-US" altLang="zh-CN" sz="3200" u="sng" dirty="0" smtClean="0"/>
              <a:t>           </a:t>
            </a:r>
            <a:r>
              <a:rPr lang="zh-CN" altLang="en-US" sz="3200" dirty="0" smtClean="0"/>
              <a:t>。</a:t>
            </a:r>
            <a:endParaRPr lang="en-US" altLang="zh-CN" sz="3200" b="1" dirty="0" smtClean="0"/>
          </a:p>
          <a:p>
            <a:pPr fontAlgn="auto">
              <a:lnSpc>
                <a:spcPct val="150000"/>
              </a:lnSpc>
            </a:pPr>
            <a:r>
              <a:rPr lang="en-US" altLang="zh-CN" sz="3200" b="1" dirty="0" smtClean="0"/>
              <a:t>10</a:t>
            </a:r>
            <a:r>
              <a:rPr lang="zh-CN" altLang="en-US" sz="3200" b="1" dirty="0" smtClean="0"/>
              <a:t>、孔子认为君子之道主要有三个方面，这三个方面是哪三句？</a:t>
            </a:r>
            <a:r>
              <a:rPr lang="en-US" altLang="zh-CN" sz="3200" u="sng" dirty="0" smtClean="0"/>
              <a:t>                  </a:t>
            </a:r>
            <a:r>
              <a:rPr lang="zh-CN" altLang="zh-CN" sz="3200" dirty="0" smtClean="0"/>
              <a:t>，</a:t>
            </a:r>
            <a:r>
              <a:rPr lang="en-US" altLang="zh-CN" sz="3200" u="sng" dirty="0" smtClean="0">
                <a:sym typeface="+mn-ea"/>
              </a:rPr>
              <a:t>              </a:t>
            </a:r>
            <a:r>
              <a:rPr lang="zh-CN" altLang="zh-CN" sz="3200" dirty="0" smtClean="0">
                <a:sym typeface="+mn-ea"/>
              </a:rPr>
              <a:t>，</a:t>
            </a:r>
            <a:r>
              <a:rPr lang="en-US" altLang="zh-CN" sz="3200" u="sng" dirty="0" smtClean="0"/>
              <a:t>    </a:t>
            </a:r>
            <a:r>
              <a:rPr lang="zh-CN" altLang="zh-CN" sz="3200" u="sng" dirty="0" smtClean="0"/>
              <a:t>  </a:t>
            </a:r>
            <a:r>
              <a:rPr lang="en-US" altLang="zh-CN" sz="3200" u="sng" dirty="0" smtClean="0"/>
              <a:t>           </a:t>
            </a:r>
            <a:r>
              <a:rPr lang="zh-CN" altLang="en-US" sz="3200" dirty="0" smtClean="0"/>
              <a:t>。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97150" y="3410585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sym typeface="+mn-ea"/>
              </a:rPr>
              <a:t>朝闻道，夕死可矣。</a:t>
            </a:r>
            <a:endParaRPr lang="en-US" altLang="zh-CN" sz="3200" b="1" dirty="0" smtClean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85950" y="4683760"/>
            <a:ext cx="62788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sym typeface="+mn-ea"/>
              </a:rPr>
              <a:t>知者不惑，仁者不忧，勇者不惧</a:t>
            </a:r>
            <a:r>
              <a:rPr lang="zh-CN" altLang="en-US" sz="3200" b="1" dirty="0" smtClean="0">
                <a:sym typeface="+mn-ea"/>
              </a:rPr>
              <a:t>。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35505" y="1167765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sym typeface="+mn-ea"/>
              </a:rPr>
              <a:t>人而不仁，如礼何？</a:t>
            </a:r>
            <a:endParaRPr lang="en-US" altLang="zh-CN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1"/>
          <p:cNvSpPr txBox="1"/>
          <p:nvPr/>
        </p:nvSpPr>
        <p:spPr>
          <a:xfrm>
            <a:off x="462280" y="428625"/>
            <a:ext cx="1099629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b="1" dirty="0" smtClean="0"/>
              <a:t>11</a:t>
            </a:r>
            <a:r>
              <a:rPr lang="zh-CN" altLang="en-US" sz="3200" b="1" dirty="0" smtClean="0"/>
              <a:t>、最能体现儒家待人接物之道的两句是</a:t>
            </a:r>
            <a:r>
              <a:rPr lang="en-US" altLang="zh-CN" sz="3200" u="sng" dirty="0" smtClean="0"/>
              <a:t>                 </a:t>
            </a:r>
            <a:r>
              <a:rPr lang="zh-CN" altLang="zh-CN" sz="3200" dirty="0" smtClean="0"/>
              <a:t>，</a:t>
            </a:r>
            <a:r>
              <a:rPr lang="en-US" altLang="zh-CN" sz="3200" u="sng" dirty="0" smtClean="0"/>
              <a:t>    </a:t>
            </a:r>
            <a:r>
              <a:rPr lang="zh-CN" altLang="zh-CN" sz="3200" u="sng" dirty="0" smtClean="0"/>
              <a:t>  </a:t>
            </a:r>
            <a:r>
              <a:rPr lang="en-US" altLang="zh-CN" sz="3200" u="sng" dirty="0" smtClean="0"/>
              <a:t>           </a:t>
            </a:r>
            <a:r>
              <a:rPr lang="zh-CN" altLang="en-US" sz="3200" dirty="0" smtClean="0"/>
              <a:t>。</a:t>
            </a:r>
            <a:endParaRPr lang="en-US" altLang="zh-CN" sz="3200" b="1" dirty="0" smtClean="0"/>
          </a:p>
          <a:p>
            <a:pPr fontAlgn="auto">
              <a:lnSpc>
                <a:spcPct val="150000"/>
              </a:lnSpc>
            </a:pPr>
            <a:endParaRPr lang="en-US" altLang="zh-CN" sz="3200" b="1" dirty="0" smtClean="0"/>
          </a:p>
          <a:p>
            <a:pPr fontAlgn="auto">
              <a:lnSpc>
                <a:spcPct val="150000"/>
              </a:lnSpc>
            </a:pPr>
            <a:r>
              <a:rPr lang="en-US" altLang="zh-CN" sz="3200" b="1" dirty="0" smtClean="0"/>
              <a:t>12</a:t>
            </a:r>
            <a:r>
              <a:rPr lang="zh-CN" altLang="en-US" sz="3200" b="1" dirty="0" smtClean="0"/>
              <a:t>、孔子认为</a:t>
            </a:r>
            <a:r>
              <a:rPr lang="zh-CN" altLang="en-US" sz="3200" b="1" dirty="0" smtClean="0">
                <a:sym typeface="+mn-ea"/>
              </a:rPr>
              <a:t>功亏一篑是因为</a:t>
            </a:r>
            <a:r>
              <a:rPr lang="zh-CN" altLang="en-US" sz="3200" b="1" dirty="0" smtClean="0"/>
              <a:t> </a:t>
            </a:r>
            <a:r>
              <a:rPr lang="en-US" altLang="zh-CN" sz="3200" u="sng" dirty="0" smtClean="0"/>
              <a:t>                    </a:t>
            </a:r>
            <a:r>
              <a:rPr lang="zh-CN" altLang="zh-CN" sz="3200" dirty="0" smtClean="0"/>
              <a:t>，</a:t>
            </a:r>
            <a:r>
              <a:rPr lang="zh-CN" altLang="en-US" sz="3200" b="1" dirty="0" smtClean="0">
                <a:sym typeface="+mn-ea"/>
              </a:rPr>
              <a:t>能够持之以恒，则是因为</a:t>
            </a:r>
            <a:r>
              <a:rPr lang="en-US" altLang="zh-CN" sz="3200" u="sng" dirty="0" smtClean="0"/>
              <a:t>    </a:t>
            </a:r>
            <a:r>
              <a:rPr lang="zh-CN" altLang="zh-CN" sz="3200" u="sng" dirty="0" smtClean="0"/>
              <a:t>  </a:t>
            </a:r>
            <a:r>
              <a:rPr lang="en-US" altLang="zh-CN" sz="3200" u="sng" dirty="0" smtClean="0"/>
              <a:t>              </a:t>
            </a:r>
            <a:r>
              <a:rPr lang="zh-CN" altLang="en-US" sz="3200" dirty="0" smtClean="0"/>
              <a:t>。</a:t>
            </a:r>
            <a:endParaRPr lang="en-US" altLang="zh-CN" sz="3200" b="1" dirty="0" smtClean="0"/>
          </a:p>
          <a:p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en-US" altLang="zh-CN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13</a:t>
            </a:r>
            <a:r>
              <a:rPr lang="zh-CN" altLang="en-US" sz="3200" b="1" dirty="0" smtClean="0"/>
              <a:t>，“你宽容一点，其实是给自己留下一片海阔天空”，这句话让我们联想起孔子所说的：</a:t>
            </a:r>
            <a:r>
              <a:rPr lang="en-US" altLang="zh-CN" sz="3200" u="sng" dirty="0" smtClean="0">
                <a:sym typeface="+mn-ea"/>
              </a:rPr>
              <a:t>                    </a:t>
            </a:r>
            <a:r>
              <a:rPr lang="zh-CN" altLang="en-US" sz="3200" b="1" dirty="0" smtClean="0"/>
              <a:t>，</a:t>
            </a:r>
            <a:r>
              <a:rPr lang="en-US" altLang="zh-CN" sz="3200" u="sng" dirty="0" smtClean="0">
                <a:sym typeface="+mn-ea"/>
              </a:rPr>
              <a:t>                    </a:t>
            </a:r>
            <a:r>
              <a:rPr lang="zh-CN" altLang="en-US" sz="3200" b="1" dirty="0" smtClean="0"/>
              <a:t>。</a:t>
            </a:r>
            <a:endParaRPr lang="zh-CN" altLang="en-US" sz="3200" b="1" dirty="0" smtClean="0"/>
          </a:p>
        </p:txBody>
      </p:sp>
      <p:sp>
        <p:nvSpPr>
          <p:cNvPr id="2" name="文本框 1"/>
          <p:cNvSpPr txBox="1"/>
          <p:nvPr/>
        </p:nvSpPr>
        <p:spPr>
          <a:xfrm>
            <a:off x="1173480" y="1334770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sym typeface="+mn-ea"/>
              </a:rPr>
              <a:t>己所不欲，勿施于人</a:t>
            </a:r>
            <a:endParaRPr lang="en-US" altLang="zh-CN" sz="3200" b="1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6057900" y="2717800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sym typeface="+mn-ea"/>
              </a:rPr>
              <a:t>小人喻于利</a:t>
            </a:r>
            <a:endParaRPr lang="zh-CN" altLang="en-US" sz="3200" b="1" dirty="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48535" y="3478530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sym typeface="+mn-ea"/>
              </a:rPr>
              <a:t>君子喻于义</a:t>
            </a:r>
            <a:endParaRPr lang="zh-CN" altLang="en-US" sz="3200" b="1" dirty="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57670" y="5107305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sym typeface="+mn-ea"/>
              </a:rPr>
              <a:t>己所不欲，勿施于人</a:t>
            </a:r>
            <a:endParaRPr lang="zh-CN" altLang="en-US" sz="3200" b="1" dirty="0" smtClean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20032767181013_b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635" y="635"/>
            <a:ext cx="12192635" cy="6958965"/>
          </a:xfrm>
          <a:prstGeom prst="rect">
            <a:avLst/>
          </a:prstGeom>
        </p:spPr>
      </p:pic>
      <p:sp>
        <p:nvSpPr>
          <p:cNvPr id="4" name="内容占位符 3"/>
          <p:cNvSpPr/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056255" y="417195"/>
            <a:ext cx="8469630" cy="585152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孔子是儒家创始人</a:t>
            </a:r>
            <a:r>
              <a:rPr lang="en-US" altLang="zh-CN" sz="2400" b="1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,</a:t>
            </a: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他的思想核心是“仁”“礼”。</a:t>
            </a:r>
            <a:endParaRPr lang="zh-CN" altLang="en-US" sz="2400" b="1">
              <a:solidFill>
                <a:schemeClr val="dk1"/>
              </a:solidFill>
              <a:latin typeface="隶书" panose="02010509060101010101" pitchFamily="49" charset="-122"/>
              <a:ea typeface="微软雅黑" panose="020B0503020204020204" pitchFamily="34" charset="-122"/>
              <a:cs typeface="隶书" panose="020105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7030A0"/>
                </a:solidFill>
                <a:sym typeface="+mn-ea"/>
              </a:rPr>
              <a:t>“仁”是礼、乐的基础。礼的核心是秩序，乐的核心是和谐。</a:t>
            </a:r>
            <a:endParaRPr lang="zh-CN" altLang="en-US" sz="2400" b="1">
              <a:solidFill>
                <a:schemeClr val="dk1"/>
              </a:solidFill>
              <a:latin typeface="隶书" panose="02010509060101010101" pitchFamily="49" charset="-122"/>
              <a:ea typeface="微软雅黑" panose="020B0503020204020204" pitchFamily="34" charset="-122"/>
              <a:cs typeface="隶书" panose="020105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①孔子主张礼治，反对法治。</a:t>
            </a:r>
            <a:endParaRPr lang="zh-CN" altLang="en-US" sz="2400" b="1">
              <a:solidFill>
                <a:schemeClr val="dk1"/>
              </a:solidFill>
              <a:latin typeface="隶书" panose="02010509060101010101" pitchFamily="49" charset="-122"/>
              <a:ea typeface="微软雅黑" panose="020B0503020204020204" pitchFamily="34" charset="-122"/>
              <a:cs typeface="隶书" panose="020105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礼的意义在古代甚为广泛，指交际的礼节仪式，贵族的冠、婚、丧、祭、餮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tiè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等典礼，包括政治制度、道德规范等。孔子说：“殷因于夏礼，所损益可知也；周因于殷礼，所损益可知也；其后继周者，虽百代可知也。”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(《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论语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·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学而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》)</a:t>
            </a:r>
            <a:r>
              <a:rPr lang="zh-CN" altLang="en-US" sz="2400">
                <a:solidFill>
                  <a:srgbClr val="7030A0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似乎周礼是千秋不变的规范。</a:t>
            </a:r>
            <a:endParaRPr lang="zh-CN" altLang="en-US" sz="2400">
              <a:solidFill>
                <a:srgbClr val="7030A0"/>
              </a:solidFill>
              <a:latin typeface="隶书" panose="02010509060101010101" pitchFamily="49" charset="-122"/>
              <a:ea typeface="微软雅黑" panose="020B0503020204020204" pitchFamily="34" charset="-122"/>
              <a:cs typeface="隶书" panose="020105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②孔子主张维护等级制度的正名思想。</a:t>
            </a:r>
            <a:endParaRPr lang="zh-CN" altLang="en-US" sz="2400" b="1">
              <a:solidFill>
                <a:schemeClr val="dk1"/>
              </a:solidFill>
              <a:latin typeface="隶书" panose="02010509060101010101" pitchFamily="49" charset="-122"/>
              <a:ea typeface="微软雅黑" panose="020B0503020204020204" pitchFamily="34" charset="-122"/>
              <a:cs typeface="隶书" panose="020105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他主张“君君，臣臣，父父，子子”这种合乎“礼”的等级制度。孔子说：“名不正则言不顺，言不顺则事不成，事不成则礼乐不兴，礼乐不兴则刑罚不中，刑跏不中则民无所措手足。”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(《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论语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·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子路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》)</a:t>
            </a:r>
            <a:endParaRPr lang="en-US" altLang="zh-CN" sz="2400">
              <a:solidFill>
                <a:schemeClr val="dk1"/>
              </a:solidFill>
              <a:latin typeface="隶书" panose="02010509060101010101" pitchFamily="49" charset="-122"/>
              <a:ea typeface="微软雅黑" panose="020B0503020204020204" pitchFamily="34" charset="-122"/>
              <a:cs typeface="隶书" panose="020105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16153" y="300701"/>
            <a:ext cx="2193280" cy="629194"/>
            <a:chOff x="4820991" y="570199"/>
            <a:chExt cx="1441237" cy="629194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41237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了解孔子思想</a:t>
              </a:r>
              <a:endParaRPr lang="zh-CN" altLang="en-US" sz="240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Tahoma" panose="020B0604030504040204" pitchFamily="34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6230" y="1620520"/>
            <a:ext cx="2424430" cy="34512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218180" y="551815"/>
            <a:ext cx="8301990" cy="536765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③孔子主张克己复礼。</a:t>
            </a:r>
            <a:endParaRPr lang="zh-CN" altLang="en-US" sz="2400" b="1">
              <a:solidFill>
                <a:schemeClr val="dk1"/>
              </a:solidFill>
              <a:latin typeface="隶书" panose="02010509060101010101" pitchFamily="49" charset="-122"/>
              <a:ea typeface="微软雅黑" panose="020B0503020204020204" pitchFamily="34" charset="-122"/>
              <a:cs typeface="隶书" panose="020105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“克己复礼”的具体内容是什么，孔子说：“非礼勿视，非礼勿听，非礼勿言，非礼勿动。”</a:t>
            </a:r>
            <a:endParaRPr lang="zh-CN" altLang="en-US" sz="2400">
              <a:solidFill>
                <a:schemeClr val="dk1"/>
              </a:solidFill>
              <a:latin typeface="隶书" panose="02010509060101010101" pitchFamily="49" charset="-122"/>
              <a:ea typeface="微软雅黑" panose="020B0503020204020204" pitchFamily="34" charset="-122"/>
              <a:cs typeface="隶书" panose="020105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④在伦理思想方面，孔子主张仁。</a:t>
            </a:r>
            <a:endParaRPr lang="zh-CN" altLang="en-US" sz="2400" b="1">
              <a:solidFill>
                <a:schemeClr val="dk1"/>
              </a:solidFill>
              <a:latin typeface="隶书" panose="02010509060101010101" pitchFamily="49" charset="-122"/>
              <a:ea typeface="微软雅黑" panose="020B0503020204020204" pitchFamily="34" charset="-122"/>
              <a:cs typeface="隶书" panose="020105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孔子的“仁”的基本精神是教人根据周礼调整统治阶级内部的矛盾。</a:t>
            </a:r>
            <a:r>
              <a:rPr lang="zh-CN" altLang="en-US" sz="2400">
                <a:solidFill>
                  <a:srgbClr val="7030A0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他的“仁”一般不包括劳动者。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孔子说：“君子而不仁者有矣夫，未有小人而仁者也。”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(《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论语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·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宪问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》)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曾子以忠、恕，二字概括“仁”的涵义，是比较接近原意的。忠恕之道，就是“己所不欲，勿施于人”。</a:t>
            </a:r>
            <a:endParaRPr lang="zh-CN" altLang="en-US" sz="2400">
              <a:solidFill>
                <a:schemeClr val="dk1"/>
              </a:solidFill>
              <a:latin typeface="隶书" panose="02010509060101010101" pitchFamily="49" charset="-122"/>
              <a:ea typeface="微软雅黑" panose="020B0503020204020204" pitchFamily="34" charset="-122"/>
              <a:cs typeface="隶书" panose="020105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⑤在教育上，孔子主张“有教无类”“因材施教”和“学而不厌、诲人不倦”的精神。</a:t>
            </a:r>
            <a:endParaRPr lang="zh-CN" altLang="en-US" sz="2400" b="1">
              <a:solidFill>
                <a:schemeClr val="dk1"/>
              </a:solidFill>
              <a:latin typeface="隶书" panose="02010509060101010101" pitchFamily="49" charset="-122"/>
              <a:ea typeface="微软雅黑" panose="020B0503020204020204" pitchFamily="34" charset="-122"/>
              <a:cs typeface="隶书" panose="020105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 panose="020B0503020204020204" pitchFamily="34" charset="-122"/>
                <a:cs typeface="隶书" panose="02010509060101010101" pitchFamily="49" charset="-122"/>
              </a:rPr>
              <a:t>⑥在品德方面，他主张“宽、耻、信、敏、惠、温、良、恭、俭、让”等。</a:t>
            </a:r>
            <a:endParaRPr lang="zh-CN" altLang="en-US" sz="2400" b="1">
              <a:solidFill>
                <a:schemeClr val="dk1"/>
              </a:solidFill>
              <a:latin typeface="隶书" panose="02010509060101010101" pitchFamily="49" charset="-122"/>
              <a:ea typeface="微软雅黑" panose="020B0503020204020204" pitchFamily="34" charset="-122"/>
              <a:cs typeface="隶书" panose="020105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0123" y="460086"/>
            <a:ext cx="2193280" cy="629194"/>
            <a:chOff x="4820991" y="570199"/>
            <a:chExt cx="1441237" cy="629194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41237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了解孔子思想</a:t>
              </a:r>
              <a:endParaRPr lang="zh-CN" altLang="en-US" sz="240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Tahoma" panose="020B0604030504040204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7855" y="2155697"/>
            <a:ext cx="2685830" cy="345093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4" name="图片 1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sz="half" idx="4294967295"/>
          </p:nvPr>
        </p:nvSpPr>
        <p:spPr>
          <a:xfrm>
            <a:off x="94615" y="1315085"/>
            <a:ext cx="11965305" cy="990600"/>
          </a:xfrm>
          <a:prstGeom prst="roundRect">
            <a:avLst>
              <a:gd name="adj" fmla="val 17187"/>
            </a:avLst>
          </a:prstGeom>
          <a:solidFill>
            <a:srgbClr val="D6DCE5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just">
              <a:lnSpc>
                <a:spcPct val="100000"/>
              </a:lnSpc>
              <a:buClrTx/>
              <a:buSzTx/>
              <a:buFont typeface="+mj-ea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仁: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仁爱。孔子思想体系的理论核心。它是孔子社会政治、伦理道德的最高理想和标准,也反映了他的哲学观点,对后世影响深远。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94615" y="2395220"/>
            <a:ext cx="11982450" cy="1244600"/>
          </a:xfrm>
          <a:prstGeom prst="roundRect">
            <a:avLst>
              <a:gd name="adj" fmla="val 13840"/>
            </a:avLst>
          </a:prstGeom>
          <a:solidFill>
            <a:srgbClr val="D6DCE5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buFont typeface="+mj-ea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义：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原指“宜”,即行为合于“礼”。孔子以“义”作为评判人们思想、行为的道德准则。义有君子义与小人义之分,君于义大我,小人义小我。大我,为大众、为社会也;小我，撮伙俪党也,今所谓“哥们儿义气”也。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2715895" y="431800"/>
            <a:ext cx="9008110" cy="570230"/>
          </a:xfrm>
          <a:prstGeom prst="roundRect">
            <a:avLst>
              <a:gd name="adj" fmla="val 1718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Font typeface="+mj-ea"/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儒家思想十分丰富,主要有仁、义、礼、智、信、忠、孝、悌等。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内容占位符 2"/>
          <p:cNvSpPr>
            <a:spLocks noGrp="1"/>
          </p:cNvSpPr>
          <p:nvPr/>
        </p:nvSpPr>
        <p:spPr>
          <a:xfrm>
            <a:off x="111125" y="3729355"/>
            <a:ext cx="11965305" cy="843280"/>
          </a:xfrm>
          <a:prstGeom prst="roundRect">
            <a:avLst>
              <a:gd name="adj" fmla="val 17187"/>
            </a:avLst>
          </a:prstGeom>
          <a:solidFill>
            <a:srgbClr val="D6DCE5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Font typeface="+mj-ea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礼：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是社会的道德规范和生活准则,属政治与伦理范好，是符合统治阶级整体利益的行为准则。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内容占位符 2"/>
          <p:cNvSpPr>
            <a:spLocks noGrp="1"/>
          </p:cNvSpPr>
          <p:nvPr/>
        </p:nvSpPr>
        <p:spPr>
          <a:xfrm>
            <a:off x="135890" y="5796280"/>
            <a:ext cx="11949430" cy="900430"/>
          </a:xfrm>
          <a:prstGeom prst="roundRect">
            <a:avLst>
              <a:gd name="adj" fmla="val 17187"/>
            </a:avLst>
          </a:prstGeom>
          <a:solidFill>
            <a:srgbClr val="D6DCE5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Font typeface="+mj-ea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信：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指待人处事诚实不欺、言行-致的态度。 孔子将“信”作为“仁”的重要体现,是贤者必备的品德。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内容占位符 2"/>
          <p:cNvSpPr>
            <a:spLocks noGrp="1"/>
          </p:cNvSpPr>
          <p:nvPr/>
        </p:nvSpPr>
        <p:spPr>
          <a:xfrm>
            <a:off x="118745" y="4662170"/>
            <a:ext cx="11966575" cy="1044575"/>
          </a:xfrm>
          <a:prstGeom prst="roundRect">
            <a:avLst>
              <a:gd name="adj" fmla="val 17187"/>
            </a:avLst>
          </a:prstGeom>
          <a:solidFill>
            <a:srgbClr val="D6DCE5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Font typeface="+mj-ea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智：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同“知”,属孔子的认识论和伦理学的基本范畴，指知道、了解、见解、知识、聪明、智慧等,主要涉及知的性质、知的来源知的内容、知的效果等几个方面。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4538" y="243551"/>
            <a:ext cx="2193280" cy="629194"/>
            <a:chOff x="4820991" y="570199"/>
            <a:chExt cx="1441237" cy="629194"/>
          </a:xfrm>
        </p:grpSpPr>
        <p:sp>
          <p:nvSpPr>
            <p:cNvPr id="13" name="矩形 12"/>
            <p:cNvSpPr/>
            <p:nvPr>
              <p:custDataLst>
                <p:tags r:id="rId6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820991" y="662245"/>
              <a:ext cx="1441237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了解儒家思想</a:t>
              </a:r>
              <a:endParaRPr lang="zh-CN" altLang="en-US" sz="240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Tahoma" panose="020B0604030504040204" pitchFamily="34" charset="0"/>
              </a:endParaRPr>
            </a:p>
          </p:txBody>
        </p:sp>
      </p:grp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uiExpand="1" build="p"/>
      <p:bldP spid="3" grpId="1" animBg="1" build="p"/>
      <p:bldP spid="2" grpId="0" bldLvl="0" animBg="1"/>
      <p:bldP spid="2" grpId="1" animBg="1"/>
      <p:bldP spid="8" grpId="0" bldLvl="0" animBg="1"/>
      <p:bldP spid="8" grpId="1" animBg="1"/>
      <p:bldP spid="10" grpId="0" bldLvl="0" animBg="1"/>
      <p:bldP spid="10" grpId="1" animBg="1"/>
      <p:bldP spid="9" grpId="0" bldLvl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内容占位符 2"/>
          <p:cNvSpPr>
            <a:spLocks noGrp="1"/>
          </p:cNvSpPr>
          <p:nvPr/>
        </p:nvSpPr>
        <p:spPr>
          <a:xfrm>
            <a:off x="1066800" y="2206625"/>
            <a:ext cx="10001885" cy="1655445"/>
          </a:xfrm>
          <a:prstGeom prst="roundRect">
            <a:avLst>
              <a:gd name="adj" fmla="val 17187"/>
            </a:avLst>
          </a:prstGeom>
          <a:solidFill>
            <a:srgbClr val="D6DCE5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Font typeface="+mj-ea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孝：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不仅限于对父母的赡养,更应着重于对父母和长辈的尊重,认为如果缺乏孝敬之心,赡养父母也就视同于饲养犬马乃不孝。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1122680" y="500380"/>
            <a:ext cx="9946005" cy="1242060"/>
          </a:xfrm>
          <a:prstGeom prst="roundRect">
            <a:avLst>
              <a:gd name="adj" fmla="val 17187"/>
            </a:avLst>
          </a:prstGeom>
          <a:solidFill>
            <a:srgbClr val="D6DCE5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Font typeface="+mj-ea"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  <a:sym typeface="+mn-ea"/>
              </a:rPr>
              <a:t>忠：</a:t>
            </a:r>
            <a:r>
              <a:rPr lang="zh-CN" altLang="en-US" sz="3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  <a:sym typeface="+mn-ea"/>
              </a:rPr>
              <a:t>己欲立而立人，己欲达而达人。孔子认为忠表现为与人交往中的忠诚老实。</a:t>
            </a:r>
            <a:endParaRPr lang="zh-CN" altLang="en-US" sz="36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仿宋" panose="02010609060101010101" pitchFamily="49" charset="-122"/>
              <a:sym typeface="+mn-ea"/>
            </a:endParaRPr>
          </a:p>
        </p:txBody>
      </p:sp>
      <p:sp>
        <p:nvSpPr>
          <p:cNvPr id="11" name="内容占位符 2"/>
          <p:cNvSpPr>
            <a:spLocks noGrp="1"/>
          </p:cNvSpPr>
          <p:nvPr/>
        </p:nvSpPr>
        <p:spPr>
          <a:xfrm>
            <a:off x="1066800" y="4248150"/>
            <a:ext cx="10002520" cy="1853565"/>
          </a:xfrm>
          <a:prstGeom prst="roundRect">
            <a:avLst>
              <a:gd name="adj" fmla="val 17187"/>
            </a:avLst>
          </a:prstGeom>
          <a:solidFill>
            <a:srgbClr val="D6DCE5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Font typeface="+mj-ea"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悌：</a:t>
            </a:r>
            <a:r>
              <a:rPr lang="zh-CN" altLang="en-US" sz="3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指对兄长的敬爱之情。孔子非常重视悌的品德，其弟子有若根据他的思想，把悌与孝并称，将其视作“为仁之本”。</a:t>
            </a:r>
            <a:endParaRPr lang="zh-CN" altLang="en-US" sz="36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3060" y="878840"/>
            <a:ext cx="11333480" cy="4495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.孔子主要作品：修《诗》《书》，定《礼》《乐》，序《周易》，作《春秋》。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宋儒把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《论语》《大学》《中庸》和《孟子》合称为“四书”。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7020" y="0"/>
            <a:ext cx="11617325" cy="65811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2．兴、观、群、怨</a:t>
            </a:r>
            <a:endParaRPr lang="zh-CN" altLang="en-US" sz="3200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这是孔子对“诗”的作用的高度概括，是对“诗”的美学作用和社会教育作用的深刻认识，开创了中国文学批评史的源头。</a:t>
            </a:r>
            <a:endParaRPr lang="zh-CN" altLang="en-US" sz="3200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兴”指诗歌的具体艺术形象可以激发人的感情，引起联想、想象活动，在感情的涌动中获得审美享受。“观”是说通过诗歌可以了解社会政治与道德风尚以及作者的思想感情。“群”是指诗歌可以使社会人群交流思想感情，统一认识，促进社会的和谐与团结。“怨”是强调诗歌可以表达对社会不合理现象的不满与批判。</a:t>
            </a:r>
            <a:endParaRPr lang="zh-CN" altLang="en-US" sz="3200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5*i*1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5*i*2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6*i*2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8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8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9*i*1"/>
  <p:tag name="KSO_WM_UNIT_BK_DARK_LIGHT" val="2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9*i*1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9*i*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0*i*1"/>
  <p:tag name="KSO_WM_UNIT_BK_DARK_LIGHT" val="2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0*i*1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0*i*2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5*i*1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5*i*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86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86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COMBINE_RELATE_SLIDE_ID" val="background20176466_1"/>
  <p:tag name="KSO_WM_TEMPLATE_THUMBS_INDEX" val="1、4、5、6、11、12、16、17、21、27、31"/>
  <p:tag name="KSO_WM_TEMPLATE_SUBCATEGORY" val="0"/>
  <p:tag name="KSO_WM_TAG_VERSION" val="1.0"/>
  <p:tag name="KSO_WM_BEAUTIFY_FLAG" val="#wm#"/>
  <p:tag name="KSO_WM_TEMPLATE_CATEGORY" val="custom"/>
  <p:tag name="KSO_WM_TEMPLATE_INDEX" val="20177186"/>
  <p:tag name="KSO_WM_TEMPLATE_MASTER_TYPE" val="1"/>
  <p:tag name="KSO_WM_TEMPLATE_COLOR_TYPE" val="1"/>
  <p:tag name="KSO_WM_TEMPLATE_MASTER_THUMB_INDEX" val="18"/>
  <p:tag name="KSO_WM_UNIT_SHOW_EDIT_AREA_INDICATION" val="0"/>
</p:tagLst>
</file>

<file path=ppt/tags/tag2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24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24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44.xml><?xml version="1.0" encoding="utf-8"?>
<p:tagLst xmlns:p="http://schemas.openxmlformats.org/presentationml/2006/main">
  <p:tag name="KSO_WM_UNIT_PLACING_PICTURE_USER_VIEWPORT" val="{&quot;height&quot;:13950,&quot;width&quot;:14865}"/>
</p:tagLst>
</file>

<file path=ppt/tags/tag2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0e064d29-4619-4ddd-af06-4c658a87ab12}"/>
  <p:tag name="KSO_WM_UNIT_TYPE" val="i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550431a0-96de-424f-8c21-9a63d37ee7e9}"/>
</p:tagLst>
</file>

<file path=ppt/tags/tag248.xml><?xml version="1.0" encoding="utf-8"?>
<p:tagLst xmlns:p="http://schemas.openxmlformats.org/presentationml/2006/main">
  <p:tag name="KSO_WM_UNIT_LINE_FORE_SCHEMECOLOR_INDEX_BRIGHTNESS" val="-0.2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4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5b9b0c9d-2e3f-4dde-81c2-c84598c0d58f}"/>
  <p:tag name="KSO_WM_UNIT_TYPE" val="i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bd73ec7c-5a10-4690-a898-f82efb74080b}"/>
</p:tagLst>
</file>

<file path=ppt/tags/tag252.xml><?xml version="1.0" encoding="utf-8"?>
<p:tagLst xmlns:p="http://schemas.openxmlformats.org/presentationml/2006/main">
  <p:tag name="KSO_WM_UNIT_LINE_FORE_SCHEMECOLOR_INDEX_BRIGHTNESS" val="-0.2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f7e2a726-c4a4-4ce2-b762-fc024db4d348}"/>
  <p:tag name="KSO_WM_UNIT_TYPE" val="i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884b5c2f-d4c7-48e2-add9-2320b3c4333c}"/>
</p:tagLst>
</file>

<file path=ppt/tags/tag2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7.xml><?xml version="1.0" encoding="utf-8"?>
<p:tagLst xmlns:p="http://schemas.openxmlformats.org/presentationml/2006/main">
  <p:tag name="KSO_WM_UNIT_LINE_FORE_SCHEMECOLOR_INDEX_BRIGHTNESS" val="-0.2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12096cb-5bf4-4b7a-b7bc-6ad4a3996e49}"/>
  <p:tag name="KSO_WM_UNIT_TYPE" val="i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8132b4f9-f427-4a29-8525-5781ff51dbb7}"/>
</p:tagLst>
</file>

<file path=ppt/tags/tag264.xml><?xml version="1.0" encoding="utf-8"?>
<p:tagLst xmlns:p="http://schemas.openxmlformats.org/presentationml/2006/main">
  <p:tag name="KSO_WM_UNIT_LINE_FORE_SCHEMECOLOR_INDEX_BRIGHTNESS" val="-0.2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6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c7480dc-20b0-4631-8b1b-5eceedb2244d}"/>
</p:tagLst>
</file>

<file path=ppt/tags/tag26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513ab891-2918-4da7-83fd-39a523dfe0ea}"/>
  <p:tag name="KSO_WM_UNIT_TYPE" val="i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8961c8c5-d3e5-49c3-bfd7-f66ffa176507}"/>
</p:tagLst>
</file>

<file path=ppt/tags/tag271.xml><?xml version="1.0" encoding="utf-8"?>
<p:tagLst xmlns:p="http://schemas.openxmlformats.org/presentationml/2006/main">
  <p:tag name="KSO_WM_UNIT_LINE_FORE_SCHEMECOLOR_INDEX_BRIGHTNESS" val="-0.2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7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89f0c418-7a56-4779-bf44-2ec702e4c9e0}"/>
  <p:tag name="KSO_WM_UNIT_TYPE" val="i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3c8e05-69b7-423c-afda-7addcb0631dc}"/>
</p:tagLst>
</file>

<file path=ppt/tags/tag275.xml><?xml version="1.0" encoding="utf-8"?>
<p:tagLst xmlns:p="http://schemas.openxmlformats.org/presentationml/2006/main">
  <p:tag name="KSO_WM_UNIT_LINE_FORE_SCHEMECOLOR_INDEX_BRIGHTNESS" val="-0.2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7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713e1ef1-01a6-422d-9a3b-ed838fab47dc}"/>
  <p:tag name="KSO_WM_UNIT_TYPE" val="i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0b4e1b94-e31c-4d7f-b6cc-6533a67e2917}"/>
</p:tagLst>
</file>

<file path=ppt/tags/tag279.xml><?xml version="1.0" encoding="utf-8"?>
<p:tagLst xmlns:p="http://schemas.openxmlformats.org/presentationml/2006/main">
  <p:tag name="KSO_WM_UNIT_LINE_FORE_SCHEMECOLOR_INDEX_BRIGHTNESS" val="-0.2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3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2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2*i*1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2*i*2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4*i*1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4*i*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4180</Words>
  <Application>WPS 演示</Application>
  <PresentationFormat/>
  <Paragraphs>266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23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Wingdings</vt:lpstr>
      <vt:lpstr>方正字迹-吕建德字体</vt:lpstr>
      <vt:lpstr>楷体</vt:lpstr>
      <vt:lpstr>等线</vt:lpstr>
      <vt:lpstr>黑体</vt:lpstr>
      <vt:lpstr>仿宋</vt:lpstr>
      <vt:lpstr>Calibri</vt:lpstr>
      <vt:lpstr>华文新魏</vt:lpstr>
      <vt:lpstr>Arial Unicode MS</vt:lpstr>
      <vt:lpstr>汉仪雅酷黑简</vt:lpstr>
      <vt:lpstr>隶书</vt:lpstr>
      <vt:lpstr>Tahoma</vt:lpstr>
      <vt:lpstr>汉仪尚巍手书W</vt:lpstr>
      <vt:lpstr>Times New Roman</vt:lpstr>
      <vt:lpstr>楷体_GB2312</vt:lpstr>
      <vt:lpstr>新宋体</vt:lpstr>
      <vt:lpstr>Office 主题​​</vt:lpstr>
      <vt:lpstr>1_Office 主题​​</vt:lpstr>
      <vt:lpstr>Office 主题</vt:lpstr>
      <vt:lpstr>默认设计模板</vt:lpstr>
      <vt:lpstr>第5课《论语》十二章　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（3）君子：    （4）六艺： </vt:lpstr>
      <vt:lpstr>PowerPoint 演示文稿</vt:lpstr>
      <vt:lpstr>先秦诸子散文</vt:lpstr>
      <vt:lpstr>PowerPoint 演示文稿</vt:lpstr>
      <vt:lpstr>任务群二   文本研习</vt:lpstr>
      <vt:lpstr>自主检测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40</cp:revision>
  <cp:lastPrinted>2021-08-21T22:01:00Z</cp:lastPrinted>
  <dcterms:created xsi:type="dcterms:W3CDTF">2021-08-21T22:01:00Z</dcterms:created>
  <dcterms:modified xsi:type="dcterms:W3CDTF">2022-03-30T17:36:07Z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5245D8083D484C5BBCFCD9665F93AD6A</vt:lpwstr>
  </property>
  <property fmtid="{D5CDD505-2E9C-101B-9397-08002B2CF9AE}" pid="7" name="KSOProductBuildVer">
    <vt:lpwstr>2052-11.1.0.11365</vt:lpwstr>
  </property>
</Properties>
</file>