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1066" r:id="rId2"/>
    <p:sldId id="985" r:id="rId3"/>
    <p:sldId id="986" r:id="rId4"/>
    <p:sldId id="825" r:id="rId5"/>
    <p:sldId id="922" r:id="rId6"/>
    <p:sldId id="1133" r:id="rId7"/>
    <p:sldId id="1134" r:id="rId8"/>
    <p:sldId id="1108" r:id="rId9"/>
    <p:sldId id="1109" r:id="rId10"/>
    <p:sldId id="1072" r:id="rId11"/>
    <p:sldId id="1073" r:id="rId12"/>
    <p:sldId id="999" r:id="rId13"/>
    <p:sldId id="1000" r:id="rId14"/>
    <p:sldId id="1075" r:id="rId15"/>
    <p:sldId id="1076" r:id="rId16"/>
    <p:sldId id="996" r:id="rId17"/>
    <p:sldId id="1139" r:id="rId18"/>
    <p:sldId id="1140" r:id="rId19"/>
    <p:sldId id="1105" r:id="rId20"/>
    <p:sldId id="1106" r:id="rId21"/>
    <p:sldId id="997" r:id="rId22"/>
    <p:sldId id="1078" r:id="rId23"/>
    <p:sldId id="1009" r:id="rId24"/>
    <p:sldId id="1010" r:id="rId25"/>
    <p:sldId id="1081" r:id="rId26"/>
    <p:sldId id="1052" r:id="rId27"/>
    <p:sldId id="1142" r:id="rId28"/>
    <p:sldId id="1143" r:id="rId29"/>
    <p:sldId id="1148" r:id="rId30"/>
    <p:sldId id="1033" r:id="rId31"/>
    <p:sldId id="1121" r:id="rId32"/>
    <p:sldId id="1144" r:id="rId33"/>
    <p:sldId id="1145" r:id="rId34"/>
    <p:sldId id="1091" r:id="rId35"/>
    <p:sldId id="1150" r:id="rId36"/>
    <p:sldId id="1093" r:id="rId37"/>
    <p:sldId id="1149" r:id="rId38"/>
    <p:sldId id="1095" r:id="rId39"/>
    <p:sldId id="1151" r:id="rId40"/>
    <p:sldId id="1103" r:id="rId41"/>
    <p:sldId id="1146" r:id="rId42"/>
    <p:sldId id="1147" r:id="rId43"/>
    <p:sldId id="1152" r:id="rId44"/>
  </p:sldIdLst>
  <p:sldSz cx="12190413" cy="6859588"/>
  <p:notesSz cx="6858000" cy="9144000"/>
  <p:defaultTextStyle>
    <a:defPPr>
      <a:defRPr lang="zh-CN"/>
    </a:defPPr>
    <a:lvl1pPr marL="0" algn="l" defTabSz="914319" rtl="0" eaLnBrk="1" latinLnBrk="0" hangingPunct="1">
      <a:defRPr sz="1900" kern="1200">
        <a:solidFill>
          <a:schemeClr val="tx1"/>
        </a:solidFill>
        <a:latin typeface="+mn-lt"/>
        <a:ea typeface="+mn-ea"/>
        <a:cs typeface="+mn-cs"/>
      </a:defRPr>
    </a:lvl1pPr>
    <a:lvl2pPr marL="457160" algn="l" defTabSz="914319" rtl="0" eaLnBrk="1" latinLnBrk="0" hangingPunct="1">
      <a:defRPr sz="1900" kern="1200">
        <a:solidFill>
          <a:schemeClr val="tx1"/>
        </a:solidFill>
        <a:latin typeface="+mn-lt"/>
        <a:ea typeface="+mn-ea"/>
        <a:cs typeface="+mn-cs"/>
      </a:defRPr>
    </a:lvl2pPr>
    <a:lvl3pPr marL="914319" algn="l" defTabSz="914319" rtl="0" eaLnBrk="1" latinLnBrk="0" hangingPunct="1">
      <a:defRPr sz="1900" kern="1200">
        <a:solidFill>
          <a:schemeClr val="tx1"/>
        </a:solidFill>
        <a:latin typeface="+mn-lt"/>
        <a:ea typeface="+mn-ea"/>
        <a:cs typeface="+mn-cs"/>
      </a:defRPr>
    </a:lvl3pPr>
    <a:lvl4pPr marL="1371478" algn="l" defTabSz="914319" rtl="0" eaLnBrk="1" latinLnBrk="0" hangingPunct="1">
      <a:defRPr sz="1900" kern="1200">
        <a:solidFill>
          <a:schemeClr val="tx1"/>
        </a:solidFill>
        <a:latin typeface="+mn-lt"/>
        <a:ea typeface="+mn-ea"/>
        <a:cs typeface="+mn-cs"/>
      </a:defRPr>
    </a:lvl4pPr>
    <a:lvl5pPr marL="1828637" algn="l" defTabSz="914319" rtl="0" eaLnBrk="1" latinLnBrk="0" hangingPunct="1">
      <a:defRPr sz="1900" kern="1200">
        <a:solidFill>
          <a:schemeClr val="tx1"/>
        </a:solidFill>
        <a:latin typeface="+mn-lt"/>
        <a:ea typeface="+mn-ea"/>
        <a:cs typeface="+mn-cs"/>
      </a:defRPr>
    </a:lvl5pPr>
    <a:lvl6pPr marL="2285797" algn="l" defTabSz="914319" rtl="0" eaLnBrk="1" latinLnBrk="0" hangingPunct="1">
      <a:defRPr sz="1900" kern="1200">
        <a:solidFill>
          <a:schemeClr val="tx1"/>
        </a:solidFill>
        <a:latin typeface="+mn-lt"/>
        <a:ea typeface="+mn-ea"/>
        <a:cs typeface="+mn-cs"/>
      </a:defRPr>
    </a:lvl6pPr>
    <a:lvl7pPr marL="2742955" algn="l" defTabSz="914319" rtl="0" eaLnBrk="1" latinLnBrk="0" hangingPunct="1">
      <a:defRPr sz="1900" kern="1200">
        <a:solidFill>
          <a:schemeClr val="tx1"/>
        </a:solidFill>
        <a:latin typeface="+mn-lt"/>
        <a:ea typeface="+mn-ea"/>
        <a:cs typeface="+mn-cs"/>
      </a:defRPr>
    </a:lvl7pPr>
    <a:lvl8pPr marL="3200115" algn="l" defTabSz="914319" rtl="0" eaLnBrk="1" latinLnBrk="0" hangingPunct="1">
      <a:defRPr sz="1900" kern="1200">
        <a:solidFill>
          <a:schemeClr val="tx1"/>
        </a:solidFill>
        <a:latin typeface="+mn-lt"/>
        <a:ea typeface="+mn-ea"/>
        <a:cs typeface="+mn-cs"/>
      </a:defRPr>
    </a:lvl8pPr>
    <a:lvl9pPr marL="3657275" algn="l" defTabSz="91431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guide id="3" orient="horz" pos="216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25" autoAdjust="0"/>
    <p:restoredTop sz="98709" autoAdjust="0"/>
  </p:normalViewPr>
  <p:slideViewPr>
    <p:cSldViewPr>
      <p:cViewPr varScale="1">
        <p:scale>
          <a:sx n="91" d="100"/>
          <a:sy n="91" d="100"/>
        </p:scale>
        <p:origin x="-444" y="-10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p14="http://schemas.microsoft.com/office/powerpoint/2010/main" xmlns="" val="2931416893"/>
      </p:ext>
    </p:extLst>
  </p:cSld>
  <p:clrMap bg1="lt1" tx1="dk1" bg2="lt2" tx2="dk2" accent1="accent1" accent2="accent2" accent3="accent3" accent4="accent4" accent5="accent5" accent6="accent6" hlink="hlink" folHlink="folHlink"/>
  <p:notesStyle>
    <a:lvl1pPr marL="0" algn="l" defTabSz="1219092" rtl="0" eaLnBrk="1" latinLnBrk="0" hangingPunct="1">
      <a:defRPr sz="1500" kern="1200">
        <a:solidFill>
          <a:schemeClr val="tx1"/>
        </a:solidFill>
        <a:latin typeface="+mn-lt"/>
        <a:ea typeface="+mn-ea"/>
        <a:cs typeface="+mn-cs"/>
      </a:defRPr>
    </a:lvl1pPr>
    <a:lvl2pPr marL="609546" algn="l" defTabSz="1219092" rtl="0" eaLnBrk="1" latinLnBrk="0" hangingPunct="1">
      <a:defRPr sz="1500" kern="1200">
        <a:solidFill>
          <a:schemeClr val="tx1"/>
        </a:solidFill>
        <a:latin typeface="+mn-lt"/>
        <a:ea typeface="+mn-ea"/>
        <a:cs typeface="+mn-cs"/>
      </a:defRPr>
    </a:lvl2pPr>
    <a:lvl3pPr marL="1219092" algn="l" defTabSz="1219092" rtl="0" eaLnBrk="1" latinLnBrk="0" hangingPunct="1">
      <a:defRPr sz="1500" kern="1200">
        <a:solidFill>
          <a:schemeClr val="tx1"/>
        </a:solidFill>
        <a:latin typeface="+mn-lt"/>
        <a:ea typeface="+mn-ea"/>
        <a:cs typeface="+mn-cs"/>
      </a:defRPr>
    </a:lvl3pPr>
    <a:lvl4pPr marL="1828637" algn="l" defTabSz="1219092" rtl="0" eaLnBrk="1" latinLnBrk="0" hangingPunct="1">
      <a:defRPr sz="1500" kern="1200">
        <a:solidFill>
          <a:schemeClr val="tx1"/>
        </a:solidFill>
        <a:latin typeface="+mn-lt"/>
        <a:ea typeface="+mn-ea"/>
        <a:cs typeface="+mn-cs"/>
      </a:defRPr>
    </a:lvl4pPr>
    <a:lvl5pPr marL="2438183" algn="l" defTabSz="1219092" rtl="0" eaLnBrk="1" latinLnBrk="0" hangingPunct="1">
      <a:defRPr sz="1500" kern="1200">
        <a:solidFill>
          <a:schemeClr val="tx1"/>
        </a:solidFill>
        <a:latin typeface="+mn-lt"/>
        <a:ea typeface="+mn-ea"/>
        <a:cs typeface="+mn-cs"/>
      </a:defRPr>
    </a:lvl5pPr>
    <a:lvl6pPr marL="3047729" algn="l" defTabSz="1219092" rtl="0" eaLnBrk="1" latinLnBrk="0" hangingPunct="1">
      <a:defRPr sz="1500" kern="1200">
        <a:solidFill>
          <a:schemeClr val="tx1"/>
        </a:solidFill>
        <a:latin typeface="+mn-lt"/>
        <a:ea typeface="+mn-ea"/>
        <a:cs typeface="+mn-cs"/>
      </a:defRPr>
    </a:lvl6pPr>
    <a:lvl7pPr marL="3657275" algn="l" defTabSz="1219092" rtl="0" eaLnBrk="1" latinLnBrk="0" hangingPunct="1">
      <a:defRPr sz="1500" kern="1200">
        <a:solidFill>
          <a:schemeClr val="tx1"/>
        </a:solidFill>
        <a:latin typeface="+mn-lt"/>
        <a:ea typeface="+mn-ea"/>
        <a:cs typeface="+mn-cs"/>
      </a:defRPr>
    </a:lvl7pPr>
    <a:lvl8pPr marL="4266820" algn="l" defTabSz="1219092" rtl="0" eaLnBrk="1" latinLnBrk="0" hangingPunct="1">
      <a:defRPr sz="1500" kern="1200">
        <a:solidFill>
          <a:schemeClr val="tx1"/>
        </a:solidFill>
        <a:latin typeface="+mn-lt"/>
        <a:ea typeface="+mn-ea"/>
        <a:cs typeface="+mn-cs"/>
      </a:defRPr>
    </a:lvl8pPr>
    <a:lvl9pPr marL="4876366" algn="l" defTabSz="121909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0" rIns="91422" bIns="45710"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55580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20279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11724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99528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3366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26651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81085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xStyles>
    <p:titleStyle>
      <a:lvl1pPr algn="ctr" defTabSz="914409" rtl="0" eaLnBrk="1" latinLnBrk="0" hangingPunct="1">
        <a:spcBef>
          <a:spcPct val="0"/>
        </a:spcBef>
        <a:buNone/>
        <a:defRPr sz="4400" kern="1200">
          <a:solidFill>
            <a:schemeClr val="tx1"/>
          </a:solidFill>
          <a:latin typeface="+mj-lt"/>
          <a:ea typeface="+mj-ea"/>
          <a:cs typeface="+mj-cs"/>
        </a:defRPr>
      </a:lvl1pPr>
    </p:titleStyle>
    <p:bodyStyle>
      <a:lvl1pPr marL="342904" indent="-342904" algn="l" defTabSz="91440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7" indent="-285753" algn="l" defTabSz="914409"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3013" indent="-228602" algn="l" defTabSz="91440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1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2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27"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32"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3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4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9" rtl="0" eaLnBrk="1" latinLnBrk="0" hangingPunct="1">
        <a:defRPr sz="1900" kern="1200">
          <a:solidFill>
            <a:schemeClr val="tx1"/>
          </a:solidFill>
          <a:latin typeface="+mn-lt"/>
          <a:ea typeface="+mn-ea"/>
          <a:cs typeface="+mn-cs"/>
        </a:defRPr>
      </a:lvl1pPr>
      <a:lvl2pPr marL="457205" algn="l" defTabSz="914409" rtl="0" eaLnBrk="1" latinLnBrk="0" hangingPunct="1">
        <a:defRPr sz="1900" kern="1200">
          <a:solidFill>
            <a:schemeClr val="tx1"/>
          </a:solidFill>
          <a:latin typeface="+mn-lt"/>
          <a:ea typeface="+mn-ea"/>
          <a:cs typeface="+mn-cs"/>
        </a:defRPr>
      </a:lvl2pPr>
      <a:lvl3pPr marL="914409" algn="l" defTabSz="914409" rtl="0" eaLnBrk="1" latinLnBrk="0" hangingPunct="1">
        <a:defRPr sz="1900" kern="1200">
          <a:solidFill>
            <a:schemeClr val="tx1"/>
          </a:solidFill>
          <a:latin typeface="+mn-lt"/>
          <a:ea typeface="+mn-ea"/>
          <a:cs typeface="+mn-cs"/>
        </a:defRPr>
      </a:lvl3pPr>
      <a:lvl4pPr marL="1371616" algn="l" defTabSz="914409" rtl="0" eaLnBrk="1" latinLnBrk="0" hangingPunct="1">
        <a:defRPr sz="1900" kern="1200">
          <a:solidFill>
            <a:schemeClr val="tx1"/>
          </a:solidFill>
          <a:latin typeface="+mn-lt"/>
          <a:ea typeface="+mn-ea"/>
          <a:cs typeface="+mn-cs"/>
        </a:defRPr>
      </a:lvl4pPr>
      <a:lvl5pPr marL="1828820" algn="l" defTabSz="914409" rtl="0" eaLnBrk="1" latinLnBrk="0" hangingPunct="1">
        <a:defRPr sz="1900" kern="1200">
          <a:solidFill>
            <a:schemeClr val="tx1"/>
          </a:solidFill>
          <a:latin typeface="+mn-lt"/>
          <a:ea typeface="+mn-ea"/>
          <a:cs typeface="+mn-cs"/>
        </a:defRPr>
      </a:lvl5pPr>
      <a:lvl6pPr marL="2286025" algn="l" defTabSz="914409" rtl="0" eaLnBrk="1" latinLnBrk="0" hangingPunct="1">
        <a:defRPr sz="1900" kern="1200">
          <a:solidFill>
            <a:schemeClr val="tx1"/>
          </a:solidFill>
          <a:latin typeface="+mn-lt"/>
          <a:ea typeface="+mn-ea"/>
          <a:cs typeface="+mn-cs"/>
        </a:defRPr>
      </a:lvl6pPr>
      <a:lvl7pPr marL="2743230" algn="l" defTabSz="914409" rtl="0" eaLnBrk="1" latinLnBrk="0" hangingPunct="1">
        <a:defRPr sz="1900" kern="1200">
          <a:solidFill>
            <a:schemeClr val="tx1"/>
          </a:solidFill>
          <a:latin typeface="+mn-lt"/>
          <a:ea typeface="+mn-ea"/>
          <a:cs typeface="+mn-cs"/>
        </a:defRPr>
      </a:lvl7pPr>
      <a:lvl8pPr marL="3200436" algn="l" defTabSz="914409" rtl="0" eaLnBrk="1" latinLnBrk="0" hangingPunct="1">
        <a:defRPr sz="1900" kern="1200">
          <a:solidFill>
            <a:schemeClr val="tx1"/>
          </a:solidFill>
          <a:latin typeface="+mn-lt"/>
          <a:ea typeface="+mn-ea"/>
          <a:cs typeface="+mn-cs"/>
        </a:defRPr>
      </a:lvl8pPr>
      <a:lvl9pPr marL="3657641" algn="l" defTabSz="91440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9.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14.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10.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15.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11.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16.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12.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17.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13.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18.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14.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19.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15.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16.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21.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17.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22.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18.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23.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19.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24.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20.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25.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21.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26.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17" Type="http://schemas.openxmlformats.org/officeDocument/2006/relationships/slide" Target="slide27.xml"/><Relationship Id="rId2" Type="http://schemas.openxmlformats.org/officeDocument/2006/relationships/notesSlide" Target="../notesSlides/notesSlide22.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27.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23.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28.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24.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29.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25.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26.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31.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27.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32.xml.rels><?xml version="1.0" encoding="UTF-8" standalone="yes"?>
<Relationships xmlns="http://schemas.openxmlformats.org/package/2006/relationships"><Relationship Id="rId8" Type="http://schemas.openxmlformats.org/officeDocument/2006/relationships/slide" Target="slide19.xml"/><Relationship Id="rId13" Type="http://schemas.openxmlformats.org/officeDocument/2006/relationships/slide" Target="slide26.xml"/><Relationship Id="rId3" Type="http://schemas.openxmlformats.org/officeDocument/2006/relationships/slide" Target="slide33.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8.xml"/><Relationship Id="rId2" Type="http://schemas.openxmlformats.org/officeDocument/2006/relationships/notesSlide" Target="../notesSlides/notesSlide28.xml"/><Relationship Id="rId16"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4.xml"/><Relationship Id="rId10" Type="http://schemas.openxmlformats.org/officeDocument/2006/relationships/slide" Target="slide21.xml"/><Relationship Id="rId4" Type="http://schemas.openxmlformats.org/officeDocument/2006/relationships/slide" Target="slide13.xml"/><Relationship Id="rId9" Type="http://schemas.openxmlformats.org/officeDocument/2006/relationships/slide" Target="slide20.xml"/><Relationship Id="rId14" Type="http://schemas.openxmlformats.org/officeDocument/2006/relationships/slide" Target="slide30.xml"/></Relationships>
</file>

<file path=ppt/slides/_rels/slide33.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29.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34.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17" Type="http://schemas.openxmlformats.org/officeDocument/2006/relationships/slide" Target="slide35.xml"/><Relationship Id="rId2" Type="http://schemas.openxmlformats.org/officeDocument/2006/relationships/notesSlide" Target="../notesSlides/notesSlide30.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35.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slide" Target="slide34.xml"/><Relationship Id="rId3" Type="http://schemas.openxmlformats.org/officeDocument/2006/relationships/slide" Target="slide14.xml"/><Relationship Id="rId7" Type="http://schemas.openxmlformats.org/officeDocument/2006/relationships/slide" Target="slide20.xml"/><Relationship Id="rId12" Type="http://schemas.openxmlformats.org/officeDocument/2006/relationships/slide" Target="slide30.xml"/><Relationship Id="rId2" Type="http://schemas.openxmlformats.org/officeDocument/2006/relationships/slide" Target="slide13.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6.xml"/><Relationship Id="rId15" Type="http://schemas.openxmlformats.org/officeDocument/2006/relationships/slide" Target="slide38.xml"/><Relationship Id="rId10" Type="http://schemas.openxmlformats.org/officeDocument/2006/relationships/slide" Target="slide25.xml"/><Relationship Id="rId4" Type="http://schemas.openxmlformats.org/officeDocument/2006/relationships/slide" Target="slide15.xml"/><Relationship Id="rId9" Type="http://schemas.openxmlformats.org/officeDocument/2006/relationships/slide" Target="slide24.xml"/><Relationship Id="rId14" Type="http://schemas.openxmlformats.org/officeDocument/2006/relationships/slide" Target="slide36.xml"/></Relationships>
</file>

<file path=ppt/slides/_rels/slide36.xml.rels><?xml version="1.0" encoding="UTF-8" standalone="yes"?>
<Relationships xmlns="http://schemas.openxmlformats.org/package/2006/relationships"><Relationship Id="rId8" Type="http://schemas.openxmlformats.org/officeDocument/2006/relationships/slide" Target="slide19.xml"/><Relationship Id="rId13" Type="http://schemas.openxmlformats.org/officeDocument/2006/relationships/slide" Target="slide26.xml"/><Relationship Id="rId3" Type="http://schemas.openxmlformats.org/officeDocument/2006/relationships/slide" Target="slide37.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8.xml"/><Relationship Id="rId2" Type="http://schemas.openxmlformats.org/officeDocument/2006/relationships/notesSlide" Target="../notesSlides/notesSlide31.xml"/><Relationship Id="rId16"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4.xml"/><Relationship Id="rId10" Type="http://schemas.openxmlformats.org/officeDocument/2006/relationships/slide" Target="slide21.xml"/><Relationship Id="rId4" Type="http://schemas.openxmlformats.org/officeDocument/2006/relationships/slide" Target="slide13.xml"/><Relationship Id="rId9" Type="http://schemas.openxmlformats.org/officeDocument/2006/relationships/slide" Target="slide20.xml"/><Relationship Id="rId14" Type="http://schemas.openxmlformats.org/officeDocument/2006/relationships/slide" Target="slide30.xml"/></Relationships>
</file>

<file path=ppt/slides/_rels/slide37.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32.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38.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33.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39.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18" Type="http://schemas.openxmlformats.org/officeDocument/2006/relationships/slide" Target="slide2.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17" Type="http://schemas.openxmlformats.org/officeDocument/2006/relationships/slide" Target="slide40.xml"/><Relationship Id="rId2" Type="http://schemas.openxmlformats.org/officeDocument/2006/relationships/notesSlide" Target="../notesSlides/notesSlide34.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19" Type="http://schemas.openxmlformats.org/officeDocument/2006/relationships/image" Target="../media/image5.png"/><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35.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41.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36.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42.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37.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43.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0.xml"/><Relationship Id="rId18" Type="http://schemas.openxmlformats.org/officeDocument/2006/relationships/image" Target="../media/image5.png"/><Relationship Id="rId3" Type="http://schemas.openxmlformats.org/officeDocument/2006/relationships/slide" Target="slide13.xml"/><Relationship Id="rId7" Type="http://schemas.openxmlformats.org/officeDocument/2006/relationships/slide" Target="slide19.xml"/><Relationship Id="rId12" Type="http://schemas.openxmlformats.org/officeDocument/2006/relationships/slide" Target="slide26.xml"/><Relationship Id="rId17" Type="http://schemas.openxmlformats.org/officeDocument/2006/relationships/slide" Target="slide2.xml"/><Relationship Id="rId2" Type="http://schemas.openxmlformats.org/officeDocument/2006/relationships/notesSlide" Target="../notesSlides/notesSlide38.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slide" Target="slide25.xml"/><Relationship Id="rId5" Type="http://schemas.openxmlformats.org/officeDocument/2006/relationships/slide" Target="slide15.xml"/><Relationship Id="rId15" Type="http://schemas.openxmlformats.org/officeDocument/2006/relationships/slide" Target="slide36.xml"/><Relationship Id="rId10" Type="http://schemas.openxmlformats.org/officeDocument/2006/relationships/slide" Target="slide24.xml"/><Relationship Id="rId4" Type="http://schemas.openxmlformats.org/officeDocument/2006/relationships/slide" Target="slide14.xml"/><Relationship Id="rId9" Type="http://schemas.openxmlformats.org/officeDocument/2006/relationships/slide" Target="slide21.xml"/><Relationship Id="rId14" Type="http://schemas.openxmlformats.org/officeDocument/2006/relationships/slide" Target="slide3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0" y="4617835"/>
            <a:ext cx="12191999"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a:spLocks/>
          </p:cNvSpPr>
          <p:nvPr/>
        </p:nvSpPr>
        <p:spPr>
          <a:xfrm>
            <a:off x="2829855" y="5237280"/>
            <a:ext cx="8953984" cy="621737"/>
          </a:xfrm>
          <a:prstGeom prst="rect">
            <a:avLst/>
          </a:prstGeom>
        </p:spPr>
        <p:txBody>
          <a:bodyPr vert="horz" lIns="91423" tIns="45711" rIns="91423" bIns="4571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kern="100" dirty="0">
                <a:solidFill>
                  <a:schemeClr val="bg2">
                    <a:lumMod val="25000"/>
                  </a:schemeClr>
                </a:solidFill>
                <a:latin typeface="Times New Roman"/>
                <a:ea typeface="微软雅黑" pitchFamily="34" charset="-122"/>
              </a:rPr>
              <a:t>第</a:t>
            </a:r>
            <a:r>
              <a:rPr lang="en-US" altLang="zh-CN" sz="4000" b="1" kern="100" dirty="0">
                <a:solidFill>
                  <a:schemeClr val="bg2">
                    <a:lumMod val="25000"/>
                  </a:schemeClr>
                </a:solidFill>
                <a:latin typeface="Times New Roman"/>
                <a:ea typeface="微软雅黑" pitchFamily="34" charset="-122"/>
              </a:rPr>
              <a:t>6</a:t>
            </a:r>
            <a:r>
              <a:rPr lang="zh-CN" altLang="en-US" sz="4000" b="1" kern="100" dirty="0">
                <a:solidFill>
                  <a:schemeClr val="bg2">
                    <a:lumMod val="25000"/>
                  </a:schemeClr>
                </a:solidFill>
                <a:latin typeface="Times New Roman"/>
                <a:ea typeface="微软雅黑" pitchFamily="34" charset="-122"/>
              </a:rPr>
              <a:t>课　六一居士传</a:t>
            </a:r>
            <a:endParaRPr lang="zh-CN" altLang="zh-CN" sz="4000" b="1" kern="100" dirty="0">
              <a:solidFill>
                <a:schemeClr val="bg2">
                  <a:lumMod val="25000"/>
                </a:schemeClr>
              </a:solidFill>
              <a:latin typeface="Times New Roman"/>
              <a:ea typeface="微软雅黑" pitchFamily="34" charset="-122"/>
            </a:endParaRPr>
          </a:p>
        </p:txBody>
      </p:sp>
      <p:sp>
        <p:nvSpPr>
          <p:cNvPr id="9" name="矩形 8"/>
          <p:cNvSpPr/>
          <p:nvPr/>
        </p:nvSpPr>
        <p:spPr>
          <a:xfrm>
            <a:off x="2829855" y="4715372"/>
            <a:ext cx="2954621" cy="461647"/>
          </a:xfrm>
          <a:prstGeom prst="rect">
            <a:avLst/>
          </a:prstGeom>
        </p:spPr>
        <p:txBody>
          <a:bodyPr wrap="none" lIns="91423" tIns="45711" rIns="91423" bIns="45711">
            <a:spAutoFit/>
          </a:bodyPr>
          <a:lstStyle/>
          <a:p>
            <a:pPr defTabSz="914341">
              <a:spcBef>
                <a:spcPct val="20000"/>
              </a:spcBef>
            </a:pPr>
            <a:r>
              <a:rPr lang="zh-CN" altLang="en-US" sz="2400" dirty="0">
                <a:solidFill>
                  <a:schemeClr val="tx1">
                    <a:lumMod val="65000"/>
                    <a:lumOff val="35000"/>
                  </a:schemeClr>
                </a:solidFill>
                <a:latin typeface="Times New Roman" pitchFamily="18" charset="0"/>
                <a:ea typeface="微软雅黑"/>
                <a:cs typeface="Times New Roman" pitchFamily="18" charset="0"/>
              </a:rPr>
              <a:t>第二单元　人物传记</a:t>
            </a:r>
            <a:endParaRPr lang="en-US" altLang="zh-CN"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xmlns="" val="2124468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重点</a:t>
            </a:r>
            <a:r>
              <a:rPr lang="zh-CN" altLang="en-US" sz="2400" b="1" dirty="0">
                <a:solidFill>
                  <a:srgbClr val="FFFF00"/>
                </a:solidFill>
                <a:latin typeface="微软雅黑" pitchFamily="34" charset="-122"/>
                <a:ea typeface="微软雅黑" pitchFamily="34" charset="-122"/>
              </a:rPr>
              <a:t>突破</a:t>
            </a:r>
          </a:p>
        </p:txBody>
      </p:sp>
      <p:sp>
        <p:nvSpPr>
          <p:cNvPr id="4" name="矩形 3"/>
          <p:cNvSpPr/>
          <p:nvPr/>
        </p:nvSpPr>
        <p:spPr>
          <a:xfrm>
            <a:off x="334567" y="1090263"/>
            <a:ext cx="11518253" cy="761729"/>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课文为何要引用《庄子</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渔父》中的典故？</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334567" y="1814797"/>
            <a:ext cx="11450211"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愚人欲自逃其影的典故既为说明名是无法逃避的，亦为引出居士的态度</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深知名不可逃，也并不想逃名，取名</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六一</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并非矫情的表现，仅仅是</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聊以志吾之乐尔</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10281836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xEl>
                                              <p:pRg st="0" end="0"/>
                                            </p:txEl>
                                          </p:spTgt>
                                        </p:tgtEl>
                                      </p:cBhvr>
                                    </p:animEffect>
                                    <p:set>
                                      <p:cBhvr>
                                        <p:cTn id="12" dur="1" fill="hold">
                                          <p:stCondLst>
                                            <p:cond delay="499"/>
                                          </p:stCondLst>
                                        </p:cTn>
                                        <p:tgtEl>
                                          <p:spTgt spid="26">
                                            <p:txEl>
                                              <p:pRg st="0" end="0"/>
                                            </p:txEl>
                                          </p:spTgt>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66535" y="1088521"/>
            <a:ext cx="11518253" cy="761729"/>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2.</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六一居士</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中的</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六一</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指什么？</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366535" y="1819303"/>
            <a:ext cx="11224597" cy="1461892"/>
          </a:xfrm>
          <a:prstGeom prst="rect">
            <a:avLst/>
          </a:prstGeom>
        </p:spPr>
        <p:txBody>
          <a:bodyPr wrap="square" lIns="121876" tIns="60937" rIns="121876" bIns="60937">
            <a:spAutoFit/>
          </a:bodyPr>
          <a:lstStyle/>
          <a:p>
            <a:pPr>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藏书一万卷、集录三代以来金石遗文一千卷、琴一张、棋一局、常置酒一壶、一醉翁。</a:t>
            </a:r>
            <a:endParaRPr lang="zh-CN" altLang="zh-CN" sz="1100" kern="100" dirty="0">
              <a:solidFill>
                <a:srgbClr val="C00000"/>
              </a:solidFill>
              <a:latin typeface="宋体"/>
              <a:cs typeface="Courier New"/>
            </a:endParaRPr>
          </a:p>
        </p:txBody>
      </p:sp>
      <p:sp>
        <p:nvSpPr>
          <p:cNvPr id="6" name="矩形 5"/>
          <p:cNvSpPr/>
          <p:nvPr/>
        </p:nvSpPr>
        <p:spPr>
          <a:xfrm>
            <a:off x="366535" y="3200478"/>
            <a:ext cx="11518253" cy="761729"/>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文中哪一句话表达了作者归隐的决心？</a:t>
            </a:r>
            <a:endParaRPr lang="zh-CN" altLang="zh-CN" sz="1100" kern="100" dirty="0">
              <a:latin typeface="宋体"/>
              <a:cs typeface="Courier New"/>
            </a:endParaRPr>
          </a:p>
        </p:txBody>
      </p:sp>
      <p:sp>
        <p:nvSpPr>
          <p:cNvPr id="7" name="矩形 6"/>
          <p:cNvSpPr/>
          <p:nvPr/>
        </p:nvSpPr>
        <p:spPr>
          <a:xfrm>
            <a:off x="366535" y="3957575"/>
            <a:ext cx="11680359"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虽无五物，其去宜矣。</a:t>
            </a:r>
            <a:endParaRPr lang="zh-CN" altLang="zh-CN" sz="1100" kern="100" dirty="0">
              <a:solidFill>
                <a:srgbClr val="C00000"/>
              </a:solidFill>
              <a:latin typeface="宋体"/>
              <a:cs typeface="Courier New"/>
            </a:endParaRPr>
          </a:p>
        </p:txBody>
      </p:sp>
      <p:pic>
        <p:nvPicPr>
          <p:cNvPr id="8" name="图片 7">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Tree>
    <p:extLst>
      <p:ext uri="{BB962C8B-B14F-4D97-AF65-F5344CB8AC3E}">
        <p14:creationId xmlns:p14="http://schemas.microsoft.com/office/powerpoint/2010/main" xmlns="" val="38228737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6"/>
                                        </p:tgtEl>
                                      </p:cBhvr>
                                    </p:animEffect>
                                    <p:set>
                                      <p:cBhvr>
                                        <p:cTn id="17" dur="1" fill="hold">
                                          <p:stCondLst>
                                            <p:cond delay="499"/>
                                          </p:stCondLst>
                                        </p:cTn>
                                        <p:tgtEl>
                                          <p:spTgt spid="2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p:bldP spid="26" grpId="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学后自评</a:t>
            </a:r>
          </a:p>
        </p:txBody>
      </p:sp>
      <p:pic>
        <p:nvPicPr>
          <p:cNvPr id="4" name="Picture 2" descr="C:\Users\Administrator\Desktop\图片大集合\同步图2018\英语北师必修5\3-15111009403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295" r="52214"/>
          <a:stretch/>
        </p:blipFill>
        <p:spPr bwMode="auto">
          <a:xfrm>
            <a:off x="8295211" y="0"/>
            <a:ext cx="3895201"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92798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基础达标</a:t>
            </a:r>
          </a:p>
        </p:txBody>
      </p:sp>
      <p:sp>
        <p:nvSpPr>
          <p:cNvPr id="3" name="矩形 2"/>
          <p:cNvSpPr/>
          <p:nvPr/>
        </p:nvSpPr>
        <p:spPr>
          <a:xfrm>
            <a:off x="435150" y="728483"/>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下列各句中，加颜色词的解释不正确的一项是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而讫无</a:t>
            </a:r>
            <a:r>
              <a:rPr lang="zh-CN" altLang="zh-CN" sz="2900" kern="100" dirty="0">
                <a:solidFill>
                  <a:srgbClr val="0000FF"/>
                </a:solidFill>
                <a:latin typeface="Times New Roman"/>
                <a:ea typeface="华文细黑"/>
                <a:cs typeface="Times New Roman"/>
              </a:rPr>
              <a:t>称</a:t>
            </a:r>
            <a:r>
              <a:rPr lang="zh-CN" altLang="zh-CN" sz="2900" kern="100" dirty="0">
                <a:latin typeface="Times New Roman"/>
                <a:ea typeface="华文细黑"/>
                <a:cs typeface="Times New Roman"/>
              </a:rPr>
              <a:t>焉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称：称道</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吾之乐可胜</a:t>
            </a:r>
            <a:r>
              <a:rPr lang="zh-CN" altLang="zh-CN" sz="2900" kern="100" dirty="0">
                <a:solidFill>
                  <a:srgbClr val="0000FF"/>
                </a:solidFill>
                <a:latin typeface="Times New Roman"/>
                <a:ea typeface="华文细黑"/>
                <a:cs typeface="Times New Roman"/>
              </a:rPr>
              <a:t>道</a:t>
            </a:r>
            <a:r>
              <a:rPr lang="zh-CN" altLang="zh-CN" sz="2900" kern="100" dirty="0">
                <a:latin typeface="Times New Roman"/>
                <a:ea typeface="华文细黑"/>
                <a:cs typeface="Times New Roman"/>
              </a:rPr>
              <a:t>哉</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道：说，讲</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子欲逃</a:t>
            </a:r>
            <a:r>
              <a:rPr lang="zh-CN" altLang="zh-CN" sz="2900" kern="100" dirty="0">
                <a:solidFill>
                  <a:srgbClr val="0000FF"/>
                </a:solidFill>
                <a:latin typeface="Times New Roman"/>
                <a:ea typeface="华文细黑"/>
                <a:cs typeface="Times New Roman"/>
              </a:rPr>
              <a:t>名</a:t>
            </a:r>
            <a:r>
              <a:rPr lang="zh-CN" altLang="zh-CN" sz="2900" kern="100" dirty="0">
                <a:latin typeface="Times New Roman"/>
                <a:ea typeface="华文细黑"/>
                <a:cs typeface="Times New Roman"/>
              </a:rPr>
              <a:t>者乎</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名：名声</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solidFill>
                  <a:srgbClr val="0000FF"/>
                </a:solidFill>
                <a:latin typeface="Times New Roman"/>
                <a:ea typeface="华文细黑"/>
                <a:cs typeface="Times New Roman"/>
              </a:rPr>
              <a:t>聊</a:t>
            </a:r>
            <a:r>
              <a:rPr lang="zh-CN" altLang="zh-CN" sz="2900" kern="100" dirty="0">
                <a:latin typeface="Times New Roman"/>
                <a:ea typeface="华文细黑"/>
                <a:cs typeface="Times New Roman"/>
              </a:rPr>
              <a:t>以志吾之乐尔</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聊：无聊</a:t>
            </a:r>
            <a:endParaRPr lang="zh-CN" altLang="zh-CN" sz="1100" kern="100" dirty="0">
              <a:latin typeface="宋体"/>
              <a:cs typeface="Courier New"/>
            </a:endParaRPr>
          </a:p>
        </p:txBody>
      </p:sp>
      <p:sp>
        <p:nvSpPr>
          <p:cNvPr id="2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a:t>
            </a:r>
          </a:p>
        </p:txBody>
      </p:sp>
      <p:sp>
        <p:nvSpPr>
          <p:cNvPr id="3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0" name="矩形 49"/>
          <p:cNvSpPr/>
          <p:nvPr/>
        </p:nvSpPr>
        <p:spPr>
          <a:xfrm>
            <a:off x="435150" y="4077866"/>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聊：姑且。</a:t>
            </a:r>
            <a:endParaRPr lang="zh-CN" altLang="zh-CN" sz="1100" kern="100" dirty="0">
              <a:latin typeface="宋体"/>
              <a:cs typeface="Courier New"/>
            </a:endParaRPr>
          </a:p>
        </p:txBody>
      </p:sp>
      <p:sp>
        <p:nvSpPr>
          <p:cNvPr id="51" name="TextBox 5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52" name="TextBox 5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53" name="TextBox 52"/>
          <p:cNvSpPr txBox="1"/>
          <p:nvPr/>
        </p:nvSpPr>
        <p:spPr>
          <a:xfrm>
            <a:off x="310183" y="3340662"/>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37646809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linds(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3"/>
                                        </p:tgtEl>
                                      </p:cBhvr>
                                    </p:animEffect>
                                    <p:set>
                                      <p:cBhvr>
                                        <p:cTn id="12"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3" restart="whenNotActive" fill="hold" evtFilter="cancelBubble" nodeType="interactiveSeq">
                <p:stCondLst>
                  <p:cond evt="onClick" delay="0">
                    <p:tgtEl>
                      <p:spTgt spid="5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0">
                                            <p:txEl>
                                              <p:pRg st="0" end="0"/>
                                            </p:txEl>
                                          </p:spTgt>
                                        </p:tgtEl>
                                        <p:attrNameLst>
                                          <p:attrName>style.visibility</p:attrName>
                                        </p:attrNameLst>
                                      </p:cBhvr>
                                      <p:to>
                                        <p:strVal val="visible"/>
                                      </p:to>
                                    </p:set>
                                    <p:animEffect transition="in" filter="blinds(horizontal)">
                                      <p:cBhvr>
                                        <p:cTn id="18" dur="500"/>
                                        <p:tgtEl>
                                          <p:spTgt spid="5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50">
                                            <p:txEl>
                                              <p:pRg st="0" end="0"/>
                                            </p:txEl>
                                          </p:spTgt>
                                        </p:tgtEl>
                                      </p:cBhvr>
                                    </p:animEffect>
                                    <p:set>
                                      <p:cBhvr>
                                        <p:cTn id="23" dur="1" fill="hold">
                                          <p:stCondLst>
                                            <p:cond delay="499"/>
                                          </p:stCondLst>
                                        </p:cTn>
                                        <p:tgtEl>
                                          <p:spTgt spid="50">
                                            <p:txEl>
                                              <p:pRg st="0" end="0"/>
                                            </p:txEl>
                                          </p:spTgt>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bldLst>
      <p:bldP spid="50" grpId="0" uiExpand="1" build="allAtOnce"/>
      <p:bldP spid="53" grpId="0"/>
      <p:bldP spid="53"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63142" y="184765"/>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下列与</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处江湖之远则忧其君</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句式相同的一项是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六一，何谓也</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此吾之所以志也</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世事之为吾累者众也</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虽响九奏于洞庭之野</a:t>
            </a:r>
            <a:endParaRPr lang="zh-CN" altLang="zh-CN" sz="1100" kern="100" dirty="0">
              <a:latin typeface="宋体"/>
              <a:cs typeface="Courier New"/>
            </a:endParaRPr>
          </a:p>
        </p:txBody>
      </p:sp>
      <p:sp>
        <p:nvSpPr>
          <p:cNvPr id="5" name="矩形 4"/>
          <p:cNvSpPr/>
          <p:nvPr/>
        </p:nvSpPr>
        <p:spPr>
          <a:xfrm>
            <a:off x="363142" y="3457689"/>
            <a:ext cx="11564713"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项与例句均为定语后置句。</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项宾语前置句。</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项判断句。</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项状语后置句。</a:t>
            </a:r>
            <a:endParaRPr lang="zh-CN" altLang="zh-CN" sz="1100" kern="100" dirty="0">
              <a:latin typeface="宋体"/>
              <a:cs typeface="Courier New"/>
            </a:endParaRPr>
          </a:p>
        </p:txBody>
      </p:sp>
      <p:sp>
        <p:nvSpPr>
          <p:cNvPr id="6" name="TextBox 5"/>
          <p:cNvSpPr txBox="1"/>
          <p:nvPr/>
        </p:nvSpPr>
        <p:spPr>
          <a:xfrm>
            <a:off x="238176" y="2147368"/>
            <a:ext cx="79208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12659038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blinds(horizontal)">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blinds(horizontal)">
                                      <p:cBhvr>
                                        <p:cTn id="28" dur="500"/>
                                        <p:tgtEl>
                                          <p:spTgt spid="5">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Effect transition="in" filter="blinds(horizontal)">
                                      <p:cBhvr>
                                        <p:cTn id="33" dur="500"/>
                                        <p:tgtEl>
                                          <p:spTgt spid="5">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5">
                                            <p:txEl>
                                              <p:pRg st="0" end="0"/>
                                            </p:txEl>
                                          </p:spTgt>
                                        </p:tgtEl>
                                      </p:cBhvr>
                                    </p:animEffect>
                                    <p:set>
                                      <p:cBhvr>
                                        <p:cTn id="38" dur="1" fill="hold">
                                          <p:stCondLst>
                                            <p:cond delay="499"/>
                                          </p:stCondLst>
                                        </p:cTn>
                                        <p:tgtEl>
                                          <p:spTgt spid="5">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5">
                                            <p:txEl>
                                              <p:pRg st="1" end="1"/>
                                            </p:txEl>
                                          </p:spTgt>
                                        </p:tgtEl>
                                      </p:cBhvr>
                                    </p:animEffect>
                                    <p:set>
                                      <p:cBhvr>
                                        <p:cTn id="41" dur="1" fill="hold">
                                          <p:stCondLst>
                                            <p:cond delay="499"/>
                                          </p:stCondLst>
                                        </p:cTn>
                                        <p:tgtEl>
                                          <p:spTgt spid="5">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5">
                                            <p:txEl>
                                              <p:pRg st="2" end="2"/>
                                            </p:txEl>
                                          </p:spTgt>
                                        </p:tgtEl>
                                      </p:cBhvr>
                                    </p:animEffect>
                                    <p:set>
                                      <p:cBhvr>
                                        <p:cTn id="44" dur="1" fill="hold">
                                          <p:stCondLst>
                                            <p:cond delay="499"/>
                                          </p:stCondLst>
                                        </p:cTn>
                                        <p:tgtEl>
                                          <p:spTgt spid="5">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5">
                                            <p:txEl>
                                              <p:pRg st="3" end="3"/>
                                            </p:txEl>
                                          </p:spTgt>
                                        </p:tgtEl>
                                      </p:cBhvr>
                                    </p:animEffect>
                                    <p:set>
                                      <p:cBhvr>
                                        <p:cTn id="47"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uiExpand="1" build="allAtOnce"/>
      <p:bldP spid="6" grpId="0"/>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07158" y="948960"/>
            <a:ext cx="1156471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下列句子中，没有词类活用现象的一项是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忧患思虑劳吾心于内</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累于此者既佚矣</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使吾形不病而已悴</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使得与此五物皆返于田庐</a:t>
            </a:r>
            <a:endParaRPr lang="zh-CN" altLang="zh-CN" sz="1100" kern="100" dirty="0">
              <a:latin typeface="宋体"/>
              <a:cs typeface="Courier New"/>
            </a:endParaRP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0" name="矩形 19"/>
          <p:cNvSpPr/>
          <p:nvPr/>
        </p:nvSpPr>
        <p:spPr>
          <a:xfrm>
            <a:off x="507156" y="2925738"/>
            <a:ext cx="11113463"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活用词语：</a:t>
            </a:r>
            <a:r>
              <a:rPr lang="en-US" altLang="zh-CN" sz="2900" kern="100" dirty="0">
                <a:solidFill>
                  <a:srgbClr val="002060"/>
                </a:solidFill>
                <a:latin typeface="Times New Roman"/>
                <a:ea typeface="华文细黑"/>
                <a:cs typeface="Times New Roman"/>
              </a:rPr>
              <a:t>A</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mj-ea"/>
                <a:ea typeface="+mj-ea"/>
                <a:cs typeface="Times New Roman"/>
              </a:rPr>
              <a:t>“</a:t>
            </a:r>
            <a:r>
              <a:rPr lang="zh-CN" altLang="zh-CN" sz="2900" kern="100" dirty="0">
                <a:solidFill>
                  <a:srgbClr val="002060"/>
                </a:solidFill>
                <a:latin typeface="Times New Roman"/>
                <a:ea typeface="华文细黑"/>
                <a:cs typeface="Times New Roman"/>
              </a:rPr>
              <a:t>劳</a:t>
            </a:r>
            <a:r>
              <a:rPr lang="en-US" altLang="zh-CN" sz="2900" kern="100" dirty="0">
                <a:solidFill>
                  <a:srgbClr val="002060"/>
                </a:solidFill>
                <a:latin typeface="+mj-ea"/>
                <a:ea typeface="+mj-ea"/>
                <a:cs typeface="Times New Roman"/>
              </a:rPr>
              <a:t>”</a:t>
            </a:r>
            <a:r>
              <a:rPr lang="zh-CN" altLang="zh-CN" sz="2900" kern="100" dirty="0">
                <a:solidFill>
                  <a:srgbClr val="002060"/>
                </a:solidFill>
                <a:latin typeface="Times New Roman"/>
                <a:ea typeface="华文细黑"/>
                <a:cs typeface="Times New Roman"/>
              </a:rPr>
              <a:t>，使动用法，使</a:t>
            </a:r>
            <a:r>
              <a:rPr lang="en-US" altLang="zh-CN" sz="2900" kern="100" dirty="0">
                <a:solidFill>
                  <a:srgbClr val="002060"/>
                </a:solidFill>
                <a:latin typeface="+mj-ea"/>
                <a:ea typeface="+mj-ea"/>
                <a:cs typeface="Times New Roman"/>
              </a:rPr>
              <a:t>……</a:t>
            </a:r>
            <a:r>
              <a:rPr lang="zh-CN" altLang="zh-CN" sz="2900" kern="100" dirty="0">
                <a:solidFill>
                  <a:srgbClr val="002060"/>
                </a:solidFill>
                <a:latin typeface="Times New Roman"/>
                <a:ea typeface="华文细黑"/>
                <a:cs typeface="Times New Roman"/>
              </a:rPr>
              <a:t>劳累；</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Times New Roman"/>
              </a:rPr>
              <a:t>B</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mj-ea"/>
                <a:ea typeface="+mj-ea"/>
                <a:cs typeface="Times New Roman"/>
              </a:rPr>
              <a:t>“</a:t>
            </a:r>
            <a:r>
              <a:rPr lang="zh-CN" altLang="zh-CN" sz="2900" kern="100" dirty="0">
                <a:solidFill>
                  <a:srgbClr val="002060"/>
                </a:solidFill>
                <a:latin typeface="Times New Roman"/>
                <a:ea typeface="华文细黑"/>
                <a:cs typeface="Times New Roman"/>
              </a:rPr>
              <a:t>累</a:t>
            </a:r>
            <a:r>
              <a:rPr lang="en-US" altLang="zh-CN" sz="2900" kern="100" dirty="0">
                <a:solidFill>
                  <a:srgbClr val="002060"/>
                </a:solidFill>
                <a:latin typeface="+mj-ea"/>
                <a:ea typeface="+mj-ea"/>
                <a:cs typeface="Times New Roman"/>
              </a:rPr>
              <a:t>”</a:t>
            </a:r>
            <a:r>
              <a:rPr lang="zh-CN" altLang="zh-CN" sz="2900" kern="100" dirty="0">
                <a:solidFill>
                  <a:srgbClr val="002060"/>
                </a:solidFill>
                <a:latin typeface="Times New Roman"/>
                <a:ea typeface="华文细黑"/>
                <a:cs typeface="Times New Roman"/>
              </a:rPr>
              <a:t>，形容词作动词，拖累、吸引；</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Times New Roman"/>
              </a:rPr>
              <a:t>C</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mj-ea"/>
                <a:ea typeface="+mj-ea"/>
                <a:cs typeface="Times New Roman"/>
              </a:rPr>
              <a:t>“</a:t>
            </a:r>
            <a:r>
              <a:rPr lang="zh-CN" altLang="zh-CN" sz="2900" kern="100" dirty="0">
                <a:solidFill>
                  <a:srgbClr val="002060"/>
                </a:solidFill>
                <a:latin typeface="Times New Roman"/>
                <a:ea typeface="华文细黑"/>
                <a:cs typeface="Times New Roman"/>
              </a:rPr>
              <a:t>病</a:t>
            </a:r>
            <a:r>
              <a:rPr lang="en-US" altLang="zh-CN" sz="2900" kern="100" dirty="0">
                <a:solidFill>
                  <a:srgbClr val="002060"/>
                </a:solidFill>
                <a:latin typeface="+mj-ea"/>
                <a:ea typeface="+mj-ea"/>
                <a:cs typeface="Times New Roman"/>
              </a:rPr>
              <a:t>”</a:t>
            </a:r>
            <a:r>
              <a:rPr lang="zh-CN" altLang="zh-CN" sz="2900" kern="100" dirty="0">
                <a:solidFill>
                  <a:srgbClr val="002060"/>
                </a:solidFill>
                <a:latin typeface="Times New Roman"/>
                <a:ea typeface="华文细黑"/>
                <a:cs typeface="Times New Roman"/>
              </a:rPr>
              <a:t>，名词作动词，生病。</a:t>
            </a:r>
          </a:p>
        </p:txBody>
      </p:sp>
      <p:sp>
        <p:nvSpPr>
          <p:cNvPr id="6" name="TextBox 5"/>
          <p:cNvSpPr txBox="1"/>
          <p:nvPr/>
        </p:nvSpPr>
        <p:spPr>
          <a:xfrm>
            <a:off x="4943079" y="228492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TextBox 2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xmlns="" val="41101468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Effect transition="in" filter="blinds(horizontal)">
                                      <p:cBhvr>
                                        <p:cTn id="18" dur="500"/>
                                        <p:tgtEl>
                                          <p:spTgt spid="2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0">
                                            <p:txEl>
                                              <p:pRg st="1" end="1"/>
                                            </p:txEl>
                                          </p:spTgt>
                                        </p:tgtEl>
                                        <p:attrNameLst>
                                          <p:attrName>style.visibility</p:attrName>
                                        </p:attrNameLst>
                                      </p:cBhvr>
                                      <p:to>
                                        <p:strVal val="visible"/>
                                      </p:to>
                                    </p:set>
                                    <p:animEffect transition="in" filter="blinds(horizontal)">
                                      <p:cBhvr>
                                        <p:cTn id="23" dur="500"/>
                                        <p:tgtEl>
                                          <p:spTgt spid="2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0">
                                            <p:txEl>
                                              <p:pRg st="2" end="2"/>
                                            </p:txEl>
                                          </p:spTgt>
                                        </p:tgtEl>
                                        <p:attrNameLst>
                                          <p:attrName>style.visibility</p:attrName>
                                        </p:attrNameLst>
                                      </p:cBhvr>
                                      <p:to>
                                        <p:strVal val="visible"/>
                                      </p:to>
                                    </p:set>
                                    <p:animEffect transition="in" filter="blinds(horizontal)">
                                      <p:cBhvr>
                                        <p:cTn id="28" dur="500"/>
                                        <p:tgtEl>
                                          <p:spTgt spid="2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20">
                                            <p:txEl>
                                              <p:pRg st="0" end="0"/>
                                            </p:txEl>
                                          </p:spTgt>
                                        </p:tgtEl>
                                      </p:cBhvr>
                                    </p:animEffect>
                                    <p:set>
                                      <p:cBhvr>
                                        <p:cTn id="33" dur="1" fill="hold">
                                          <p:stCondLst>
                                            <p:cond delay="499"/>
                                          </p:stCondLst>
                                        </p:cTn>
                                        <p:tgtEl>
                                          <p:spTgt spid="20">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20">
                                            <p:txEl>
                                              <p:pRg st="1" end="1"/>
                                            </p:txEl>
                                          </p:spTgt>
                                        </p:tgtEl>
                                      </p:cBhvr>
                                    </p:animEffect>
                                    <p:set>
                                      <p:cBhvr>
                                        <p:cTn id="36" dur="1" fill="hold">
                                          <p:stCondLst>
                                            <p:cond delay="499"/>
                                          </p:stCondLst>
                                        </p:cTn>
                                        <p:tgtEl>
                                          <p:spTgt spid="20">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0">
                                            <p:txEl>
                                              <p:pRg st="2" end="2"/>
                                            </p:txEl>
                                          </p:spTgt>
                                        </p:tgtEl>
                                      </p:cBhvr>
                                    </p:animEffect>
                                    <p:set>
                                      <p:cBhvr>
                                        <p:cTn id="39"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uiExpand="1" build="allAtOnce"/>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0" name="矩形 49"/>
          <p:cNvSpPr/>
          <p:nvPr/>
        </p:nvSpPr>
        <p:spPr>
          <a:xfrm>
            <a:off x="189092" y="405459"/>
            <a:ext cx="11797164" cy="6750263"/>
          </a:xfrm>
          <a:prstGeom prst="rect">
            <a:avLst/>
          </a:prstGeom>
        </p:spPr>
        <p:txBody>
          <a:bodyPr wrap="square" lIns="121876" tIns="60937" rIns="121876" bIns="60937">
            <a:spAutoFit/>
          </a:bodyPr>
          <a:lstStyle/>
          <a:p>
            <a:pPr algn="ctr">
              <a:lnSpc>
                <a:spcPct val="135000"/>
              </a:lnSpc>
            </a:pPr>
            <a:r>
              <a:rPr lang="en-US" altLang="zh-CN" sz="2900" b="1" kern="100" dirty="0">
                <a:solidFill>
                  <a:srgbClr val="002060"/>
                </a:solidFill>
                <a:latin typeface="Times New Roman"/>
                <a:ea typeface="华文细黑"/>
                <a:cs typeface="Times New Roman"/>
              </a:rPr>
              <a:t>【</a:t>
            </a:r>
            <a:r>
              <a:rPr lang="zh-CN" altLang="en-US" sz="2900" b="1" kern="100" dirty="0">
                <a:solidFill>
                  <a:srgbClr val="002060"/>
                </a:solidFill>
                <a:latin typeface="Times New Roman"/>
                <a:ea typeface="华文细黑"/>
                <a:cs typeface="Times New Roman"/>
              </a:rPr>
              <a:t>课内阅读</a:t>
            </a:r>
            <a:r>
              <a:rPr lang="en-US" altLang="zh-CN" sz="2900" b="1" kern="100" dirty="0">
                <a:solidFill>
                  <a:srgbClr val="002060"/>
                </a:solidFill>
                <a:latin typeface="Times New Roman"/>
                <a:ea typeface="华文细黑"/>
                <a:cs typeface="Times New Roman"/>
              </a:rPr>
              <a:t>】</a:t>
            </a:r>
          </a:p>
          <a:p>
            <a:pPr algn="just">
              <a:lnSpc>
                <a:spcPct val="150000"/>
              </a:lnSpc>
            </a:pPr>
            <a:r>
              <a:rPr lang="zh-CN" altLang="zh-CN" sz="2900" b="1" kern="100" dirty="0">
                <a:latin typeface="Times New Roman"/>
                <a:ea typeface="华文细黑"/>
                <a:cs typeface="Times New Roman"/>
              </a:rPr>
              <a:t>阅读下面的文段，完成</a:t>
            </a: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6</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客有问曰：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六一，何谓也？</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居士曰：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吾家藏书一万卷，集录三代以来金石遗文一千卷，有琴一张，有棋一局，而常置酒一壶。</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客曰：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是</a:t>
            </a:r>
            <a:r>
              <a:rPr lang="zh-CN" altLang="zh-CN" sz="2900" kern="100" dirty="0">
                <a:solidFill>
                  <a:srgbClr val="0000FF"/>
                </a:solidFill>
                <a:latin typeface="Times New Roman"/>
                <a:ea typeface="华文细黑"/>
                <a:cs typeface="Times New Roman"/>
              </a:rPr>
              <a:t>为</a:t>
            </a:r>
            <a:r>
              <a:rPr lang="zh-CN" altLang="zh-CN" sz="2900" kern="100" dirty="0">
                <a:latin typeface="Times New Roman"/>
                <a:ea typeface="华文细黑"/>
                <a:cs typeface="Times New Roman"/>
              </a:rPr>
              <a:t>五一尔，奈何？</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居士曰：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以吾一翁，老于此五物之间，是岂不</a:t>
            </a:r>
            <a:r>
              <a:rPr lang="zh-CN" altLang="zh-CN" sz="2900" kern="100" dirty="0">
                <a:solidFill>
                  <a:srgbClr val="0000FF"/>
                </a:solidFill>
                <a:latin typeface="Times New Roman"/>
                <a:ea typeface="华文细黑"/>
                <a:cs typeface="Times New Roman"/>
              </a:rPr>
              <a:t>为</a:t>
            </a:r>
            <a:r>
              <a:rPr lang="zh-CN" altLang="zh-CN" sz="2900" kern="100" dirty="0">
                <a:latin typeface="Times New Roman"/>
                <a:ea typeface="华文细黑"/>
                <a:cs typeface="Times New Roman"/>
              </a:rPr>
              <a:t>六一乎？</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客笑曰：</a:t>
            </a:r>
            <a:r>
              <a:rPr lang="en-US" altLang="zh-CN" sz="2900" kern="100" dirty="0">
                <a:latin typeface="宋体"/>
                <a:ea typeface="华文细黑"/>
                <a:cs typeface="Times New Roman"/>
              </a:rPr>
              <a:t>“</a:t>
            </a:r>
            <a:r>
              <a:rPr lang="zh-CN" altLang="zh-CN" sz="2900" u="heavy" kern="100" dirty="0">
                <a:latin typeface="Times New Roman"/>
                <a:ea typeface="华文细黑"/>
                <a:cs typeface="Times New Roman"/>
              </a:rPr>
              <a:t>子欲逃名者乎，而屡</a:t>
            </a:r>
            <a:r>
              <a:rPr lang="zh-CN" altLang="zh-CN" sz="2900" u="heavy" kern="100" dirty="0">
                <a:solidFill>
                  <a:srgbClr val="0000FF"/>
                </a:solidFill>
                <a:latin typeface="Times New Roman"/>
                <a:ea typeface="华文细黑"/>
                <a:cs typeface="Times New Roman"/>
              </a:rPr>
              <a:t>易</a:t>
            </a:r>
            <a:r>
              <a:rPr lang="zh-CN" altLang="zh-CN" sz="2900" u="heavy" kern="100" dirty="0">
                <a:latin typeface="Times New Roman"/>
                <a:ea typeface="华文细黑"/>
                <a:cs typeface="Times New Roman"/>
              </a:rPr>
              <a:t>其号</a:t>
            </a:r>
            <a:r>
              <a:rPr lang="zh-CN" altLang="zh-CN" sz="2900" kern="100" dirty="0">
                <a:latin typeface="Times New Roman"/>
                <a:ea typeface="华文细黑"/>
                <a:cs typeface="Times New Roman"/>
              </a:rPr>
              <a:t>，此庄生所诮畏影而走乎日中者也。余将见子疾走大喘渴死，而名不得逃也。</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居士曰：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吾固知名之不可逃，然亦知夫不必逃也；吾为此名，聊以志吾之乐尔。</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客曰：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其乐如何？</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居士曰：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吾之乐可</a:t>
            </a:r>
            <a:r>
              <a:rPr lang="zh-CN" altLang="zh-CN" sz="2900" kern="100" dirty="0">
                <a:solidFill>
                  <a:srgbClr val="0000FF"/>
                </a:solidFill>
                <a:latin typeface="Times New Roman"/>
                <a:ea typeface="华文细黑"/>
                <a:cs typeface="Times New Roman"/>
              </a:rPr>
              <a:t>胜</a:t>
            </a:r>
            <a:r>
              <a:rPr lang="zh-CN" altLang="zh-CN" sz="2900" kern="100" dirty="0">
                <a:latin typeface="Times New Roman"/>
                <a:ea typeface="华文细黑"/>
                <a:cs typeface="Times New Roman"/>
              </a:rPr>
              <a:t>道哉！方其得意于五物也，太</a:t>
            </a:r>
            <a:endParaRPr lang="zh-CN" altLang="zh-CN" sz="1100" kern="100" dirty="0">
              <a:latin typeface="宋体"/>
              <a:cs typeface="Courier New"/>
            </a:endParaRPr>
          </a:p>
        </p:txBody>
      </p:sp>
      <p:sp>
        <p:nvSpPr>
          <p:cNvPr id="51" name="矩形 5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阅读</a:t>
            </a:r>
            <a:r>
              <a:rPr lang="zh-CN" altLang="en-US" sz="2400" b="1" dirty="0">
                <a:solidFill>
                  <a:srgbClr val="FFFF00"/>
                </a:solidFill>
                <a:latin typeface="微软雅黑" pitchFamily="34" charset="-122"/>
                <a:ea typeface="微软雅黑" pitchFamily="34" charset="-122"/>
              </a:rPr>
              <a:t>达标</a:t>
            </a:r>
          </a:p>
        </p:txBody>
      </p:sp>
    </p:spTree>
    <p:extLst>
      <p:ext uri="{BB962C8B-B14F-4D97-AF65-F5344CB8AC3E}">
        <p14:creationId xmlns:p14="http://schemas.microsoft.com/office/powerpoint/2010/main" xmlns="" val="1668544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0" name="矩形 49"/>
          <p:cNvSpPr/>
          <p:nvPr/>
        </p:nvSpPr>
        <p:spPr>
          <a:xfrm>
            <a:off x="530943" y="236614"/>
            <a:ext cx="11113463" cy="6817204"/>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山在前而不见，疾雷破柱而不惊；虽响九奏于洞庭之野，阅大战于涿鹿之原，未足喻其乐且适也。然常患不得极吾乐于其间者，世事之</a:t>
            </a:r>
            <a:r>
              <a:rPr lang="zh-CN" altLang="zh-CN" sz="2900" kern="100" dirty="0">
                <a:solidFill>
                  <a:srgbClr val="0000FF"/>
                </a:solidFill>
                <a:latin typeface="Times New Roman"/>
                <a:ea typeface="华文细黑"/>
                <a:cs typeface="Times New Roman"/>
              </a:rPr>
              <a:t>为</a:t>
            </a:r>
            <a:r>
              <a:rPr lang="zh-CN" altLang="zh-CN" sz="2900" kern="100" dirty="0">
                <a:latin typeface="Times New Roman"/>
                <a:ea typeface="华文细黑"/>
                <a:cs typeface="Times New Roman"/>
              </a:rPr>
              <a:t>吾累者众也。其大者有二焉，轩裳</a:t>
            </a:r>
            <a:r>
              <a:rPr lang="zh-CN" altLang="zh-CN" sz="2900" kern="100" dirty="0">
                <a:latin typeface="宋体"/>
                <a:ea typeface="华文细黑"/>
                <a:cs typeface="宋体"/>
              </a:rPr>
              <a:t>珪</a:t>
            </a:r>
            <a:r>
              <a:rPr lang="zh-CN" altLang="zh-CN" sz="2900" kern="100" dirty="0">
                <a:latin typeface="楷体_GB2312"/>
                <a:ea typeface="华文细黑"/>
                <a:cs typeface="楷体_GB2312"/>
              </a:rPr>
              <a:t>组劳吾形于外，忧患思虑劳吾心于内，使吾形不病而已悴，心未老而先衰，尚何暇于五物哉？虽然，吾自乞其身于朝者三年矣，</a:t>
            </a:r>
            <a:r>
              <a:rPr lang="zh-CN" altLang="zh-CN" sz="2900" kern="100" dirty="0">
                <a:solidFill>
                  <a:srgbClr val="0000FF"/>
                </a:solidFill>
                <a:latin typeface="Times New Roman"/>
                <a:ea typeface="华文细黑"/>
                <a:cs typeface="Times New Roman"/>
              </a:rPr>
              <a:t>一日</a:t>
            </a:r>
            <a:r>
              <a:rPr lang="zh-CN" altLang="zh-CN" sz="2900" kern="100" dirty="0">
                <a:latin typeface="Times New Roman"/>
                <a:ea typeface="华文细黑"/>
                <a:cs typeface="Times New Roman"/>
              </a:rPr>
              <a:t>天子恻然哀之，赐其骸骨，使得与此五物皆返于田庐，</a:t>
            </a:r>
            <a:r>
              <a:rPr lang="zh-CN" altLang="zh-CN" sz="2900" kern="100" dirty="0">
                <a:solidFill>
                  <a:srgbClr val="0000FF"/>
                </a:solidFill>
                <a:latin typeface="Times New Roman"/>
                <a:ea typeface="华文细黑"/>
                <a:cs typeface="Times New Roman"/>
              </a:rPr>
              <a:t>庶几</a:t>
            </a:r>
            <a:r>
              <a:rPr lang="zh-CN" altLang="zh-CN" sz="2900" kern="100" dirty="0">
                <a:latin typeface="Times New Roman"/>
                <a:ea typeface="华文细黑"/>
                <a:cs typeface="Times New Roman"/>
              </a:rPr>
              <a:t>偿其夙愿焉。此吾之所以志也。</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客复笑曰：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子知轩裳</a:t>
            </a:r>
            <a:r>
              <a:rPr lang="zh-CN" altLang="zh-CN" sz="2900" kern="100" dirty="0">
                <a:latin typeface="宋体"/>
                <a:ea typeface="华文细黑"/>
                <a:cs typeface="宋体"/>
              </a:rPr>
              <a:t>珪</a:t>
            </a:r>
            <a:r>
              <a:rPr lang="zh-CN" altLang="zh-CN" sz="2900" kern="100" dirty="0">
                <a:latin typeface="楷体_GB2312"/>
                <a:ea typeface="华文细黑"/>
                <a:cs typeface="楷体_GB2312"/>
              </a:rPr>
              <a:t>组之累其形，而不知五物之累其心乎？</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居士曰：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不然。累于彼者已劳矣，又多忧；</a:t>
            </a:r>
            <a:r>
              <a:rPr lang="zh-CN" altLang="zh-CN" sz="2900" u="heavy" kern="100" dirty="0">
                <a:latin typeface="Times New Roman"/>
                <a:ea typeface="华文细黑"/>
                <a:cs typeface="Times New Roman"/>
              </a:rPr>
              <a:t>累于此者既佚矣，幸无患。</a:t>
            </a:r>
            <a:r>
              <a:rPr lang="zh-CN" altLang="zh-CN" sz="2900" kern="100" dirty="0">
                <a:latin typeface="Times New Roman"/>
                <a:ea typeface="华文细黑"/>
                <a:cs typeface="Times New Roman"/>
              </a:rPr>
              <a:t>吾其何择哉？</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于是与客俱起，握手大笑曰：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置之，区区不足较也。</a:t>
            </a:r>
            <a:r>
              <a:rPr lang="en-US" altLang="zh-CN" sz="2900" kern="100" dirty="0">
                <a:latin typeface="宋体"/>
                <a:ea typeface="华文细黑"/>
                <a:cs typeface="Times New Roman"/>
              </a:rPr>
              <a:t>”</a:t>
            </a:r>
            <a:endParaRPr lang="zh-CN" altLang="zh-CN" sz="1100" kern="100" dirty="0">
              <a:latin typeface="宋体"/>
              <a:cs typeface="Courier New"/>
            </a:endParaRPr>
          </a:p>
        </p:txBody>
      </p:sp>
    </p:spTree>
    <p:extLst>
      <p:ext uri="{BB962C8B-B14F-4D97-AF65-F5344CB8AC3E}">
        <p14:creationId xmlns:p14="http://schemas.microsoft.com/office/powerpoint/2010/main" xmlns="" val="3913590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18" name="矩形 17"/>
          <p:cNvSpPr/>
          <p:nvPr/>
        </p:nvSpPr>
        <p:spPr>
          <a:xfrm>
            <a:off x="461668" y="370438"/>
            <a:ext cx="11003428"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下列加颜色词的解释，错误的一项是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而屡</a:t>
            </a:r>
            <a:r>
              <a:rPr lang="zh-CN" altLang="zh-CN" sz="2900" kern="100" dirty="0">
                <a:solidFill>
                  <a:srgbClr val="0000FF"/>
                </a:solidFill>
                <a:latin typeface="Times New Roman"/>
                <a:ea typeface="华文细黑"/>
                <a:cs typeface="Times New Roman"/>
              </a:rPr>
              <a:t>易</a:t>
            </a:r>
            <a:r>
              <a:rPr lang="zh-CN" altLang="zh-CN" sz="2900" kern="100" dirty="0">
                <a:latin typeface="Times New Roman"/>
                <a:ea typeface="华文细黑"/>
                <a:cs typeface="Times New Roman"/>
              </a:rPr>
              <a:t>其号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易：改变</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吾之乐可</a:t>
            </a:r>
            <a:r>
              <a:rPr lang="zh-CN" altLang="zh-CN" sz="2900" kern="100" dirty="0">
                <a:solidFill>
                  <a:srgbClr val="0000FF"/>
                </a:solidFill>
                <a:latin typeface="Times New Roman"/>
                <a:ea typeface="华文细黑"/>
                <a:cs typeface="Times New Roman"/>
              </a:rPr>
              <a:t>胜</a:t>
            </a:r>
            <a:r>
              <a:rPr lang="zh-CN" altLang="zh-CN" sz="2900" kern="100" dirty="0">
                <a:latin typeface="Times New Roman"/>
                <a:ea typeface="华文细黑"/>
                <a:cs typeface="Times New Roman"/>
              </a:rPr>
              <a:t>道哉</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胜：承受</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solidFill>
                  <a:srgbClr val="0000FF"/>
                </a:solidFill>
                <a:latin typeface="Times New Roman"/>
                <a:ea typeface="华文细黑"/>
                <a:cs typeface="Times New Roman"/>
              </a:rPr>
              <a:t>一日</a:t>
            </a:r>
            <a:r>
              <a:rPr lang="zh-CN" altLang="zh-CN" sz="2900" kern="100" dirty="0">
                <a:latin typeface="Times New Roman"/>
                <a:ea typeface="华文细黑"/>
                <a:cs typeface="Times New Roman"/>
              </a:rPr>
              <a:t>天子恻然哀之</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一日：一旦，终有一天</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solidFill>
                  <a:srgbClr val="0000FF"/>
                </a:solidFill>
                <a:latin typeface="Times New Roman"/>
                <a:ea typeface="华文细黑"/>
                <a:cs typeface="Times New Roman"/>
              </a:rPr>
              <a:t>庶几</a:t>
            </a:r>
            <a:r>
              <a:rPr lang="zh-CN" altLang="zh-CN" sz="2900" kern="100" dirty="0">
                <a:latin typeface="Times New Roman"/>
                <a:ea typeface="华文细黑"/>
                <a:cs typeface="Times New Roman"/>
              </a:rPr>
              <a:t>偿其夙愿焉</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庶几：大概，差不多</a:t>
            </a:r>
            <a:endParaRPr lang="zh-CN" altLang="zh-CN" sz="1100" kern="100" dirty="0">
              <a:latin typeface="宋体"/>
              <a:cs typeface="Courier New"/>
            </a:endParaRPr>
          </a:p>
        </p:txBody>
      </p:sp>
      <p:sp>
        <p:nvSpPr>
          <p:cNvPr id="19" name="TextBox 18"/>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0" name="TextBox 19"/>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TextBox 20"/>
          <p:cNvSpPr txBox="1"/>
          <p:nvPr/>
        </p:nvSpPr>
        <p:spPr>
          <a:xfrm>
            <a:off x="334567" y="1655394"/>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2" name="矩形 21"/>
          <p:cNvSpPr/>
          <p:nvPr/>
        </p:nvSpPr>
        <p:spPr>
          <a:xfrm>
            <a:off x="461668" y="3679068"/>
            <a:ext cx="11003428"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胜：尽。</a:t>
            </a:r>
            <a:endParaRPr lang="zh-CN" altLang="zh-CN" sz="1100" kern="100" dirty="0">
              <a:solidFill>
                <a:srgbClr val="002060"/>
              </a:solidFill>
              <a:latin typeface="宋体"/>
              <a:cs typeface="Courier New"/>
            </a:endParaRPr>
          </a:p>
        </p:txBody>
      </p:sp>
    </p:spTree>
    <p:extLst>
      <p:ext uri="{BB962C8B-B14F-4D97-AF65-F5344CB8AC3E}">
        <p14:creationId xmlns:p14="http://schemas.microsoft.com/office/powerpoint/2010/main" xmlns="" val="20078819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1"/>
                                        </p:tgtEl>
                                      </p:cBhvr>
                                    </p:animEffect>
                                    <p:set>
                                      <p:cBhvr>
                                        <p:cTn id="12"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3" restart="whenNotActive" fill="hold" evtFilter="cancelBubble" nodeType="interactiveSeq">
                <p:stCondLst>
                  <p:cond evt="onClick" delay="0">
                    <p:tgtEl>
                      <p:spTgt spid="20"/>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linds(horizontal)">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2"/>
                                        </p:tgtEl>
                                      </p:cBhvr>
                                    </p:animEffect>
                                    <p:set>
                                      <p:cBhvr>
                                        <p:cTn id="23"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1" grpId="0"/>
      <p:bldP spid="21" grpId="1"/>
      <p:bldP spid="22" grpId="0"/>
      <p:bldP spid="22"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30"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5"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6"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7"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8"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矩形 53"/>
          <p:cNvSpPr/>
          <p:nvPr/>
        </p:nvSpPr>
        <p:spPr>
          <a:xfrm>
            <a:off x="461668" y="370438"/>
            <a:ext cx="11003428"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下列各句中，</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字的用法不同于其他三项的一项是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是</a:t>
            </a:r>
            <a:r>
              <a:rPr lang="zh-CN" altLang="zh-CN" sz="2900" kern="100" dirty="0">
                <a:solidFill>
                  <a:srgbClr val="0000FF"/>
                </a:solidFill>
                <a:latin typeface="Times New Roman"/>
                <a:ea typeface="华文细黑"/>
                <a:cs typeface="Times New Roman"/>
              </a:rPr>
              <a:t>为</a:t>
            </a:r>
            <a:r>
              <a:rPr lang="zh-CN" altLang="zh-CN" sz="2900" kern="100" dirty="0">
                <a:latin typeface="Times New Roman"/>
                <a:ea typeface="华文细黑"/>
                <a:cs typeface="Times New Roman"/>
              </a:rPr>
              <a:t>五一尔，奈何？</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是岂不</a:t>
            </a:r>
            <a:r>
              <a:rPr lang="zh-CN" altLang="zh-CN" sz="2900" kern="100" dirty="0">
                <a:solidFill>
                  <a:srgbClr val="0000FF"/>
                </a:solidFill>
                <a:latin typeface="Times New Roman"/>
                <a:ea typeface="华文细黑"/>
                <a:cs typeface="Times New Roman"/>
              </a:rPr>
              <a:t>为</a:t>
            </a:r>
            <a:r>
              <a:rPr lang="zh-CN" altLang="zh-CN" sz="2900" kern="100" dirty="0">
                <a:latin typeface="Times New Roman"/>
                <a:ea typeface="华文细黑"/>
                <a:cs typeface="Times New Roman"/>
              </a:rPr>
              <a:t>六一乎？</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世事之</a:t>
            </a:r>
            <a:r>
              <a:rPr lang="zh-CN" altLang="zh-CN" sz="2900" kern="100" dirty="0">
                <a:solidFill>
                  <a:srgbClr val="0000FF"/>
                </a:solidFill>
                <a:latin typeface="Times New Roman"/>
                <a:ea typeface="华文细黑"/>
                <a:cs typeface="Times New Roman"/>
              </a:rPr>
              <a:t>为</a:t>
            </a:r>
            <a:r>
              <a:rPr lang="zh-CN" altLang="zh-CN" sz="2900" kern="100" dirty="0">
                <a:latin typeface="Times New Roman"/>
                <a:ea typeface="华文细黑"/>
                <a:cs typeface="Times New Roman"/>
              </a:rPr>
              <a:t>吾累者众也。</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项王按剑而跽曰：客何</a:t>
            </a:r>
            <a:r>
              <a:rPr lang="zh-CN" altLang="zh-CN" sz="2900" kern="100" dirty="0">
                <a:solidFill>
                  <a:srgbClr val="0000FF"/>
                </a:solidFill>
                <a:latin typeface="Times New Roman"/>
                <a:ea typeface="华文细黑"/>
                <a:cs typeface="Times New Roman"/>
              </a:rPr>
              <a:t>为</a:t>
            </a:r>
            <a:r>
              <a:rPr lang="zh-CN" altLang="zh-CN" sz="2900" kern="100" dirty="0">
                <a:latin typeface="Times New Roman"/>
                <a:ea typeface="华文细黑"/>
                <a:cs typeface="Times New Roman"/>
              </a:rPr>
              <a:t>者？</a:t>
            </a:r>
            <a:endParaRPr lang="zh-CN" altLang="zh-CN" sz="1100" kern="100" dirty="0">
              <a:latin typeface="宋体"/>
              <a:cs typeface="Courier New"/>
            </a:endParaRPr>
          </a:p>
        </p:txBody>
      </p:sp>
      <p:sp>
        <p:nvSpPr>
          <p:cNvPr id="19" name="TextBox 18"/>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0" name="TextBox 19"/>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TextBox 20"/>
          <p:cNvSpPr txBox="1"/>
          <p:nvPr/>
        </p:nvSpPr>
        <p:spPr>
          <a:xfrm>
            <a:off x="334567" y="228492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2" name="矩形 21"/>
          <p:cNvSpPr/>
          <p:nvPr/>
        </p:nvSpPr>
        <p:spPr>
          <a:xfrm>
            <a:off x="461668" y="3601706"/>
            <a:ext cx="11003428"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项介词，</a:t>
            </a:r>
            <a:r>
              <a:rPr lang="zh-CN" altLang="en-US" sz="2900" kern="100" dirty="0">
                <a:solidFill>
                  <a:srgbClr val="002060"/>
                </a:solidFill>
                <a:latin typeface="Times New Roman"/>
                <a:ea typeface="华文细黑"/>
                <a:cs typeface="Times New Roman"/>
              </a:rPr>
              <a:t>给，带给</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三项为动词，是。</a:t>
            </a:r>
            <a:endParaRPr lang="zh-CN" altLang="zh-CN" sz="1100" kern="100" dirty="0">
              <a:solidFill>
                <a:srgbClr val="002060"/>
              </a:solidFill>
              <a:latin typeface="宋体"/>
              <a:cs typeface="Courier New"/>
            </a:endParaRPr>
          </a:p>
        </p:txBody>
      </p:sp>
    </p:spTree>
    <p:extLst>
      <p:ext uri="{BB962C8B-B14F-4D97-AF65-F5344CB8AC3E}">
        <p14:creationId xmlns:p14="http://schemas.microsoft.com/office/powerpoint/2010/main" xmlns="" val="42433670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1"/>
                                        </p:tgtEl>
                                      </p:cBhvr>
                                    </p:animEffect>
                                    <p:set>
                                      <p:cBhvr>
                                        <p:cTn id="12"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3" restart="whenNotActive" fill="hold" evtFilter="cancelBubble" nodeType="interactiveSeq">
                <p:stCondLst>
                  <p:cond evt="onClick" delay="0">
                    <p:tgtEl>
                      <p:spTgt spid="20"/>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2">
                                            <p:txEl>
                                              <p:pRg st="0" end="0"/>
                                            </p:txEl>
                                          </p:spTgt>
                                        </p:tgtEl>
                                        <p:attrNameLst>
                                          <p:attrName>style.visibility</p:attrName>
                                        </p:attrNameLst>
                                      </p:cBhvr>
                                      <p:to>
                                        <p:strVal val="visible"/>
                                      </p:to>
                                    </p:set>
                                    <p:animEffect transition="in" filter="blinds(horizontal)">
                                      <p:cBhvr>
                                        <p:cTn id="18" dur="500"/>
                                        <p:tgtEl>
                                          <p:spTgt spid="2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blinds(horizontal)">
                                      <p:cBhvr>
                                        <p:cTn id="23" dur="500"/>
                                        <p:tgtEl>
                                          <p:spTgt spid="2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22">
                                            <p:txEl>
                                              <p:pRg st="0" end="0"/>
                                            </p:txEl>
                                          </p:spTgt>
                                        </p:tgtEl>
                                      </p:cBhvr>
                                    </p:animEffect>
                                    <p:set>
                                      <p:cBhvr>
                                        <p:cTn id="28" dur="1" fill="hold">
                                          <p:stCondLst>
                                            <p:cond delay="499"/>
                                          </p:stCondLst>
                                        </p:cTn>
                                        <p:tgtEl>
                                          <p:spTgt spid="22">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22">
                                            <p:txEl>
                                              <p:pRg st="1" end="1"/>
                                            </p:txEl>
                                          </p:spTgt>
                                        </p:tgtEl>
                                      </p:cBhvr>
                                    </p:animEffect>
                                    <p:set>
                                      <p:cBhvr>
                                        <p:cTn id="31" dur="1" fill="hold">
                                          <p:stCondLst>
                                            <p:cond delay="499"/>
                                          </p:stCondLst>
                                        </p:cTn>
                                        <p:tgtEl>
                                          <p:spTgt spid="22">
                                            <p:txEl>
                                              <p:pRg st="1" end="1"/>
                                            </p:txEl>
                                          </p:spTgt>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1" grpId="0"/>
      <p:bldP spid="21" grpId="1"/>
      <p:bldP spid="22"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5" name="直接连接符 24"/>
          <p:cNvCxnSpPr/>
          <p:nvPr/>
        </p:nvCxnSpPr>
        <p:spPr>
          <a:xfrm>
            <a:off x="5231350" y="2825117"/>
            <a:ext cx="21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5136979" y="2301897"/>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文本导学</a:t>
            </a:r>
          </a:p>
        </p:txBody>
      </p:sp>
      <p:sp>
        <p:nvSpPr>
          <p:cNvPr id="37" name="TextBox 36">
            <a:hlinkClick r:id="rId3" action="ppaction://hlinksldjump"/>
          </p:cNvPr>
          <p:cNvSpPr txBox="1"/>
          <p:nvPr/>
        </p:nvSpPr>
        <p:spPr>
          <a:xfrm>
            <a:off x="5136979" y="3410630"/>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学后自评</a:t>
            </a:r>
          </a:p>
        </p:txBody>
      </p:sp>
      <p:cxnSp>
        <p:nvCxnSpPr>
          <p:cNvPr id="38" name="直接连接符 37"/>
          <p:cNvCxnSpPr/>
          <p:nvPr/>
        </p:nvCxnSpPr>
        <p:spPr>
          <a:xfrm>
            <a:off x="5231350" y="3931659"/>
            <a:ext cx="2160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4" cstate="print">
            <a:extLst>
              <a:ext uri="{28A0092B-C50C-407E-A947-70E740481C1C}">
                <a14:useLocalDpi xmlns:a14="http://schemas.microsoft.com/office/drawing/2010/main" xmlns=""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a:off x="0" y="0"/>
            <a:ext cx="2088701" cy="538591"/>
          </a:xfrm>
          <a:prstGeom prst="rect">
            <a:avLst/>
          </a:prstGeom>
          <a:solidFill>
            <a:schemeClr val="tx2">
              <a:lumMod val="60000"/>
              <a:lumOff val="40000"/>
              <a:alpha val="52000"/>
            </a:schemeClr>
          </a:solidFill>
        </p:spPr>
        <p:txBody>
          <a:bodyPr wrap="square" lIns="91423" tIns="45711" rIns="91423" bIns="45711" rtlCol="0">
            <a:spAutoFit/>
          </a:bodyPr>
          <a:lstStyle/>
          <a:p>
            <a:pPr algn="ctr"/>
            <a:r>
              <a:rPr lang="zh-CN" altLang="en-US" sz="2900" b="1" dirty="0">
                <a:solidFill>
                  <a:prstClr val="white"/>
                </a:solidFill>
                <a:latin typeface="微软雅黑" pitchFamily="34" charset="-122"/>
                <a:ea typeface="微软雅黑" pitchFamily="34" charset="-122"/>
              </a:rPr>
              <a:t>内容索引</a:t>
            </a:r>
          </a:p>
        </p:txBody>
      </p:sp>
    </p:spTree>
    <p:extLst>
      <p:ext uri="{BB962C8B-B14F-4D97-AF65-F5344CB8AC3E}">
        <p14:creationId xmlns:p14="http://schemas.microsoft.com/office/powerpoint/2010/main" xmlns="" val="1419390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26256" y="621482"/>
            <a:ext cx="11448612"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子欲逃名者乎，而屡易其号。</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累于此者既佚矣，幸无患。</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1" name="TextBox 2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 name="矩形 1"/>
          <p:cNvSpPr/>
          <p:nvPr/>
        </p:nvSpPr>
        <p:spPr>
          <a:xfrm>
            <a:off x="1613275" y="1989634"/>
            <a:ext cx="911015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您大概是一位想逃避名声的人吧，因而屡次改换名号。</a:t>
            </a:r>
            <a:endParaRPr lang="zh-CN" altLang="en-US" sz="2900" kern="100" dirty="0">
              <a:solidFill>
                <a:srgbClr val="C00000"/>
              </a:solidFill>
              <a:latin typeface="宋体"/>
              <a:ea typeface="华文细黑"/>
              <a:cs typeface="Times New Roman"/>
            </a:endParaRPr>
          </a:p>
        </p:txBody>
      </p:sp>
      <p:sp>
        <p:nvSpPr>
          <p:cNvPr id="4" name="矩形 3"/>
          <p:cNvSpPr/>
          <p:nvPr/>
        </p:nvSpPr>
        <p:spPr>
          <a:xfrm>
            <a:off x="1558703" y="3228945"/>
            <a:ext cx="799446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被这些物品吸引，既很安逸，又庆幸没有祸患。</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5311953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76494" y="-26589"/>
            <a:ext cx="11336843" cy="6521739"/>
          </a:xfrm>
          <a:prstGeom prst="rect">
            <a:avLst/>
          </a:prstGeom>
        </p:spPr>
        <p:txBody>
          <a:bodyPr wrap="square" lIns="121876" tIns="60937" rIns="121876" bIns="60937">
            <a:spAutoFit/>
          </a:bodyPr>
          <a:lstStyle/>
          <a:p>
            <a:pPr algn="ctr">
              <a:lnSpc>
                <a:spcPct val="135000"/>
              </a:lnSpc>
            </a:pPr>
            <a:r>
              <a:rPr lang="en-US" altLang="zh-CN" sz="2800" b="1" kern="100" dirty="0">
                <a:solidFill>
                  <a:srgbClr val="002060"/>
                </a:solidFill>
                <a:latin typeface="Times New Roman"/>
                <a:ea typeface="华文细黑"/>
                <a:cs typeface="Times New Roman"/>
              </a:rPr>
              <a:t>【</a:t>
            </a:r>
            <a:r>
              <a:rPr lang="zh-CN" altLang="en-US" sz="2800" b="1" kern="100" dirty="0">
                <a:solidFill>
                  <a:srgbClr val="002060"/>
                </a:solidFill>
                <a:latin typeface="Times New Roman"/>
                <a:ea typeface="华文细黑"/>
                <a:cs typeface="Times New Roman"/>
              </a:rPr>
              <a:t>文外阅读</a:t>
            </a:r>
            <a:r>
              <a:rPr lang="en-US" altLang="zh-CN" sz="2800" b="1" kern="100" dirty="0">
                <a:solidFill>
                  <a:srgbClr val="002060"/>
                </a:solidFill>
                <a:latin typeface="Times New Roman"/>
                <a:ea typeface="华文细黑"/>
                <a:cs typeface="Times New Roman"/>
              </a:rPr>
              <a:t>】</a:t>
            </a:r>
          </a:p>
          <a:p>
            <a:pPr algn="just">
              <a:lnSpc>
                <a:spcPct val="150000"/>
              </a:lnSpc>
            </a:pPr>
            <a:r>
              <a:rPr lang="zh-CN" altLang="zh-CN" sz="2800" b="1" kern="100" dirty="0">
                <a:latin typeface="Times New Roman"/>
                <a:ea typeface="华文细黑"/>
                <a:cs typeface="Times New Roman"/>
              </a:rPr>
              <a:t>阅读下面的文言文，完成</a:t>
            </a:r>
            <a:r>
              <a:rPr lang="en-US" altLang="zh-CN" sz="2800" b="1" kern="100" dirty="0">
                <a:latin typeface="Times New Roman"/>
                <a:ea typeface="华文细黑"/>
                <a:cs typeface="Courier New"/>
              </a:rPr>
              <a:t>7</a:t>
            </a:r>
            <a:r>
              <a:rPr lang="zh-CN" altLang="zh-CN" sz="2800" b="1" kern="100" dirty="0">
                <a:latin typeface="Times New Roman"/>
                <a:ea typeface="华文细黑"/>
                <a:cs typeface="Times New Roman"/>
              </a:rPr>
              <a:t>～</a:t>
            </a:r>
            <a:r>
              <a:rPr lang="en-US" altLang="zh-CN" sz="2800" b="1" kern="100" dirty="0">
                <a:latin typeface="Times New Roman"/>
                <a:ea typeface="华文细黑"/>
                <a:cs typeface="Courier New"/>
              </a:rPr>
              <a:t>10</a:t>
            </a:r>
            <a:r>
              <a:rPr lang="zh-CN" altLang="zh-CN" sz="2800" b="1" kern="100" dirty="0">
                <a:latin typeface="Times New Roman"/>
                <a:ea typeface="华文细黑"/>
                <a:cs typeface="Times New Roman"/>
              </a:rPr>
              <a:t>题。</a:t>
            </a:r>
            <a:endParaRPr lang="zh-CN" altLang="zh-CN" sz="2800" kern="100" dirty="0">
              <a:latin typeface="宋体"/>
              <a:cs typeface="Courier New"/>
            </a:endParaRPr>
          </a:p>
          <a:p>
            <a:pPr indent="711154" algn="just">
              <a:lnSpc>
                <a:spcPct val="150000"/>
              </a:lnSpc>
            </a:pPr>
            <a:r>
              <a:rPr lang="zh-CN" altLang="zh-CN" sz="2800" kern="100" dirty="0">
                <a:latin typeface="Times New Roman"/>
                <a:ea typeface="华文细黑"/>
                <a:cs typeface="Times New Roman"/>
              </a:rPr>
              <a:t>修不幸，生四岁而孤。太夫人守节自誓，居穷，自力于衣食，以长以教，</a:t>
            </a:r>
            <a:r>
              <a:rPr lang="zh-CN" altLang="zh-CN" sz="2800" kern="100" dirty="0">
                <a:solidFill>
                  <a:srgbClr val="0000FF"/>
                </a:solidFill>
                <a:latin typeface="Times New Roman"/>
                <a:ea typeface="华文细黑"/>
                <a:cs typeface="Times New Roman"/>
              </a:rPr>
              <a:t>俾</a:t>
            </a:r>
            <a:r>
              <a:rPr lang="zh-CN" altLang="zh-CN" sz="2800" kern="100" dirty="0">
                <a:latin typeface="Times New Roman"/>
                <a:ea typeface="华文细黑"/>
                <a:cs typeface="Times New Roman"/>
              </a:rPr>
              <a:t>至于成人。太夫人告之曰：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汝父为吏廉，而好施与，喜宾客。</a:t>
            </a:r>
            <a:r>
              <a:rPr lang="zh-CN" altLang="zh-CN" sz="2800" u="heavy" kern="100" dirty="0">
                <a:latin typeface="Times New Roman"/>
                <a:ea typeface="华文细黑"/>
                <a:cs typeface="Times New Roman"/>
              </a:rPr>
              <a:t>其俸禄虽薄，常不使有余，曰</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毋以是为我累</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a:t>
            </a:r>
            <a:r>
              <a:rPr lang="zh-CN" altLang="zh-CN" sz="2800" kern="100" dirty="0">
                <a:latin typeface="Times New Roman"/>
                <a:ea typeface="华文细黑"/>
                <a:cs typeface="Times New Roman"/>
              </a:rPr>
              <a:t>故其亡也，无一瓦之覆，一垄之植，以庇而为生。吾何恃而能自守邪？吾于汝父，知其一二，以有待于汝也。自吾为汝家妇，不及事吾</a:t>
            </a:r>
            <a:r>
              <a:rPr lang="zh-CN" altLang="zh-CN" sz="2800" kern="100" dirty="0">
                <a:solidFill>
                  <a:srgbClr val="0000FF"/>
                </a:solidFill>
                <a:latin typeface="Times New Roman"/>
                <a:ea typeface="华文细黑"/>
                <a:cs typeface="Times New Roman"/>
              </a:rPr>
              <a:t>姑</a:t>
            </a:r>
            <a:r>
              <a:rPr lang="zh-CN" altLang="zh-CN" sz="2800" kern="100" dirty="0">
                <a:latin typeface="Times New Roman"/>
                <a:ea typeface="华文细黑"/>
                <a:cs typeface="Times New Roman"/>
              </a:rPr>
              <a:t>，然知汝父之能养也。汝孤而幼，吾不能知汝之必有立，然知汝父之必将有后也。吾之始</a:t>
            </a:r>
            <a:r>
              <a:rPr lang="zh-CN" altLang="zh-CN" sz="2800" kern="100" dirty="0">
                <a:solidFill>
                  <a:srgbClr val="0000FF"/>
                </a:solidFill>
                <a:latin typeface="Times New Roman"/>
                <a:ea typeface="华文细黑"/>
                <a:cs typeface="Times New Roman"/>
              </a:rPr>
              <a:t>归</a:t>
            </a:r>
            <a:r>
              <a:rPr lang="zh-CN" altLang="zh-CN" sz="2800" kern="100" dirty="0">
                <a:latin typeface="Times New Roman"/>
                <a:ea typeface="华文细黑"/>
                <a:cs typeface="Times New Roman"/>
              </a:rPr>
              <a:t>也，汝父免于母丧方逾年，岁时祭祀，则必涕泣曰：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祭而丰不如养之薄也。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间御酒食，则又涕泣曰：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昔常不足而今有余，其何及也！</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始吾一二</a:t>
            </a:r>
            <a:endParaRPr lang="zh-CN" altLang="zh-CN" sz="2800" u="heavy" kern="100" dirty="0">
              <a:latin typeface="宋体"/>
              <a:cs typeface="Courier New"/>
            </a:endParaRPr>
          </a:p>
        </p:txBody>
      </p:sp>
      <p:sp>
        <p:nvSpPr>
          <p:cNvPr id="20"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1"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2"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3"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4"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5"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6"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7</a:t>
            </a:r>
          </a:p>
        </p:txBody>
      </p:sp>
      <p:sp>
        <p:nvSpPr>
          <p:cNvPr id="27"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8"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9"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0"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1"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2"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3"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14149553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19809" y="-98598"/>
            <a:ext cx="11450211" cy="6844904"/>
          </a:xfrm>
          <a:prstGeom prst="rect">
            <a:avLst/>
          </a:prstGeom>
        </p:spPr>
        <p:txBody>
          <a:bodyPr wrap="square" lIns="121876" tIns="60937" rIns="121876" bIns="60937">
            <a:spAutoFit/>
          </a:bodyPr>
          <a:lstStyle/>
          <a:p>
            <a:pPr algn="just">
              <a:lnSpc>
                <a:spcPct val="140000"/>
              </a:lnSpc>
            </a:pPr>
            <a:r>
              <a:rPr lang="zh-CN" altLang="zh-CN" sz="2600" u="heavy" kern="100" dirty="0">
                <a:latin typeface="Times New Roman"/>
                <a:ea typeface="华文细黑"/>
                <a:cs typeface="Times New Roman"/>
              </a:rPr>
              <a:t>见之，以为新免于丧适然耳。</a:t>
            </a:r>
            <a:r>
              <a:rPr lang="zh-CN" altLang="zh-CN" sz="2600" kern="100" dirty="0">
                <a:latin typeface="Times New Roman"/>
                <a:ea typeface="华文细黑"/>
                <a:cs typeface="Times New Roman"/>
              </a:rPr>
              <a:t>既而其后常然，至其终身未尝不然。吾虽不及事姑，而以此知汝父之能养也。汝父为吏，尝夜烛</a:t>
            </a:r>
            <a:r>
              <a:rPr lang="zh-CN" altLang="zh-CN" sz="2600" kern="100" dirty="0">
                <a:solidFill>
                  <a:srgbClr val="0000FF"/>
                </a:solidFill>
                <a:latin typeface="Times New Roman"/>
                <a:ea typeface="华文细黑"/>
                <a:cs typeface="Times New Roman"/>
              </a:rPr>
              <a:t>治</a:t>
            </a:r>
            <a:r>
              <a:rPr lang="zh-CN" altLang="zh-CN" sz="2600" kern="100" dirty="0">
                <a:latin typeface="Times New Roman"/>
                <a:ea typeface="华文细黑"/>
                <a:cs typeface="Times New Roman"/>
              </a:rPr>
              <a:t>官书，屡废而叹。吾问之，则曰：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此死狱也，我求其生不得尔。</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吾曰：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生可求乎？</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求其生而不得，则死者与我皆无恨也，矧求而有得邪？以其有得，则知不求而死者有恨也。夫常求其生犹失之死，而世常求其死也。</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回顾乳者剑汝而立于旁，因指而叹曰：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术者谓我岁行在戌将死，使其言然，吾不及见儿之立也，后当以我语告之。</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其平居教他子弟，常用此语，吾耳熟焉，故能详也。其施于外事，吾不能知；其居于家无所矜饰，而所为如此，是真发于中者邪。呜呼！</a:t>
            </a:r>
            <a:r>
              <a:rPr lang="zh-CN" altLang="zh-CN" sz="2600" u="wavyHeavy" kern="100" dirty="0">
                <a:uFill>
                  <a:solidFill>
                    <a:srgbClr val="C00000"/>
                  </a:solidFill>
                </a:uFill>
                <a:latin typeface="Times New Roman"/>
                <a:ea typeface="华文细黑"/>
                <a:cs typeface="Times New Roman"/>
              </a:rPr>
              <a:t>其心厚于仁者邪此吾知汝父之必将有后也汝其勉之夫养不必丰要于孝利虽不得博于物要其心之厚于仁吾不能教汝此汝父之志也。</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修泣而志之，不敢忘。</a:t>
            </a:r>
            <a:endParaRPr lang="en-US" altLang="zh-CN" sz="2600" kern="100" dirty="0">
              <a:latin typeface="Times New Roman"/>
              <a:ea typeface="华文细黑"/>
              <a:cs typeface="Times New Roman"/>
            </a:endParaRPr>
          </a:p>
          <a:p>
            <a:pPr algn="r">
              <a:lnSpc>
                <a:spcPct val="140000"/>
              </a:lnSpc>
            </a:pP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节选自欧阳修《泷冈阡表》</a:t>
            </a:r>
            <a:r>
              <a:rPr lang="en-US" altLang="zh-CN" sz="2600" kern="100" dirty="0">
                <a:latin typeface="Times New Roman"/>
                <a:ea typeface="华文细黑"/>
                <a:cs typeface="Courier New"/>
              </a:rPr>
              <a:t>)</a:t>
            </a:r>
            <a:endParaRPr lang="zh-CN" altLang="zh-CN" sz="26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4"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7</a:t>
            </a:r>
          </a:p>
        </p:txBody>
      </p:sp>
      <p:sp>
        <p:nvSpPr>
          <p:cNvPr id="25"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6"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24025746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70605"/>
            <a:ext cx="12190412" cy="5940041"/>
          </a:xfrm>
          <a:prstGeom prst="rect">
            <a:avLst/>
          </a:prstGeom>
        </p:spPr>
        <p:txBody>
          <a:bodyPr wrap="square" lIns="121876" tIns="60937" rIns="121876" bIns="60937">
            <a:spAutoFit/>
          </a:bodyPr>
          <a:lstStyle/>
          <a:p>
            <a:pPr algn="just">
              <a:lnSpc>
                <a:spcPct val="150000"/>
              </a:lnSpc>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下列对文中画波浪线部分的断句，正确的一项是</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其心厚于仁者邪</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此吾知汝父之必将有后也</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汝其勉之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夫养不必丰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要</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于孝</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利虽不得博于物</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要其心之厚于仁</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吾不能教汝</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此汝父之志也</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其心厚于仁者邪</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此吾知汝父之必将有后也</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汝其勉之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夫养不必丰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要</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于孝</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利虽不得</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博于物</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要其心之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厚于仁</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吾不能教汝</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此汝父之志也</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其心厚于仁者邪</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此吾知汝父之必将有后也</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汝其勉之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夫养不必丰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要</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于孝</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利虽不得博于物</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要其心之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厚于仁</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吾不能教汝</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此汝父之志也</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其心厚于仁者邪</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此吾知汝父之必将有后也</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汝其勉之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夫养不必丰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要</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于孝</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利虽不得</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博于物</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要其心之厚于仁</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吾不能教汝</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此汝父之志也</a:t>
            </a:r>
            <a:endParaRPr lang="zh-CN" altLang="zh-CN" sz="2800" kern="100" dirty="0">
              <a:latin typeface="宋体"/>
              <a:cs typeface="Courier New"/>
            </a:endParaRPr>
          </a:p>
        </p:txBody>
      </p:sp>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1" name="TextBox 2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TextBox 21"/>
          <p:cNvSpPr txBox="1"/>
          <p:nvPr/>
        </p:nvSpPr>
        <p:spPr>
          <a:xfrm>
            <a:off x="363142" y="55366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3" name="矩形 22"/>
          <p:cNvSpPr/>
          <p:nvPr/>
        </p:nvSpPr>
        <p:spPr>
          <a:xfrm>
            <a:off x="467916" y="5551277"/>
            <a:ext cx="10786617"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利虽不得博于物</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要其心之厚于仁</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，中间皆不用断开。</a:t>
            </a:r>
            <a:endParaRPr lang="zh-CN" altLang="zh-CN" sz="1100" kern="100" dirty="0">
              <a:solidFill>
                <a:srgbClr val="002060"/>
              </a:solidFill>
              <a:latin typeface="宋体"/>
              <a:cs typeface="Courier New"/>
            </a:endParaRPr>
          </a:p>
        </p:txBody>
      </p:sp>
    </p:spTree>
    <p:extLst>
      <p:ext uri="{BB962C8B-B14F-4D97-AF65-F5344CB8AC3E}">
        <p14:creationId xmlns:p14="http://schemas.microsoft.com/office/powerpoint/2010/main" xmlns="" val="535299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linds(horizontal)">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3"/>
                                        </p:tgtEl>
                                      </p:cBhvr>
                                    </p:animEffect>
                                    <p:set>
                                      <p:cBhvr>
                                        <p:cTn id="2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2" grpId="0"/>
      <p:bldP spid="22" grpId="1"/>
      <p:bldP spid="23" grpId="0"/>
      <p:bldP spid="23"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33"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5"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6"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7"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8"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2" name="矩形 21"/>
          <p:cNvSpPr/>
          <p:nvPr/>
        </p:nvSpPr>
        <p:spPr>
          <a:xfrm>
            <a:off x="0" y="-70668"/>
            <a:ext cx="12024560" cy="6147790"/>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8.</a:t>
            </a:r>
            <a:r>
              <a:rPr lang="zh-CN" altLang="zh-CN" sz="2900" kern="100" dirty="0">
                <a:latin typeface="Times New Roman"/>
                <a:ea typeface="华文细黑"/>
                <a:cs typeface="Times New Roman"/>
              </a:rPr>
              <a:t>下列对文中加颜色词语的相关内容的解说，不正确的一项是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俾</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，一个意思是名词，门人、门役</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代表主人站在门口为主人接</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客或传话</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；第二个意思是动词，使、让。这里是第二个意思。</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姑</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，旧时妻称夫的母亲为姑，夫称妻的母亲为姑，男子的妹妹用</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细姑</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表示，不特指父亲的同辈。这里是专指父亲的妹妹。</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归</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，古代称女子出嫁。在古代女子以夫家为家，出嫁就是回家了，</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所以称为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归</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治</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，一般用作</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管理、处理、惩办、安定、从事研究</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等意思，</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古代还指称地方政府所在地。这里是</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研究</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的意思。</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247701" y="1881452"/>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矩形 20"/>
          <p:cNvSpPr/>
          <p:nvPr/>
        </p:nvSpPr>
        <p:spPr>
          <a:xfrm>
            <a:off x="367334" y="5590034"/>
            <a:ext cx="1133684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姑</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在这里是指丈夫的母亲，即婆婆。</a:t>
            </a:r>
            <a:endParaRPr lang="zh-CN" altLang="zh-CN" sz="1100" kern="100" dirty="0">
              <a:latin typeface="宋体"/>
              <a:cs typeface="Courier New"/>
            </a:endParaRPr>
          </a:p>
        </p:txBody>
      </p:sp>
    </p:spTree>
    <p:extLst>
      <p:ext uri="{BB962C8B-B14F-4D97-AF65-F5344CB8AC3E}">
        <p14:creationId xmlns:p14="http://schemas.microsoft.com/office/powerpoint/2010/main" xmlns="" val="8925796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linds(horizont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1"/>
                                        </p:tgtEl>
                                      </p:cBhvr>
                                    </p:animEffect>
                                    <p:set>
                                      <p:cBhvr>
                                        <p:cTn id="2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p:bldP spid="20" grpId="1"/>
      <p:bldP spid="21" grpId="0"/>
      <p:bldP spid="21"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91134" y="-170606"/>
            <a:ext cx="11564713" cy="5940041"/>
          </a:xfrm>
          <a:prstGeom prst="rect">
            <a:avLst/>
          </a:prstGeom>
        </p:spPr>
        <p:txBody>
          <a:bodyPr wrap="square" lIns="121876" tIns="60937" rIns="121876" bIns="60937">
            <a:spAutoFit/>
          </a:bodyPr>
          <a:lstStyle/>
          <a:p>
            <a:pPr algn="just">
              <a:lnSpc>
                <a:spcPct val="150000"/>
              </a:lnSpc>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下列对原文有关内容的概括和分析，不正确的一项是</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欧阳修的父亲亡故时，他才四岁，无法知悉亡父的生平行状，因此选</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文处处借太夫人之口，缅怀往事，追述亡父行状。</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作者经过仔细剪裁，精心筛选，抓住了太夫人所言的居家廉洁、奉亲</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至孝、居官仁厚这三方面的典型事例，来说明其父的品格。</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本文通过语言描写传神地摹写了父亲断狱的慎之又慎，同时这也直接</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表现了千百年来封建社会官吏草菅人命的社会现状。</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本文通过其母太夫人的言语，不仅追念和赞扬了其父的仁心惠政，而</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且也写出了其母贤妻良母的形象。</a:t>
            </a:r>
            <a:endParaRPr lang="zh-CN" altLang="zh-CN" sz="2800" kern="100" dirty="0">
              <a:latin typeface="宋体"/>
              <a:cs typeface="Courier New"/>
            </a:endParaRPr>
          </a:p>
        </p:txBody>
      </p:sp>
      <p:sp>
        <p:nvSpPr>
          <p:cNvPr id="5" name="TextBox 4"/>
          <p:cNvSpPr txBox="1"/>
          <p:nvPr/>
        </p:nvSpPr>
        <p:spPr>
          <a:xfrm>
            <a:off x="154546" y="3077013"/>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TextBox 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3"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3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1" name="矩形 20"/>
          <p:cNvSpPr/>
          <p:nvPr/>
        </p:nvSpPr>
        <p:spPr>
          <a:xfrm>
            <a:off x="291134" y="5590035"/>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直接表现了千百年来封建社会官吏草菅人命的社会现状</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错。</a:t>
            </a:r>
            <a:endParaRPr lang="zh-CN" altLang="zh-CN" sz="1100" kern="100" dirty="0">
              <a:latin typeface="宋体"/>
              <a:cs typeface="Courier New"/>
            </a:endParaRPr>
          </a:p>
        </p:txBody>
      </p:sp>
    </p:spTree>
    <p:extLst>
      <p:ext uri="{BB962C8B-B14F-4D97-AF65-F5344CB8AC3E}">
        <p14:creationId xmlns:p14="http://schemas.microsoft.com/office/powerpoint/2010/main" xmlns="" val="11684227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1">
                                            <p:txEl>
                                              <p:pRg st="0" end="0"/>
                                            </p:txEl>
                                          </p:spTgt>
                                        </p:tgtEl>
                                        <p:attrNameLst>
                                          <p:attrName>style.visibility</p:attrName>
                                        </p:attrNameLst>
                                      </p:cBhvr>
                                      <p:to>
                                        <p:strVal val="visible"/>
                                      </p:to>
                                    </p:set>
                                    <p:animEffect transition="in" filter="blinds(horizontal)">
                                      <p:cBhvr>
                                        <p:cTn id="18" dur="500"/>
                                        <p:tgtEl>
                                          <p:spTgt spid="2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21">
                                            <p:txEl>
                                              <p:pRg st="0" end="0"/>
                                            </p:txEl>
                                          </p:spTgt>
                                        </p:tgtEl>
                                      </p:cBhvr>
                                    </p:animEffect>
                                    <p:set>
                                      <p:cBhvr>
                                        <p:cTn id="23" dur="1" fill="hold">
                                          <p:stCondLst>
                                            <p:cond delay="499"/>
                                          </p:stCondLst>
                                        </p:cTn>
                                        <p:tgtEl>
                                          <p:spTgt spid="21">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p:bldP spid="5" grpId="1"/>
      <p:bldP spid="21" grpId="0" uiExpand="1" build="allAtOnce"/>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31111" y="591430"/>
            <a:ext cx="11224597" cy="413954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10.</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其俸禄虽薄，常不使有余，曰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毋以是为我累</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始吾一二见之，以为新免于丧适然耳。</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7"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5"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6"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37"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8"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9"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0"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6" name="TextBox 25">
            <a:hlinkClick r:id="rId17" action="ppaction://hlinksldjump"/>
          </p:cNvPr>
          <p:cNvSpPr txBox="1"/>
          <p:nvPr/>
        </p:nvSpPr>
        <p:spPr>
          <a:xfrm>
            <a:off x="9407751"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sp>
        <p:nvSpPr>
          <p:cNvPr id="42" name="TextBox 4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矩形 21"/>
          <p:cNvSpPr/>
          <p:nvPr/>
        </p:nvSpPr>
        <p:spPr>
          <a:xfrm>
            <a:off x="550590" y="1798023"/>
            <a:ext cx="11003428"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他的薪俸虽然微薄，常常不让留下余钱，说</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不要让钱财成为我的负担</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endParaRPr lang="zh-CN" altLang="zh-CN" sz="1100" kern="100" dirty="0">
              <a:solidFill>
                <a:srgbClr val="C00000"/>
              </a:solidFill>
              <a:latin typeface="宋体"/>
              <a:cs typeface="Courier New"/>
            </a:endParaRPr>
          </a:p>
        </p:txBody>
      </p:sp>
      <p:sp>
        <p:nvSpPr>
          <p:cNvPr id="6" name="矩形 5"/>
          <p:cNvSpPr/>
          <p:nvPr/>
        </p:nvSpPr>
        <p:spPr>
          <a:xfrm>
            <a:off x="1630711" y="3842678"/>
            <a:ext cx="11616158" cy="538591"/>
          </a:xfrm>
          <a:prstGeom prst="rect">
            <a:avLst/>
          </a:prstGeom>
        </p:spPr>
        <p:txBody>
          <a:bodyPr wrap="square" lIns="91423" tIns="45711" rIns="91423" bIns="45711">
            <a:spAutoFit/>
          </a:bodyPr>
          <a:lstStyle/>
          <a:p>
            <a:r>
              <a:rPr lang="zh-CN" altLang="zh-CN" sz="2900" kern="100" dirty="0">
                <a:solidFill>
                  <a:srgbClr val="C00000"/>
                </a:solidFill>
                <a:latin typeface="宋体"/>
                <a:ea typeface="华文细黑"/>
                <a:cs typeface="Times New Roman"/>
              </a:rPr>
              <a:t>刚开始我一两次看到这种情形，认为是刚服完丧不久才这样。</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9122402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2"/>
                                        </p:tgtEl>
                                      </p:cBhvr>
                                    </p:animEffect>
                                    <p:set>
                                      <p:cBhvr>
                                        <p:cTn id="17" dur="1" fill="hold">
                                          <p:stCondLst>
                                            <p:cond delay="499"/>
                                          </p:stCondLst>
                                        </p:cTn>
                                        <p:tgtEl>
                                          <p:spTgt spid="2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2" grpId="0"/>
      <p:bldP spid="22" grpId="1"/>
      <p:bldP spid="6" grpId="0"/>
      <p:bldP spid="6" grpId="1"/>
    </p:bldLst>
  </p:timing>
</p:sld>
</file>

<file path=ppt/slides/slide2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187344" y="-60255"/>
            <a:ext cx="11680359" cy="6503785"/>
          </a:xfrm>
          <a:prstGeom prst="rect">
            <a:avLst/>
          </a:prstGeom>
        </p:spPr>
        <p:txBody>
          <a:bodyPr wrap="square" lIns="121876" tIns="60937" rIns="121876" bIns="60937">
            <a:spAutoFit/>
          </a:bodyPr>
          <a:lstStyle/>
          <a:p>
            <a:pPr algn="just">
              <a:lnSpc>
                <a:spcPct val="150000"/>
              </a:lnSpc>
            </a:pP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参考译文</a:t>
            </a:r>
            <a:r>
              <a:rPr lang="en-US" altLang="zh-CN" sz="2800" b="1" kern="100" dirty="0">
                <a:solidFill>
                  <a:srgbClr val="C00000"/>
                </a:solidFill>
                <a:latin typeface="Times New Roman"/>
                <a:ea typeface="华文细黑"/>
                <a:cs typeface="Courier New"/>
              </a:rPr>
              <a:t>]</a:t>
            </a:r>
            <a:endParaRPr lang="zh-CN" altLang="zh-CN" sz="2800" kern="100" dirty="0">
              <a:latin typeface="宋体"/>
              <a:cs typeface="Courier New"/>
            </a:endParaRPr>
          </a:p>
          <a:p>
            <a:pPr indent="711154" algn="just">
              <a:lnSpc>
                <a:spcPct val="150000"/>
              </a:lnSpc>
            </a:pPr>
            <a:r>
              <a:rPr lang="zh-CN" altLang="zh-CN" sz="2800" kern="100" dirty="0">
                <a:latin typeface="Times New Roman"/>
                <a:ea typeface="华文细黑"/>
                <a:cs typeface="Times New Roman"/>
              </a:rPr>
              <a:t>我不幸，四岁时父亲就去世了。母亲立志守节，家境贫困，她靠自己的力量操持生活，还要抚养我、教育我，使我长大成人。母亲告诉我说：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你父亲为官清廉，乐于助人，又爱结交朋友。他的薪俸虽然微薄，常常不让留下余钱，说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不要让钱财成为我的负担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以他去世后，没有留下一间瓦房，一垄田地，可赖以生存。我靠什么守节呢？我对你父亲有所了解，因而把希望寄托在你身上。自从我成为你家媳妇，没赶上侍奉婆婆，但我知道你父亲很孝敬父母。你自幼失去父亲，我不能断定你将来有成就，但我知道你父亲一定后继有人。我刚出嫁时，你父亲为他母亲守孝刚一年，岁末祭祀祖先，他总是流泪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祭祀再丰厚也不如生前的微薄奉养啊。</a:t>
            </a:r>
            <a:r>
              <a:rPr lang="en-US" altLang="zh-CN" sz="2800" kern="100" dirty="0">
                <a:latin typeface="宋体"/>
                <a:ea typeface="华文细黑"/>
                <a:cs typeface="Times New Roman"/>
              </a:rPr>
              <a:t>’</a:t>
            </a:r>
            <a:endParaRPr lang="zh-CN" altLang="zh-CN" sz="28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26627547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302419" y="-60256"/>
            <a:ext cx="11450211" cy="6586372"/>
          </a:xfrm>
          <a:prstGeom prst="rect">
            <a:avLst/>
          </a:prstGeom>
        </p:spPr>
        <p:txBody>
          <a:bodyPr wrap="square" lIns="121876" tIns="60937" rIns="121876" bIns="60937">
            <a:spAutoFit/>
          </a:bodyPr>
          <a:lstStyle/>
          <a:p>
            <a:pPr algn="just">
              <a:lnSpc>
                <a:spcPct val="150000"/>
              </a:lnSpc>
            </a:pPr>
            <a:r>
              <a:rPr lang="zh-CN" altLang="zh-CN" sz="2800" kern="100" dirty="0">
                <a:latin typeface="Times New Roman"/>
                <a:ea typeface="华文细黑"/>
                <a:cs typeface="Times New Roman"/>
              </a:rPr>
              <a:t>偶</a:t>
            </a:r>
            <a:r>
              <a:rPr lang="zh-CN" altLang="en-US" sz="2800" kern="100" dirty="0">
                <a:latin typeface="Times New Roman"/>
                <a:ea typeface="华文细黑"/>
                <a:cs typeface="Times New Roman"/>
              </a:rPr>
              <a:t>尔</a:t>
            </a:r>
            <a:r>
              <a:rPr lang="zh-CN" altLang="zh-CN" sz="2800" kern="100" dirty="0">
                <a:latin typeface="Times New Roman"/>
                <a:ea typeface="华文细黑"/>
                <a:cs typeface="Times New Roman"/>
              </a:rPr>
              <a:t>吃些好的酒菜，他也会流泪说：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从前母亲在时常常不够，如今富足有余，又无法让她尝到！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刚开始我一两次看到这种情形，认为是刚服完丧不久才这样。后来却经常如此，直到去世没有不这样的。我虽然没来得及侍奉婆婆，可从这一点能看出你父亲很孝敬父母。你父亲做官，曾经在夜里点着蜡烛研究案卷，他多次停下来叹气。我问他，他就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这是一个判了死罪的案子，我想为他求得一条生路却办不到。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可以为死囚找生路吗？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想为他寻求生路却无能为力，那么，死者和我就没有遗憾了，况且去寻求生路而又办到呢！正因为有得到赦免的，才明白不认真寻求而被处死的人可能有遗恨啊。经常为死囚求生路，还不免错杀；偏偏世上总有人想置犯人于死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他回头看见奶娘</a:t>
            </a:r>
            <a:endParaRPr lang="zh-CN" altLang="zh-CN" sz="28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18925033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187344" y="333452"/>
            <a:ext cx="11680359" cy="5293710"/>
          </a:xfrm>
          <a:prstGeom prst="rect">
            <a:avLst/>
          </a:prstGeom>
        </p:spPr>
        <p:txBody>
          <a:bodyPr wrap="square" lIns="121876" tIns="60937" rIns="121876" bIns="60937">
            <a:spAutoFit/>
          </a:bodyPr>
          <a:lstStyle/>
          <a:p>
            <a:pPr algn="just">
              <a:lnSpc>
                <a:spcPct val="150000"/>
              </a:lnSpc>
            </a:pPr>
            <a:r>
              <a:rPr lang="zh-CN" altLang="zh-CN" sz="2800" kern="100" dirty="0">
                <a:latin typeface="Times New Roman"/>
                <a:ea typeface="华文细黑"/>
                <a:cs typeface="Times New Roman"/>
              </a:rPr>
              <a:t>抱着你站在旁边，于是指着你叹气说：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算命的说我遇上戌年就会死，假使他的话应验了，我就看不见儿子长大成人了，将来你要把我的话告诉他。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他平日教育其他晚辈也常用这些话，我听惯了，所以记得很清楚。</a:t>
            </a:r>
            <a:endParaRPr lang="zh-CN" altLang="zh-CN" sz="2800" kern="100" dirty="0">
              <a:latin typeface="宋体"/>
              <a:cs typeface="Courier New"/>
            </a:endParaRPr>
          </a:p>
          <a:p>
            <a:pPr algn="just">
              <a:lnSpc>
                <a:spcPct val="150000"/>
              </a:lnSpc>
            </a:pPr>
            <a:r>
              <a:rPr lang="zh-CN" altLang="zh-CN" sz="2800" kern="100" dirty="0">
                <a:latin typeface="Times New Roman"/>
                <a:ea typeface="华文细黑"/>
                <a:cs typeface="Times New Roman"/>
              </a:rPr>
              <a:t>他在外面怎么样，我不知道；但他在家里，从不装腔作势，他行事厚道，是发自内心的。唉！他是很重视仁的啊！因此，这就是我知道你父亲一定会有好后代的原因。你一定要努力啊！奉养父母不一定要丰厚，最重要的是孝敬；利益虽然不能遍施于所有的人，重在有仁爱之心。我没什么可教你的，这些都是你父亲的愿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我流着泪记下了这些教诲，不敢忘记。</a:t>
            </a:r>
            <a:endParaRPr lang="en-US" altLang="zh-CN" sz="2800" kern="100" dirty="0">
              <a:latin typeface="Times New Roman"/>
              <a:ea typeface="华文细黑"/>
              <a:cs typeface="Times New Roman"/>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1411280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文本导学</a:t>
            </a:r>
          </a:p>
        </p:txBody>
      </p:sp>
      <p:pic>
        <p:nvPicPr>
          <p:cNvPr id="4" name="Picture 2" descr="C:\Users\Administrator\Desktop\图片大集合\同步图2018\英语北师必修5\3-15111009403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295" r="52214"/>
          <a:stretch/>
        </p:blipFill>
        <p:spPr bwMode="auto">
          <a:xfrm>
            <a:off x="8295211" y="0"/>
            <a:ext cx="3895201"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390959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4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矩形 52"/>
          <p:cNvSpPr/>
          <p:nvPr/>
        </p:nvSpPr>
        <p:spPr>
          <a:xfrm>
            <a:off x="237290" y="429398"/>
            <a:ext cx="11680359" cy="5940041"/>
          </a:xfrm>
          <a:prstGeom prst="rect">
            <a:avLst/>
          </a:prstGeom>
        </p:spPr>
        <p:txBody>
          <a:bodyPr wrap="square" lIns="121876" tIns="60937" rIns="121876" bIns="60937">
            <a:spAutoFit/>
          </a:bodyPr>
          <a:lstStyle/>
          <a:p>
            <a:pPr algn="just">
              <a:lnSpc>
                <a:spcPct val="150000"/>
              </a:lnSpc>
              <a:tabLst>
                <a:tab pos="2430624" algn="l"/>
              </a:tabLst>
            </a:pPr>
            <a:r>
              <a:rPr lang="en-US" altLang="zh-CN" sz="2800" b="1" kern="100" dirty="0">
                <a:latin typeface="Times New Roman"/>
                <a:ea typeface="华文细黑"/>
                <a:cs typeface="Courier New"/>
              </a:rPr>
              <a:t>(2018·</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Ⅱ</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阅读下面的文言文，完成</a:t>
            </a:r>
            <a:r>
              <a:rPr lang="en-US" altLang="zh-CN" sz="2800" b="1" kern="100" dirty="0">
                <a:latin typeface="Times New Roman"/>
                <a:ea typeface="华文细黑"/>
                <a:cs typeface="Courier New"/>
              </a:rPr>
              <a:t>11</a:t>
            </a:r>
            <a:r>
              <a:rPr lang="zh-CN" altLang="zh-CN" sz="2800" b="1" kern="100" dirty="0">
                <a:latin typeface="Times New Roman"/>
                <a:ea typeface="华文细黑"/>
                <a:cs typeface="Times New Roman"/>
              </a:rPr>
              <a:t>～</a:t>
            </a:r>
            <a:r>
              <a:rPr lang="en-US" altLang="zh-CN" sz="2800" b="1" kern="100" dirty="0">
                <a:latin typeface="Times New Roman"/>
                <a:ea typeface="华文细黑"/>
                <a:cs typeface="Courier New"/>
              </a:rPr>
              <a:t>14</a:t>
            </a:r>
            <a:r>
              <a:rPr lang="zh-CN" altLang="zh-CN" sz="2800" b="1" kern="100" dirty="0">
                <a:latin typeface="Times New Roman"/>
                <a:ea typeface="华文细黑"/>
                <a:cs typeface="Times New Roman"/>
              </a:rPr>
              <a:t>题。</a:t>
            </a:r>
            <a:endParaRPr lang="zh-CN" altLang="zh-CN" sz="2800" kern="100" dirty="0">
              <a:latin typeface="宋体"/>
              <a:cs typeface="Courier New"/>
            </a:endParaRPr>
          </a:p>
          <a:p>
            <a:pPr indent="714329" algn="just">
              <a:lnSpc>
                <a:spcPct val="150000"/>
              </a:lnSpc>
              <a:tabLst>
                <a:tab pos="2430624" algn="l"/>
              </a:tabLst>
            </a:pPr>
            <a:r>
              <a:rPr lang="zh-CN" altLang="zh-CN" sz="2800" u="wavyHeavy" kern="100" dirty="0">
                <a:uFill>
                  <a:solidFill>
                    <a:srgbClr val="FF0000"/>
                  </a:solidFill>
                </a:uFill>
                <a:latin typeface="Times New Roman"/>
                <a:ea typeface="华文细黑"/>
                <a:cs typeface="Times New Roman"/>
              </a:rPr>
              <a:t>王涣字稚子广汉</a:t>
            </a:r>
            <a:r>
              <a:rPr lang="zh-CN" altLang="zh-CN" sz="2800" u="wavyHeavy" kern="100" dirty="0">
                <a:uFill>
                  <a:solidFill>
                    <a:srgbClr val="FF0000"/>
                  </a:solidFill>
                </a:uFill>
                <a:latin typeface="宋体"/>
                <a:ea typeface="华文细黑"/>
                <a:cs typeface="宋体"/>
              </a:rPr>
              <a:t>郪</a:t>
            </a:r>
            <a:r>
              <a:rPr lang="zh-CN" altLang="zh-CN" sz="2800" u="wavyHeavy" kern="100" dirty="0">
                <a:uFill>
                  <a:solidFill>
                    <a:srgbClr val="FF0000"/>
                  </a:solidFill>
                </a:uFill>
                <a:latin typeface="楷体_GB2312"/>
                <a:ea typeface="华文细黑"/>
                <a:cs typeface="楷体_GB2312"/>
              </a:rPr>
              <a:t>人也父顺安定太守涣少好侠尚气力数通剽轻少年晚而改节敦儒学习《尚书》读律令略举大义</a:t>
            </a:r>
            <a:r>
              <a:rPr lang="zh-CN" altLang="zh-CN" sz="2800" kern="100" dirty="0">
                <a:latin typeface="Times New Roman"/>
                <a:ea typeface="华文细黑"/>
                <a:cs typeface="Times New Roman"/>
              </a:rPr>
              <a:t>为太守陈宠功曹，当职割断，不避</a:t>
            </a:r>
            <a:r>
              <a:rPr lang="zh-CN" altLang="zh-CN" sz="2800" kern="100" dirty="0">
                <a:solidFill>
                  <a:srgbClr val="0000FF"/>
                </a:solidFill>
                <a:latin typeface="Times New Roman"/>
                <a:ea typeface="华文细黑"/>
                <a:cs typeface="Times New Roman"/>
              </a:rPr>
              <a:t>豪右</a:t>
            </a:r>
            <a:r>
              <a:rPr lang="zh-CN" altLang="zh-CN" sz="2800" kern="100" dirty="0">
                <a:latin typeface="Times New Roman"/>
                <a:ea typeface="华文细黑"/>
                <a:cs typeface="Times New Roman"/>
              </a:rPr>
              <a:t>。宠风声大行，入为大司农。和帝问曰：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在郡何以为理？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宠</a:t>
            </a:r>
            <a:r>
              <a:rPr lang="zh-CN" altLang="zh-CN" sz="2800" kern="100" dirty="0">
                <a:solidFill>
                  <a:srgbClr val="0000FF"/>
                </a:solidFill>
                <a:latin typeface="Times New Roman"/>
                <a:ea typeface="华文细黑"/>
                <a:cs typeface="Times New Roman"/>
              </a:rPr>
              <a:t>顿首</a:t>
            </a:r>
            <a:r>
              <a:rPr lang="zh-CN" altLang="zh-CN" sz="2800" kern="100" dirty="0">
                <a:latin typeface="Times New Roman"/>
                <a:ea typeface="华文细黑"/>
                <a:cs typeface="Times New Roman"/>
              </a:rPr>
              <a:t>谢曰：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臣任功曹王涣以简贤选能，主簿镡显拾遗补阙，臣奉宣诏书而已。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帝大悦，涣由此显名。州举</a:t>
            </a:r>
            <a:r>
              <a:rPr lang="zh-CN" altLang="zh-CN" sz="2800" kern="100" dirty="0">
                <a:solidFill>
                  <a:srgbClr val="0000FF"/>
                </a:solidFill>
                <a:latin typeface="Times New Roman"/>
                <a:ea typeface="华文细黑"/>
                <a:cs typeface="Times New Roman"/>
              </a:rPr>
              <a:t>茂才</a:t>
            </a:r>
            <a:r>
              <a:rPr lang="zh-CN" altLang="zh-CN" sz="2800" kern="100" dirty="0">
                <a:latin typeface="Times New Roman"/>
                <a:ea typeface="华文细黑"/>
                <a:cs typeface="Times New Roman"/>
              </a:rPr>
              <a:t>，除温令。县多奸猾，积为人患。涣以方略讨击，悉诛之。境内清夷，商人露宿于道。其有放牛者，辄云以属稚子，终无侵犯。在温三年，迁兖州刺史，绳正部郡，风威大行。后坐考妖言不实论。岁余，征拜侍御史。永元十五年，从驾南巡，还为洛阳令。</a:t>
            </a:r>
            <a:endParaRPr lang="zh-CN" altLang="zh-CN" sz="2800" kern="100" dirty="0">
              <a:latin typeface="宋体"/>
              <a:cs typeface="Courier New"/>
            </a:endParaRPr>
          </a:p>
        </p:txBody>
      </p:sp>
      <p:sp>
        <p:nvSpPr>
          <p:cNvPr id="54" name="矩形 53"/>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真题回放</a:t>
            </a:r>
          </a:p>
        </p:txBody>
      </p:sp>
    </p:spTree>
    <p:extLst>
      <p:ext uri="{BB962C8B-B14F-4D97-AF65-F5344CB8AC3E}">
        <p14:creationId xmlns:p14="http://schemas.microsoft.com/office/powerpoint/2010/main" xmlns="" val="11632546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62558" y="136477"/>
            <a:ext cx="11564713" cy="6355540"/>
          </a:xfrm>
          <a:prstGeom prst="rect">
            <a:avLst/>
          </a:prstGeom>
        </p:spPr>
        <p:txBody>
          <a:bodyPr wrap="square" lIns="121876" tIns="60937" rIns="121876" bIns="60937">
            <a:spAutoFit/>
          </a:bodyPr>
          <a:lstStyle/>
          <a:p>
            <a:pPr algn="just">
              <a:lnSpc>
                <a:spcPct val="150000"/>
              </a:lnSpc>
              <a:tabLst>
                <a:tab pos="2430624" algn="l"/>
              </a:tabLst>
            </a:pPr>
            <a:r>
              <a:rPr lang="zh-CN" altLang="zh-CN" sz="2700" kern="100" dirty="0">
                <a:latin typeface="Times New Roman"/>
                <a:ea typeface="华文细黑"/>
                <a:cs typeface="Times New Roman"/>
              </a:rPr>
              <a:t>以平正居身，得宽猛之宜。其冤嫌久讼，历政所不断，法理所难平者，莫不曲尽情诈，压塞群疑。又能以谲数发</a:t>
            </a:r>
            <a:r>
              <a:rPr lang="zh-CN" altLang="zh-CN" sz="2700" kern="100" dirty="0">
                <a:latin typeface="宋体"/>
                <a:ea typeface="华文细黑"/>
                <a:cs typeface="宋体"/>
              </a:rPr>
              <a:t>擿</a:t>
            </a:r>
            <a:r>
              <a:rPr lang="zh-CN" altLang="zh-CN" sz="2700" kern="100" dirty="0">
                <a:latin typeface="楷体_GB2312"/>
                <a:ea typeface="华文细黑"/>
                <a:cs typeface="楷体_GB2312"/>
              </a:rPr>
              <a:t>奸伏。</a:t>
            </a:r>
            <a:r>
              <a:rPr lang="zh-CN" altLang="zh-CN" sz="2700" kern="100" dirty="0">
                <a:solidFill>
                  <a:srgbClr val="0000FF"/>
                </a:solidFill>
                <a:latin typeface="Times New Roman"/>
                <a:ea typeface="华文细黑"/>
                <a:cs typeface="Times New Roman"/>
              </a:rPr>
              <a:t>京师</a:t>
            </a:r>
            <a:r>
              <a:rPr lang="zh-CN" altLang="zh-CN" sz="2700" kern="100" dirty="0">
                <a:latin typeface="Times New Roman"/>
                <a:ea typeface="华文细黑"/>
                <a:cs typeface="Times New Roman"/>
              </a:rPr>
              <a:t>称叹，以为涣有神算。元兴元年，病卒。百姓市道莫不咨嗟。男女老壮皆相与赋敛，致奠</a:t>
            </a:r>
            <a:r>
              <a:rPr lang="zh-CN" altLang="zh-CN" sz="2700" kern="100" dirty="0">
                <a:latin typeface="宋体"/>
                <a:ea typeface="华文细黑"/>
                <a:cs typeface="宋体"/>
              </a:rPr>
              <a:t>醊</a:t>
            </a:r>
            <a:r>
              <a:rPr lang="zh-CN" altLang="zh-CN" sz="2700" kern="100" dirty="0">
                <a:latin typeface="楷体_GB2312"/>
                <a:ea typeface="华文细黑"/>
                <a:cs typeface="楷体_GB2312"/>
              </a:rPr>
              <a:t>以千数。涣丧西归，道经弘农，民庶皆设盘案于路。吏问其故，咸言平常持米到洛，</a:t>
            </a:r>
            <a:r>
              <a:rPr lang="zh-CN" altLang="zh-CN" sz="2700" kern="100" spc="-100" dirty="0">
                <a:latin typeface="楷体_GB2312"/>
                <a:ea typeface="华文细黑"/>
                <a:cs typeface="楷体_GB2312"/>
              </a:rPr>
              <a:t>为卒司所抄，恒亡其半。自王君在事，不见侵枉，故来报恩。其政化怀物如此。</a:t>
            </a:r>
            <a:r>
              <a:rPr lang="zh-CN" altLang="zh-CN" sz="2700" u="heavy" kern="100" dirty="0">
                <a:latin typeface="Times New Roman"/>
                <a:ea typeface="华文细黑"/>
                <a:cs typeface="Times New Roman"/>
              </a:rPr>
              <a:t>民思其德，为立祠安阳亭西，每食辄弦歌而荐之。</a:t>
            </a:r>
            <a:r>
              <a:rPr lang="zh-CN" altLang="zh-CN" sz="2700" kern="100" dirty="0">
                <a:latin typeface="Times New Roman"/>
                <a:ea typeface="华文细黑"/>
                <a:cs typeface="Times New Roman"/>
              </a:rPr>
              <a:t>延熹中，桓帝事黄老道，悉毁诸房祀，唯特诏密县存故太傅卓茂庙，洛阳留王涣祠焉。自涣卒后，连诏三公特选洛阳令，皆不称职。永和中，以剧令勃海任峻补之。峻擢用文武吏，皆尽其能，纠剔奸盗，不得旋踵，</a:t>
            </a:r>
            <a:r>
              <a:rPr lang="zh-CN" altLang="zh-CN" sz="2700" u="heavy" kern="100" dirty="0">
                <a:latin typeface="Times New Roman"/>
                <a:ea typeface="华文细黑"/>
                <a:cs typeface="Times New Roman"/>
              </a:rPr>
              <a:t>一岁断狱，不过数十，威风猛于涣，而文理不及之。</a:t>
            </a:r>
            <a:r>
              <a:rPr lang="zh-CN" altLang="zh-CN" sz="2700" kern="100" dirty="0">
                <a:latin typeface="Times New Roman"/>
                <a:ea typeface="华文细黑"/>
                <a:cs typeface="Times New Roman"/>
              </a:rPr>
              <a:t>峻字叔高，终于太山太守。</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节选自《后汉书</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王涣传》</a:t>
            </a:r>
            <a:r>
              <a:rPr lang="en-US" altLang="zh-CN" sz="2700" kern="100" dirty="0">
                <a:latin typeface="Times New Roman"/>
                <a:ea typeface="华文细黑"/>
                <a:cs typeface="Courier New"/>
              </a:rPr>
              <a:t>)</a:t>
            </a:r>
            <a:endParaRPr lang="zh-CN" altLang="zh-CN" sz="2700" kern="100" dirty="0">
              <a:latin typeface="宋体"/>
              <a:cs typeface="Courier New"/>
            </a:endParaRPr>
          </a:p>
        </p:txBody>
      </p:sp>
      <p:sp>
        <p:nvSpPr>
          <p:cNvPr id="17"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8"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19"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0"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1"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2"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3"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4"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5"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6"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7"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28"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29"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0"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23749669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2976" y="204397"/>
            <a:ext cx="12167437" cy="5940041"/>
          </a:xfrm>
          <a:prstGeom prst="rect">
            <a:avLst/>
          </a:prstGeom>
        </p:spPr>
        <p:txBody>
          <a:bodyPr wrap="square" lIns="121876" tIns="60937" rIns="121876" bIns="60937">
            <a:spAutoFit/>
          </a:bodyPr>
          <a:lstStyle/>
          <a:p>
            <a:pPr algn="just">
              <a:lnSpc>
                <a:spcPct val="150000"/>
              </a:lnSpc>
              <a:tabLst>
                <a:tab pos="2430624" algn="l"/>
              </a:tabLst>
            </a:pP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下列对文中画波浪线部分的断句，正确的一项是</a:t>
            </a:r>
            <a:endParaRPr lang="zh-CN" altLang="zh-CN" sz="2800" kern="100" dirty="0">
              <a:latin typeface="宋体"/>
              <a:cs typeface="Courier New"/>
            </a:endParaRPr>
          </a:p>
          <a:p>
            <a:pPr algn="just">
              <a:lnSpc>
                <a:spcPct val="150000"/>
              </a:lnSpc>
              <a:tabLst>
                <a:tab pos="2430624"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王涣字稚子</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广汉郪人也</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父顺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安定太守</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涣少好侠</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尚气力</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数通剽轻</a:t>
            </a:r>
            <a:endParaRPr lang="en-US" altLang="zh-CN" sz="2800" kern="100" dirty="0">
              <a:latin typeface="Times New Roman"/>
              <a:ea typeface="华文细黑"/>
              <a:cs typeface="Times New Roman"/>
            </a:endParaRPr>
          </a:p>
          <a:p>
            <a:pPr algn="just">
              <a:lnSpc>
                <a:spcPct val="150000"/>
              </a:lnSpc>
              <a:tabLst>
                <a:tab pos="2430624" algn="l"/>
              </a:tabLst>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少年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晚而改节敦</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儒学习《尚书》</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读律令</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略举大义</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tabLst>
                <a:tab pos="2430624" algn="l"/>
              </a:tabLs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王涣字稚子</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广汉郪人也</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父顺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安定太守</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涣少好侠</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尚气力</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数通剽轻</a:t>
            </a:r>
            <a:endParaRPr lang="en-US" altLang="zh-CN" sz="2800" kern="100" dirty="0">
              <a:latin typeface="Times New Roman"/>
              <a:ea typeface="华文细黑"/>
              <a:cs typeface="Times New Roman"/>
            </a:endParaRPr>
          </a:p>
          <a:p>
            <a:pPr algn="just">
              <a:lnSpc>
                <a:spcPct val="150000"/>
              </a:lnSpc>
              <a:tabLst>
                <a:tab pos="2430624" algn="l"/>
              </a:tabLst>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少年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晚而改节</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敦儒学</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习《尚书》</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读律令</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略举大义</a:t>
            </a:r>
            <a:r>
              <a:rPr lang="en-US" altLang="zh-CN" sz="2800" kern="100" dirty="0">
                <a:latin typeface="IPAPANNEW"/>
                <a:ea typeface="华文细黑"/>
                <a:cs typeface="Times New Roman"/>
              </a:rPr>
              <a:t>/</a:t>
            </a:r>
            <a:endParaRPr lang="zh-CN" altLang="zh-CN" sz="2800" kern="100" dirty="0">
              <a:latin typeface="宋体"/>
              <a:cs typeface="Courier New"/>
            </a:endParaRPr>
          </a:p>
          <a:p>
            <a:pPr algn="just">
              <a:lnSpc>
                <a:spcPct val="150000"/>
              </a:lnSpc>
              <a:tabLst>
                <a:tab pos="2430624"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王涣字稚子</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广汉郪人也</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父顺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安定太守</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涣少</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好侠尚气力</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数通剽轻</a:t>
            </a:r>
            <a:endParaRPr lang="en-US" altLang="zh-CN" sz="2800" kern="100" dirty="0">
              <a:latin typeface="Times New Roman"/>
              <a:ea typeface="华文细黑"/>
              <a:cs typeface="Times New Roman"/>
            </a:endParaRPr>
          </a:p>
          <a:p>
            <a:pPr algn="just">
              <a:lnSpc>
                <a:spcPct val="150000"/>
              </a:lnSpc>
              <a:tabLst>
                <a:tab pos="2430624" algn="l"/>
              </a:tabLst>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少年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晚而改节敦</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儒学习《尚书》</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读律令</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略举大义</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tabLst>
                <a:tab pos="2430624" algn="l"/>
              </a:tabLs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王涣字稚子</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广汉郪人也</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父顺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安定太守</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涣少</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好侠尚气力</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数通剽轻</a:t>
            </a:r>
            <a:endParaRPr lang="en-US" altLang="zh-CN" sz="2800" kern="100" dirty="0">
              <a:latin typeface="Times New Roman"/>
              <a:ea typeface="华文细黑"/>
              <a:cs typeface="Times New Roman"/>
            </a:endParaRPr>
          </a:p>
          <a:p>
            <a:pPr algn="just">
              <a:lnSpc>
                <a:spcPct val="150000"/>
              </a:lnSpc>
              <a:tabLst>
                <a:tab pos="2430624" algn="l"/>
              </a:tabLst>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少年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晚而改节</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敦儒学</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习《尚书》</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读律令</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略举大义</a:t>
            </a:r>
            <a:r>
              <a:rPr lang="en-US" altLang="zh-CN" sz="2800" kern="100" dirty="0">
                <a:latin typeface="IPAPANNEW"/>
                <a:ea typeface="华文细黑"/>
                <a:cs typeface="Times New Roman"/>
              </a:rPr>
              <a:t>/</a:t>
            </a:r>
            <a:endParaRPr lang="zh-CN" altLang="zh-CN" sz="2800" kern="100" dirty="0">
              <a:latin typeface="宋体"/>
              <a:cs typeface="Courier New"/>
            </a:endParaRPr>
          </a:p>
        </p:txBody>
      </p:sp>
      <p:sp>
        <p:nvSpPr>
          <p:cNvPr id="3" name="TextBox 2"/>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4" name="TextBox 3">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5" name="TextBox 4"/>
          <p:cNvSpPr txBox="1"/>
          <p:nvPr/>
        </p:nvSpPr>
        <p:spPr>
          <a:xfrm>
            <a:off x="226555" y="2347408"/>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Rectangle 21">
            <a:hlinkClick r:id="rId4"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7" name="Rectangle 21">
            <a:hlinkClick r:id="rId5"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8" name="Rectangle 21">
            <a:hlinkClick r:id="rId6"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9" name="Rectangle 21">
            <a:hlinkClick r:id="rId7"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10" name="Rectangle 21">
            <a:hlinkClick r:id="rId8"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11" name="Rectangle 21">
            <a:hlinkClick r:id="rId9"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12" name="Rectangle 21">
            <a:hlinkClick r:id="rId10"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13" name="Rectangle 21">
            <a:hlinkClick r:id="rId11"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14" name="Rectangle 21">
            <a:hlinkClick r:id="rId12"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15" name="Rectangle 21">
            <a:hlinkClick r:id="rId13"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16" name="Rectangle 21">
            <a:hlinkClick r:id="rId14"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17" name="Rectangle 21">
            <a:hlinkClick r:id="rId15"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18" name="Rectangle 21">
            <a:hlinkClick r:id="rId16"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19" name="Rectangle 21">
            <a:hlinkClick r:id="rId17"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27071753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50591" y="827982"/>
            <a:ext cx="10894483" cy="4808962"/>
          </a:xfrm>
          <a:prstGeom prst="rect">
            <a:avLst/>
          </a:prstGeom>
        </p:spPr>
        <p:txBody>
          <a:bodyPr wrap="square" lIns="121876" tIns="60937" rIns="121876" bIns="60937">
            <a:spAutoFit/>
          </a:bodyPr>
          <a:lstStyle/>
          <a:p>
            <a:pPr algn="just">
              <a:lnSpc>
                <a:spcPct val="150000"/>
              </a:lnSpc>
              <a:tabLst>
                <a:tab pos="2430624" algn="l"/>
              </a:tabLst>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根据语意，</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涣少好侠</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王涣从小喜欢行侠</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王涣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少好侠</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的主语，语意连贯，中间不能断开。</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尚气力</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承前省略主语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王涣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，语意完整，前面应断开，据此排除</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两项。</a:t>
            </a:r>
            <a:endParaRPr lang="en-US" altLang="zh-CN" sz="2900" kern="100" dirty="0">
              <a:solidFill>
                <a:srgbClr val="002060"/>
              </a:solidFill>
              <a:latin typeface="Times New Roman"/>
              <a:ea typeface="华文细黑"/>
              <a:cs typeface="Times New Roman"/>
            </a:endParaRPr>
          </a:p>
          <a:p>
            <a:pPr algn="just">
              <a:lnSpc>
                <a:spcPct val="150000"/>
              </a:lnSpc>
              <a:tabLst>
                <a:tab pos="2430624" algn="l"/>
              </a:tabLst>
            </a:pP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敦儒学</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中的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敦</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重视</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的意思，后面带宾语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儒学</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，中间不能断开。</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敦儒学</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IPAPANNEW"/>
                <a:ea typeface="华文细黑"/>
                <a:cs typeface="Times New Roman"/>
              </a:rPr>
              <a:t>习《尚书》</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Times New Roman"/>
                <a:ea typeface="华文细黑"/>
                <a:cs typeface="Times New Roman"/>
              </a:rPr>
              <a:t>读律令</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是并列关系，中间应分别断开，据此排除</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a:t>
            </a:r>
            <a:endParaRPr lang="zh-CN" altLang="zh-CN" sz="2900" kern="100" dirty="0">
              <a:latin typeface="宋体"/>
              <a:cs typeface="Courier New"/>
            </a:endParaRPr>
          </a:p>
        </p:txBody>
      </p:sp>
      <p:sp>
        <p:nvSpPr>
          <p:cNvPr id="3"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1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1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1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1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1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1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1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22309392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6"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7"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8"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9"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0"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1"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2"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3"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4"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5"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6"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19" name="矩形 18"/>
          <p:cNvSpPr/>
          <p:nvPr/>
        </p:nvSpPr>
        <p:spPr>
          <a:xfrm>
            <a:off x="0" y="0"/>
            <a:ext cx="12190413" cy="6147790"/>
          </a:xfrm>
          <a:prstGeom prst="rect">
            <a:avLst/>
          </a:prstGeom>
        </p:spPr>
        <p:txBody>
          <a:bodyPr wrap="square" lIns="121876" tIns="60937" rIns="121876" bIns="60937">
            <a:spAutoFit/>
          </a:bodyPr>
          <a:lstStyle/>
          <a:p>
            <a:pPr algn="just">
              <a:lnSpc>
                <a:spcPct val="150000"/>
              </a:lnSpc>
              <a:tabLst>
                <a:tab pos="2430624" algn="l"/>
              </a:tabLst>
            </a:pPr>
            <a:r>
              <a:rPr lang="en-US" altLang="zh-CN" sz="2900" kern="100" dirty="0">
                <a:latin typeface="Times New Roman"/>
                <a:ea typeface="华文细黑"/>
                <a:cs typeface="Courier New"/>
              </a:rPr>
              <a:t>12.</a:t>
            </a:r>
            <a:r>
              <a:rPr lang="zh-CN" altLang="zh-CN" sz="2900" kern="100" dirty="0">
                <a:latin typeface="Times New Roman"/>
                <a:ea typeface="华文细黑"/>
                <a:cs typeface="Times New Roman"/>
              </a:rPr>
              <a:t>下列对文中加颜色词语的相关内容的解说，不正确的一项是</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豪右，指旧时的富豪家族、世家大户；汉代以右为尊，所以习惯上称</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豪右</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顿首，即以头叩地而拜，是古代交际礼仪；又常常用于书信、表奏中</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作为敬辞。</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茂才，即秀才，东汉时为避光武帝刘秀名讳，改称茂才，后世有时也</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沿用此名。</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京师是古代京城的通称，现代则称为首都；</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京</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师</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单用，旧时</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均可指国都。</a:t>
            </a:r>
            <a:endParaRPr lang="zh-CN" altLang="zh-CN" sz="2900" kern="100" dirty="0">
              <a:latin typeface="宋体"/>
              <a:cs typeface="Courier New"/>
            </a:endParaRP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1" name="TextBox 20">
            <a:hlinkClick r:id="rId17"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TextBox 21"/>
          <p:cNvSpPr txBox="1"/>
          <p:nvPr/>
        </p:nvSpPr>
        <p:spPr>
          <a:xfrm>
            <a:off x="255130" y="4917580"/>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7344878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2" grpId="0"/>
      <p:bldP spid="22" grpId="1"/>
    </p:bldLst>
  </p:timing>
</p:sld>
</file>

<file path=ppt/slides/slide3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Rectangle 21">
            <a:hlinkClick r:id="rId2"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 name="Rectangle 21">
            <a:hlinkClick r:id="rId3"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 name="Rectangle 21">
            <a:hlinkClick r:id="rId4"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 name="Rectangle 21">
            <a:hlinkClick r:id="rId5"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6" name="Rectangle 21">
            <a:hlinkClick r:id="rId6"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7" name="Rectangle 21">
            <a:hlinkClick r:id="rId7"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8" name="Rectangle 21">
            <a:hlinkClick r:id="rId8"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9" name="Rectangle 21">
            <a:hlinkClick r:id="rId9"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10" name="Rectangle 21">
            <a:hlinkClick r:id="rId10"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11" name="Rectangle 21">
            <a:hlinkClick r:id="rId11"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12" name="Rectangle 21">
            <a:hlinkClick r:id="rId12"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13" name="Rectangle 21">
            <a:hlinkClick r:id="rId13"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14" name="Rectangle 21">
            <a:hlinkClick r:id="rId14"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15" name="Rectangle 21">
            <a:hlinkClick r:id="rId15"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17" name="矩形 16"/>
          <p:cNvSpPr/>
          <p:nvPr/>
        </p:nvSpPr>
        <p:spPr>
          <a:xfrm>
            <a:off x="629985" y="1957647"/>
            <a:ext cx="10793813" cy="1426013"/>
          </a:xfrm>
          <a:prstGeom prst="rect">
            <a:avLst/>
          </a:prstGeom>
        </p:spPr>
        <p:txBody>
          <a:bodyPr lIns="91423" tIns="45711" rIns="91423" bIns="45711">
            <a:spAutoFit/>
          </a:bodyPr>
          <a:lstStyle/>
          <a:p>
            <a:pPr algn="just">
              <a:lnSpc>
                <a:spcPts val="52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京</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单用时，可以指国都。但</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师</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单用时，没有国都的义项。</a:t>
            </a:r>
            <a:endParaRPr lang="zh-CN" altLang="zh-CN" sz="2900" kern="100" dirty="0">
              <a:latin typeface="宋体"/>
              <a:cs typeface="Courier New"/>
            </a:endParaRPr>
          </a:p>
        </p:txBody>
      </p:sp>
    </p:spTree>
    <p:extLst>
      <p:ext uri="{BB962C8B-B14F-4D97-AF65-F5344CB8AC3E}">
        <p14:creationId xmlns:p14="http://schemas.microsoft.com/office/powerpoint/2010/main" xmlns="" val="14691349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62558" y="208485"/>
            <a:ext cx="11564713" cy="6009291"/>
          </a:xfrm>
          <a:prstGeom prst="rect">
            <a:avLst/>
          </a:prstGeom>
        </p:spPr>
        <p:txBody>
          <a:bodyPr wrap="square" lIns="121876" tIns="60937" rIns="121876" bIns="60937">
            <a:spAutoFit/>
          </a:bodyPr>
          <a:lstStyle/>
          <a:p>
            <a:pPr>
              <a:lnSpc>
                <a:spcPts val="5100"/>
              </a:lnSpc>
              <a:tabLst>
                <a:tab pos="2430624" algn="l"/>
              </a:tabLst>
            </a:pPr>
            <a:r>
              <a:rPr lang="en-US" altLang="zh-CN" sz="2700" kern="100" dirty="0">
                <a:latin typeface="Times New Roman"/>
                <a:ea typeface="华文细黑"/>
                <a:cs typeface="Courier New"/>
              </a:rPr>
              <a:t>13.</a:t>
            </a:r>
            <a:r>
              <a:rPr lang="zh-CN" altLang="zh-CN" sz="2700" kern="100" dirty="0">
                <a:latin typeface="Times New Roman"/>
                <a:ea typeface="华文细黑"/>
                <a:cs typeface="Times New Roman"/>
              </a:rPr>
              <a:t>下列对原文有关内容的概括和分析，不正确的一项是</a:t>
            </a:r>
            <a:endParaRPr lang="zh-CN" altLang="zh-CN" sz="2700" kern="100" dirty="0">
              <a:latin typeface="宋体"/>
              <a:cs typeface="Courier New"/>
            </a:endParaRPr>
          </a:p>
          <a:p>
            <a:pPr>
              <a:lnSpc>
                <a:spcPts val="5100"/>
              </a:lnSpc>
              <a:tabLst>
                <a:tab pos="2430624" algn="l"/>
              </a:tabLst>
            </a:pPr>
            <a:r>
              <a:rPr lang="en-US" altLang="zh-CN" sz="2700" kern="100" dirty="0">
                <a:latin typeface="Times New Roman"/>
                <a:ea typeface="华文细黑"/>
                <a:cs typeface="Courier New"/>
              </a:rPr>
              <a:t>A.</a:t>
            </a:r>
            <a:r>
              <a:rPr lang="zh-CN" altLang="zh-CN" sz="2700" kern="100" spc="-100" dirty="0">
                <a:latin typeface="Times New Roman"/>
                <a:ea typeface="华文细黑"/>
                <a:cs typeface="Times New Roman"/>
              </a:rPr>
              <a:t>王涣初入仕途，才干受到赏识。他在太守陈宠手下担任功曹，遇事敢于决断；</a:t>
            </a:r>
            <a:endParaRPr lang="en-US" altLang="zh-CN" sz="2700" kern="100" spc="-100" dirty="0">
              <a:latin typeface="Times New Roman"/>
              <a:ea typeface="华文细黑"/>
              <a:cs typeface="Times New Roman"/>
            </a:endParaRPr>
          </a:p>
          <a:p>
            <a:pPr>
              <a:lnSpc>
                <a:spcPts val="5100"/>
              </a:lnSpc>
              <a:tabLst>
                <a:tab pos="2430624" algn="l"/>
              </a:tabLst>
            </a:pPr>
            <a:r>
              <a:rPr lang="en-US" altLang="zh-CN" sz="2700" kern="100" spc="-100" dirty="0">
                <a:latin typeface="Times New Roman"/>
                <a:ea typeface="华文细黑"/>
                <a:cs typeface="Times New Roman"/>
              </a:rPr>
              <a:t>    </a:t>
            </a:r>
            <a:r>
              <a:rPr lang="zh-CN" altLang="zh-CN" sz="2700" kern="100" dirty="0">
                <a:latin typeface="Times New Roman"/>
                <a:ea typeface="华文细黑"/>
                <a:cs typeface="Times New Roman"/>
              </a:rPr>
              <a:t>陈入朝为大司农，回答皇上询问时褒奖他善于简贤选能，王由此得以显名。</a:t>
            </a:r>
            <a:endParaRPr lang="zh-CN" altLang="zh-CN" sz="2700" kern="100" dirty="0">
              <a:latin typeface="宋体"/>
              <a:cs typeface="Courier New"/>
            </a:endParaRPr>
          </a:p>
          <a:p>
            <a:pPr>
              <a:lnSpc>
                <a:spcPts val="5100"/>
              </a:lnSpc>
              <a:tabLst>
                <a:tab pos="2430624" algn="l"/>
              </a:tabLst>
            </a:pPr>
            <a:r>
              <a:rPr lang="en-US" altLang="zh-CN" sz="2700" kern="100" dirty="0">
                <a:latin typeface="Times New Roman"/>
                <a:ea typeface="华文细黑"/>
                <a:cs typeface="Courier New"/>
              </a:rPr>
              <a:t>B.</a:t>
            </a:r>
            <a:r>
              <a:rPr lang="zh-CN" altLang="zh-CN" sz="2700" kern="100" dirty="0">
                <a:latin typeface="Times New Roman"/>
                <a:ea typeface="华文细黑"/>
                <a:cs typeface="Times New Roman"/>
              </a:rPr>
              <a:t>王涣扫除积弊，境内风清气正。他担任温县县令，以谋略铲除奸猾之徒，</a:t>
            </a:r>
            <a:endParaRPr lang="en-US" altLang="zh-CN" sz="2700" kern="100" dirty="0">
              <a:latin typeface="Times New Roman"/>
              <a:ea typeface="华文细黑"/>
              <a:cs typeface="Times New Roman"/>
            </a:endParaRPr>
          </a:p>
          <a:p>
            <a:pPr>
              <a:lnSpc>
                <a:spcPts val="5100"/>
              </a:lnSpc>
              <a:tabLst>
                <a:tab pos="2430624" algn="l"/>
              </a:tabLst>
            </a:pPr>
            <a:r>
              <a:rPr lang="en-US" altLang="zh-CN" sz="2700" kern="100" spc="-100" dirty="0">
                <a:latin typeface="Times New Roman"/>
                <a:ea typeface="华文细黑"/>
                <a:cs typeface="Times New Roman"/>
              </a:rPr>
              <a:t>    </a:t>
            </a:r>
            <a:r>
              <a:rPr lang="zh-CN" altLang="zh-CN" sz="2700" kern="100" spc="-100" dirty="0">
                <a:latin typeface="Times New Roman"/>
                <a:ea typeface="华文细黑"/>
                <a:cs typeface="Times New Roman"/>
              </a:rPr>
              <a:t>世面清平</a:t>
            </a:r>
            <a:r>
              <a:rPr lang="zh-CN" altLang="zh-CN" sz="2700" kern="100" spc="-700" dirty="0">
                <a:latin typeface="Times New Roman"/>
                <a:ea typeface="华文细黑"/>
                <a:cs typeface="Times New Roman"/>
              </a:rPr>
              <a:t>，</a:t>
            </a:r>
            <a:r>
              <a:rPr lang="zh-CN" altLang="zh-CN" sz="2700" kern="100" spc="-100" dirty="0">
                <a:latin typeface="Times New Roman"/>
                <a:ea typeface="华文细黑"/>
                <a:cs typeface="Times New Roman"/>
              </a:rPr>
              <a:t>商人露宿于道</a:t>
            </a:r>
            <a:r>
              <a:rPr lang="zh-CN" altLang="zh-CN" sz="2700" kern="100" spc="-700" dirty="0">
                <a:latin typeface="Times New Roman"/>
                <a:ea typeface="华文细黑"/>
                <a:cs typeface="Times New Roman"/>
              </a:rPr>
              <a:t>；</a:t>
            </a:r>
            <a:r>
              <a:rPr lang="zh-CN" altLang="zh-CN" sz="2700" kern="100" spc="-100" dirty="0">
                <a:latin typeface="Times New Roman"/>
                <a:ea typeface="华文细黑"/>
                <a:cs typeface="Times New Roman"/>
              </a:rPr>
              <a:t>升任兖州刺史后</a:t>
            </a:r>
            <a:r>
              <a:rPr lang="zh-CN" altLang="zh-CN" sz="2700" kern="100" spc="-700" dirty="0">
                <a:latin typeface="Times New Roman"/>
                <a:ea typeface="华文细黑"/>
                <a:cs typeface="Times New Roman"/>
              </a:rPr>
              <a:t>，</a:t>
            </a:r>
            <a:r>
              <a:rPr lang="zh-CN" altLang="zh-CN" sz="2700" kern="100" spc="-100" dirty="0">
                <a:latin typeface="Times New Roman"/>
                <a:ea typeface="华文细黑"/>
                <a:cs typeface="Times New Roman"/>
              </a:rPr>
              <a:t>又依法整肃下属部门</a:t>
            </a:r>
            <a:r>
              <a:rPr lang="zh-CN" altLang="zh-CN" sz="2700" kern="100" spc="-700" dirty="0">
                <a:latin typeface="Times New Roman"/>
                <a:ea typeface="华文细黑"/>
                <a:cs typeface="Times New Roman"/>
              </a:rPr>
              <a:t>，</a:t>
            </a:r>
            <a:r>
              <a:rPr lang="zh-CN" altLang="zh-CN" sz="2700" kern="100" spc="-100" dirty="0">
                <a:latin typeface="Times New Roman"/>
                <a:ea typeface="华文细黑"/>
                <a:cs typeface="Times New Roman"/>
              </a:rPr>
              <a:t>极有声威</a:t>
            </a:r>
            <a:r>
              <a:rPr lang="zh-CN" altLang="zh-CN" sz="2700" kern="100" spc="-700" dirty="0">
                <a:latin typeface="Times New Roman"/>
                <a:ea typeface="华文细黑"/>
                <a:cs typeface="Times New Roman"/>
              </a:rPr>
              <a:t>。</a:t>
            </a:r>
          </a:p>
          <a:p>
            <a:pPr>
              <a:lnSpc>
                <a:spcPts val="5100"/>
              </a:lnSpc>
              <a:tabLst>
                <a:tab pos="2430624" algn="l"/>
              </a:tabLst>
            </a:pPr>
            <a:r>
              <a:rPr lang="en-US" altLang="zh-CN" sz="2700" kern="100" dirty="0">
                <a:latin typeface="Times New Roman"/>
                <a:ea typeface="华文细黑"/>
                <a:cs typeface="Courier New"/>
              </a:rPr>
              <a:t>C.</a:t>
            </a:r>
            <a:r>
              <a:rPr lang="zh-CN" altLang="zh-CN" sz="2700" kern="100" spc="-100" dirty="0">
                <a:latin typeface="Times New Roman"/>
                <a:ea typeface="华文细黑"/>
                <a:cs typeface="Times New Roman"/>
              </a:rPr>
              <a:t>王涣办案严谨，治事宽猛相济。他对于疑难案件以及法理难平者，探寻本来</a:t>
            </a:r>
            <a:endParaRPr lang="en-US" altLang="zh-CN" sz="2700" kern="100" spc="-100" dirty="0">
              <a:latin typeface="Times New Roman"/>
              <a:ea typeface="华文细黑"/>
              <a:cs typeface="Times New Roman"/>
            </a:endParaRPr>
          </a:p>
          <a:p>
            <a:pPr>
              <a:lnSpc>
                <a:spcPts val="5100"/>
              </a:lnSpc>
              <a:tabLst>
                <a:tab pos="2430624" algn="l"/>
              </a:tabLst>
            </a:pPr>
            <a:r>
              <a:rPr lang="en-US" altLang="zh-CN" sz="2700" kern="100" spc="-100" dirty="0">
                <a:latin typeface="Times New Roman"/>
                <a:ea typeface="华文细黑"/>
                <a:cs typeface="Times New Roman"/>
              </a:rPr>
              <a:t>    </a:t>
            </a:r>
            <a:r>
              <a:rPr lang="zh-CN" altLang="zh-CN" sz="2700" kern="100" spc="-100" dirty="0">
                <a:latin typeface="Times New Roman"/>
                <a:ea typeface="华文细黑"/>
                <a:cs typeface="Times New Roman"/>
              </a:rPr>
              <a:t>面目，尽力还以公正；又能够揭发奸隐之事，深受外界称叹，被誉为有神算。</a:t>
            </a:r>
            <a:endParaRPr lang="zh-CN" altLang="zh-CN" sz="2700" kern="100" spc="-100" dirty="0">
              <a:latin typeface="宋体"/>
              <a:cs typeface="Courier New"/>
            </a:endParaRPr>
          </a:p>
          <a:p>
            <a:pPr>
              <a:lnSpc>
                <a:spcPts val="5100"/>
              </a:lnSpc>
              <a:tabLst>
                <a:tab pos="2430624" algn="l"/>
              </a:tabLst>
            </a:pPr>
            <a:r>
              <a:rPr lang="en-US" altLang="zh-CN" sz="2700" kern="100" dirty="0">
                <a:latin typeface="Times New Roman"/>
                <a:ea typeface="华文细黑"/>
                <a:cs typeface="Courier New"/>
              </a:rPr>
              <a:t>D.</a:t>
            </a:r>
            <a:r>
              <a:rPr lang="zh-CN" altLang="zh-CN" sz="2700" kern="100" spc="-100" dirty="0">
                <a:latin typeface="Times New Roman"/>
                <a:ea typeface="华文细黑"/>
                <a:cs typeface="Times New Roman"/>
              </a:rPr>
              <a:t>王涣政绩卓著，后任难以比肩。他死于洛阳令任上，皇上下令特选其继任者，</a:t>
            </a:r>
            <a:endParaRPr lang="en-US" altLang="zh-CN" sz="2700" kern="100" spc="-100" dirty="0">
              <a:latin typeface="Times New Roman"/>
              <a:ea typeface="华文细黑"/>
              <a:cs typeface="Times New Roman"/>
            </a:endParaRPr>
          </a:p>
          <a:p>
            <a:pPr>
              <a:lnSpc>
                <a:spcPts val="5100"/>
              </a:lnSpc>
              <a:tabLst>
                <a:tab pos="2430624" algn="l"/>
              </a:tabLst>
            </a:pPr>
            <a:r>
              <a:rPr lang="en-US" altLang="zh-CN" sz="2700" kern="100" spc="-100" dirty="0">
                <a:latin typeface="Times New Roman"/>
                <a:ea typeface="华文细黑"/>
                <a:cs typeface="Times New Roman"/>
              </a:rPr>
              <a:t>    </a:t>
            </a:r>
            <a:r>
              <a:rPr lang="zh-CN" altLang="zh-CN" sz="2700" kern="100" dirty="0">
                <a:latin typeface="Times New Roman"/>
                <a:ea typeface="华文细黑"/>
                <a:cs typeface="Times New Roman"/>
              </a:rPr>
              <a:t>均不称职；后来选用任峻，任充分发挥文武属吏才干，仍然忙得无法分身。</a:t>
            </a:r>
            <a:endParaRPr lang="zh-CN" altLang="zh-CN" sz="2700" kern="100" dirty="0">
              <a:latin typeface="宋体"/>
              <a:cs typeface="Courier New"/>
            </a:endParaRPr>
          </a:p>
        </p:txBody>
      </p:sp>
      <p:sp>
        <p:nvSpPr>
          <p:cNvPr id="6" name="TextBox 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5" name="TextBox 4"/>
          <p:cNvSpPr txBox="1"/>
          <p:nvPr/>
        </p:nvSpPr>
        <p:spPr>
          <a:xfrm>
            <a:off x="128068" y="4896263"/>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35" name="Rectangle 21">
            <a:hlinkClick r:id="rId4"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6" name="Rectangle 21">
            <a:hlinkClick r:id="rId5"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7" name="Rectangle 21">
            <a:hlinkClick r:id="rId6"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8" name="Rectangle 21">
            <a:hlinkClick r:id="rId7"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9" name="Rectangle 21">
            <a:hlinkClick r:id="rId8"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0" name="Rectangle 21">
            <a:hlinkClick r:id="rId9"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1" name="Rectangle 21">
            <a:hlinkClick r:id="rId10"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2" name="Rectangle 21">
            <a:hlinkClick r:id="rId11"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3" name="Rectangle 21">
            <a:hlinkClick r:id="rId12"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4" name="Rectangle 21">
            <a:hlinkClick r:id="rId13"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5" name="Rectangle 21">
            <a:hlinkClick r:id="rId14"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6" name="Rectangle 21">
            <a:hlinkClick r:id="rId15"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6"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48" name="Rectangle 21">
            <a:hlinkClick r:id="rId17"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14072584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3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17158" y="1485578"/>
            <a:ext cx="11003428" cy="2800720"/>
          </a:xfrm>
          <a:prstGeom prst="rect">
            <a:avLst/>
          </a:prstGeom>
        </p:spPr>
        <p:txBody>
          <a:bodyPr wrap="square" lIns="121876" tIns="60937" rIns="121876" bIns="60937">
            <a:spAutoFit/>
          </a:bodyPr>
          <a:lstStyle/>
          <a:p>
            <a:pPr algn="just">
              <a:lnSpc>
                <a:spcPct val="1500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仍然忙得无法分身</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属无中生有。原文最后所说的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不得旋踵</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绝不畏避退缩</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而文理不及之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任峻在断案条理方面比不上王涣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，都不能得出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仍然忙得无法分身</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的结论。</a:t>
            </a:r>
            <a:endParaRPr lang="zh-CN" altLang="zh-CN" sz="2900" kern="100" dirty="0">
              <a:latin typeface="宋体"/>
              <a:cs typeface="Courier New"/>
            </a:endParaRPr>
          </a:p>
        </p:txBody>
      </p:sp>
      <p:sp>
        <p:nvSpPr>
          <p:cNvPr id="35"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6"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7"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8"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9"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0"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1"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2"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3"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4"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5"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6"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37290931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22015" y="722065"/>
            <a:ext cx="11003428" cy="5457858"/>
          </a:xfrm>
          <a:prstGeom prst="rect">
            <a:avLst/>
          </a:prstGeom>
        </p:spPr>
        <p:txBody>
          <a:bodyPr wrap="square" lIns="121876" tIns="60937" rIns="121876" bIns="60937">
            <a:spAutoFit/>
          </a:bodyPr>
          <a:lstStyle/>
          <a:p>
            <a:pPr algn="just">
              <a:lnSpc>
                <a:spcPts val="5200"/>
              </a:lnSpc>
              <a:tabLst>
                <a:tab pos="2430624" algn="l"/>
              </a:tabLst>
            </a:pPr>
            <a:r>
              <a:rPr lang="en-US" altLang="zh-CN" sz="2900" kern="100" dirty="0">
                <a:latin typeface="Times New Roman"/>
                <a:ea typeface="华文细黑"/>
                <a:cs typeface="Courier New"/>
              </a:rPr>
              <a:t>14.</a:t>
            </a:r>
            <a:r>
              <a:rPr lang="zh-CN" altLang="zh-CN" sz="2900" kern="100" dirty="0">
                <a:latin typeface="Times New Roman"/>
                <a:ea typeface="华文细黑"/>
                <a:cs typeface="Times New Roman"/>
              </a:rPr>
              <a:t>把文中画横线的句子翻译成现代汉语。</a:t>
            </a:r>
            <a:endParaRPr lang="zh-CN" altLang="zh-CN" sz="2900" kern="100" dirty="0">
              <a:latin typeface="宋体"/>
              <a:cs typeface="Courier New"/>
            </a:endParaRPr>
          </a:p>
          <a:p>
            <a:pPr algn="just">
              <a:lnSpc>
                <a:spcPts val="5200"/>
              </a:lnSpc>
              <a:tabLst>
                <a:tab pos="2430624" algn="l"/>
              </a:tabLst>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民思其德，为立祠安阳亭西，每食辄弦歌而荐之。</a:t>
            </a:r>
            <a:endParaRPr lang="zh-CN" altLang="zh-CN" sz="2900" kern="100" dirty="0">
              <a:latin typeface="宋体"/>
              <a:cs typeface="Courier New"/>
            </a:endParaRPr>
          </a:p>
          <a:p>
            <a:pPr algn="just">
              <a:lnSpc>
                <a:spcPts val="5200"/>
              </a:lnSpc>
              <a:tabLst>
                <a:tab pos="2430624" algn="l"/>
              </a:tabLst>
            </a:pPr>
            <a:r>
              <a:rPr lang="zh-CN" altLang="zh-CN" sz="2900" kern="100" dirty="0">
                <a:latin typeface="Times New Roman"/>
                <a:ea typeface="华文细黑"/>
                <a:cs typeface="Times New Roman"/>
              </a:rPr>
              <a:t>译文：</a:t>
            </a:r>
            <a:r>
              <a:rPr lang="en-US" altLang="zh-CN" sz="2900" kern="100" dirty="0">
                <a:latin typeface="Times New Roman"/>
                <a:ea typeface="华文细黑"/>
                <a:cs typeface="Times New Roman"/>
              </a:rPr>
              <a:t>______________________________________________________</a:t>
            </a:r>
          </a:p>
          <a:p>
            <a:pPr algn="just">
              <a:lnSpc>
                <a:spcPts val="5200"/>
              </a:lnSpc>
              <a:tabLst>
                <a:tab pos="2430624" algn="l"/>
              </a:tabLst>
            </a:pPr>
            <a:r>
              <a:rPr lang="en-US" altLang="zh-CN" sz="2900" kern="100" dirty="0">
                <a:latin typeface="Times New Roman"/>
                <a:ea typeface="华文细黑"/>
                <a:cs typeface="Times New Roman"/>
              </a:rPr>
              <a:t>____________________</a:t>
            </a:r>
          </a:p>
          <a:p>
            <a:pPr algn="just">
              <a:lnSpc>
                <a:spcPts val="52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弦歌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，名词用作动词，奏乐歌咏。</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荐</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，祭祀。</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后省略宾语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祠</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后省略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为立祠安阳亭西</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为状语后置句，正常语序应为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之</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于</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安阳亭西立祠</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2900" kern="100" dirty="0">
              <a:latin typeface="宋体"/>
              <a:cs typeface="Courier New"/>
            </a:endParaRPr>
          </a:p>
        </p:txBody>
      </p:sp>
      <p:sp>
        <p:nvSpPr>
          <p:cNvPr id="2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4" name="矩形 3"/>
          <p:cNvSpPr/>
          <p:nvPr/>
        </p:nvSpPr>
        <p:spPr>
          <a:xfrm>
            <a:off x="592840" y="1984302"/>
            <a:ext cx="10686943" cy="1426013"/>
          </a:xfrm>
          <a:prstGeom prst="rect">
            <a:avLst/>
          </a:prstGeom>
        </p:spPr>
        <p:txBody>
          <a:bodyPr lIns="91423" tIns="45711" rIns="91423" bIns="45711">
            <a:spAutoFit/>
          </a:bodyPr>
          <a:lstStyle/>
          <a:p>
            <a:pPr algn="just">
              <a:lnSpc>
                <a:spcPts val="5200"/>
              </a:lnSpc>
              <a:tabLst>
                <a:tab pos="2430624" algn="l"/>
              </a:tabLst>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百姓思念王涣恩德，在安阳亭西为他建造祠堂，每到进食时就奏乐歌咏而祭祀他。</a:t>
            </a:r>
            <a:endParaRPr lang="en-US" altLang="zh-CN"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42554219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 restart="whenNotActive" fill="hold" evtFilter="cancelBubble" nodeType="interactiveSeq">
                <p:stCondLst>
                  <p:cond evt="onClick" delay="0">
                    <p:tgtEl>
                      <p:spTgt spid="2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blinds(horizontal)">
                                      <p:cBhvr>
                                        <p:cTn id="18" dur="500"/>
                                        <p:tgtEl>
                                          <p:spTgt spid="2">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2">
                                            <p:txEl>
                                              <p:pRg st="4" end="4"/>
                                            </p:txEl>
                                          </p:spTgt>
                                        </p:tgtEl>
                                      </p:cBhvr>
                                    </p:animEffect>
                                    <p:set>
                                      <p:cBhvr>
                                        <p:cTn id="23" dur="1" fill="hold">
                                          <p:stCondLst>
                                            <p:cond delay="499"/>
                                          </p:stCondLst>
                                        </p:cTn>
                                        <p:tgtEl>
                                          <p:spTgt spid="2">
                                            <p:txEl>
                                              <p:pRg st="4" end="4"/>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4" grpId="0"/>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41066" y="1269554"/>
            <a:ext cx="11003428" cy="4124159"/>
          </a:xfrm>
          <a:prstGeom prst="rect">
            <a:avLst/>
          </a:prstGeom>
        </p:spPr>
        <p:txBody>
          <a:bodyPr wrap="square" lIns="121876" tIns="60937" rIns="121876" bIns="60937">
            <a:spAutoFit/>
          </a:bodyPr>
          <a:lstStyle/>
          <a:p>
            <a:pPr algn="just">
              <a:lnSpc>
                <a:spcPts val="5200"/>
              </a:lnSpc>
              <a:tabLst>
                <a:tab pos="2430624" algn="l"/>
              </a:tabLst>
            </a:pPr>
            <a:r>
              <a:rPr lang="en-US" altLang="zh-CN" sz="2900" kern="100" dirty="0">
                <a:latin typeface="Times New Roman" pitchFamily="18" charset="0"/>
                <a:ea typeface="Times New Roman" pitchFamily="18" charset="0"/>
                <a:cs typeface="Times New Roman" pitchFamily="18" charset="0"/>
              </a:rPr>
              <a:t>(2)</a:t>
            </a:r>
            <a:r>
              <a:rPr lang="zh-CN" altLang="zh-CN" sz="2900" kern="100" dirty="0">
                <a:latin typeface="Times New Roman"/>
                <a:ea typeface="华文细黑"/>
                <a:cs typeface="Times New Roman"/>
              </a:rPr>
              <a:t>一岁断狱，不过数十，威风猛于涣，而文理不及之。</a:t>
            </a:r>
            <a:endParaRPr lang="zh-CN" altLang="zh-CN" sz="2900" kern="100" dirty="0">
              <a:latin typeface="宋体"/>
              <a:cs typeface="Courier New"/>
            </a:endParaRPr>
          </a:p>
          <a:p>
            <a:pPr algn="just">
              <a:lnSpc>
                <a:spcPts val="5200"/>
              </a:lnSpc>
              <a:tabLst>
                <a:tab pos="2430624" algn="l"/>
              </a:tabLst>
            </a:pPr>
            <a:r>
              <a:rPr lang="zh-CN" altLang="zh-CN" sz="2900" kern="100" dirty="0">
                <a:latin typeface="Times New Roman"/>
                <a:ea typeface="华文细黑"/>
                <a:cs typeface="Times New Roman"/>
              </a:rPr>
              <a:t>译文：</a:t>
            </a:r>
            <a:r>
              <a:rPr lang="en-US" altLang="zh-CN" sz="2900" kern="100" dirty="0">
                <a:latin typeface="Times New Roman"/>
                <a:ea typeface="华文细黑"/>
                <a:cs typeface="Times New Roman"/>
              </a:rPr>
              <a:t>______________________________________________________</a:t>
            </a:r>
          </a:p>
          <a:p>
            <a:pPr algn="just">
              <a:lnSpc>
                <a:spcPts val="5200"/>
              </a:lnSpc>
              <a:tabLst>
                <a:tab pos="2430624" algn="l"/>
              </a:tabLst>
            </a:pPr>
            <a:r>
              <a:rPr lang="en-US" altLang="zh-CN" sz="2900" kern="100" dirty="0">
                <a:latin typeface="Times New Roman"/>
                <a:ea typeface="华文细黑"/>
                <a:cs typeface="Times New Roman"/>
              </a:rPr>
              <a:t>__________</a:t>
            </a:r>
          </a:p>
          <a:p>
            <a:pPr algn="just">
              <a:lnSpc>
                <a:spcPts val="52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狱</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，案件。</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威风猛于涣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为状语后置句，正常语序应为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威风于涣猛</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文理</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一词古今异义，古义为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条理</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2900" kern="100" dirty="0">
              <a:latin typeface="宋体"/>
              <a:cs typeface="Courier New"/>
            </a:endParaRPr>
          </a:p>
        </p:txBody>
      </p:sp>
      <p:sp>
        <p:nvSpPr>
          <p:cNvPr id="2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TextBox 20">
            <a:hlinkClick r:id="rId17" action="ppaction://hlinksldjump"/>
          </p:cNvPr>
          <p:cNvSpPr txBox="1"/>
          <p:nvPr/>
        </p:nvSpPr>
        <p:spPr>
          <a:xfrm>
            <a:off x="8327454"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pic>
        <p:nvPicPr>
          <p:cNvPr id="27" name="图片 26">
            <a:hlinkClick r:id="rId18" action="ppaction://hlinksldjump"/>
          </p:cNvPr>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
        <p:nvSpPr>
          <p:cNvPr id="4" name="矩形 3"/>
          <p:cNvSpPr/>
          <p:nvPr/>
        </p:nvSpPr>
        <p:spPr>
          <a:xfrm>
            <a:off x="622598" y="1856406"/>
            <a:ext cx="10793813" cy="1426013"/>
          </a:xfrm>
          <a:prstGeom prst="rect">
            <a:avLst/>
          </a:prstGeom>
        </p:spPr>
        <p:txBody>
          <a:bodyPr lIns="91423" tIns="45711" rIns="91423" bIns="45711">
            <a:spAutoFit/>
          </a:bodyPr>
          <a:lstStyle/>
          <a:p>
            <a:pPr algn="just">
              <a:lnSpc>
                <a:spcPts val="5200"/>
              </a:lnSpc>
              <a:tabLst>
                <a:tab pos="2430624" algn="l"/>
              </a:tabLst>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一年间的断案，不过几十件，声威超过王涣，而在条理方面比不上他。</a:t>
            </a:r>
            <a:endParaRPr lang="zh-CN" altLang="zh-CN" sz="2900" kern="100" dirty="0">
              <a:solidFill>
                <a:srgbClr val="C00000"/>
              </a:solidFill>
              <a:latin typeface="宋体"/>
              <a:cs typeface="Courier New"/>
            </a:endParaRPr>
          </a:p>
        </p:txBody>
      </p:sp>
    </p:spTree>
    <p:extLst>
      <p:ext uri="{BB962C8B-B14F-4D97-AF65-F5344CB8AC3E}">
        <p14:creationId xmlns:p14="http://schemas.microsoft.com/office/powerpoint/2010/main" xmlns="" val="14172937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 restart="whenNotActive" fill="hold" evtFilter="cancelBubble" nodeType="interactiveSeq">
                <p:stCondLst>
                  <p:cond evt="onClick" delay="0">
                    <p:tgtEl>
                      <p:spTgt spid="2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blinds(horizontal)">
                                      <p:cBhvr>
                                        <p:cTn id="18" dur="5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2">
                                            <p:txEl>
                                              <p:pRg st="3" end="3"/>
                                            </p:txEl>
                                          </p:spTgt>
                                        </p:tgtEl>
                                      </p:cBhvr>
                                    </p:animEffect>
                                    <p:set>
                                      <p:cBhvr>
                                        <p:cTn id="23" dur="1" fill="hold">
                                          <p:stCondLst>
                                            <p:cond delay="499"/>
                                          </p:stCondLst>
                                        </p:cTn>
                                        <p:tgtEl>
                                          <p:spTgt spid="2">
                                            <p:txEl>
                                              <p:pRg st="3" end="3"/>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461004" y="261443"/>
            <a:ext cx="10098699" cy="2131306"/>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1.</a:t>
            </a:r>
            <a:r>
              <a:rPr lang="zh-CN" altLang="zh-CN" sz="2900" b="1" kern="100" dirty="0">
                <a:latin typeface="Times New Roman"/>
                <a:ea typeface="华文细黑"/>
                <a:cs typeface="Times New Roman"/>
              </a:rPr>
              <a:t>通假字</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聊以志吾之乐</a:t>
            </a:r>
            <a:r>
              <a:rPr lang="zh-CN" altLang="zh-CN" sz="2900" kern="100" dirty="0">
                <a:solidFill>
                  <a:srgbClr val="0000FF"/>
                </a:solidFill>
                <a:latin typeface="Times New Roman"/>
                <a:ea typeface="华文细黑"/>
                <a:cs typeface="Times New Roman"/>
              </a:rPr>
              <a:t>尔</a:t>
            </a:r>
            <a:r>
              <a:rPr lang="zh-CN" altLang="zh-CN" sz="2900" kern="100" dirty="0">
                <a:latin typeface="Times New Roman"/>
                <a:ea typeface="华文细黑"/>
                <a:cs typeface="Times New Roman"/>
              </a:rPr>
              <a:t>　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累于此者既</a:t>
            </a:r>
            <a:r>
              <a:rPr lang="zh-CN" altLang="zh-CN" sz="2900" kern="100" dirty="0">
                <a:solidFill>
                  <a:srgbClr val="0000FF"/>
                </a:solidFill>
                <a:latin typeface="Times New Roman"/>
                <a:ea typeface="华文细黑"/>
                <a:cs typeface="Times New Roman"/>
              </a:rPr>
              <a:t>佚</a:t>
            </a:r>
            <a:r>
              <a:rPr lang="zh-CN" altLang="zh-CN" sz="2900" kern="100" dirty="0">
                <a:latin typeface="Times New Roman"/>
                <a:ea typeface="华文细黑"/>
                <a:cs typeface="Times New Roman"/>
              </a:rPr>
              <a:t>矣　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p:txBody>
      </p:sp>
      <p:sp>
        <p:nvSpPr>
          <p:cNvPr id="13" name="矩形 1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基础</a:t>
            </a:r>
            <a:r>
              <a:rPr lang="zh-CN" altLang="en-US" sz="2400" b="1" dirty="0">
                <a:solidFill>
                  <a:srgbClr val="FFFF00"/>
                </a:solidFill>
                <a:latin typeface="微软雅黑" pitchFamily="34" charset="-122"/>
                <a:ea typeface="微软雅黑" pitchFamily="34" charset="-122"/>
              </a:rPr>
              <a:t>整合</a:t>
            </a: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9" name="矩形 28"/>
          <p:cNvSpPr/>
          <p:nvPr/>
        </p:nvSpPr>
        <p:spPr>
          <a:xfrm>
            <a:off x="406576" y="2094122"/>
            <a:ext cx="11621944" cy="792478"/>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2.</a:t>
            </a:r>
            <a:r>
              <a:rPr lang="zh-CN" altLang="zh-CN" sz="2900" b="1" kern="100" dirty="0">
                <a:latin typeface="Times New Roman"/>
                <a:ea typeface="华文细黑"/>
                <a:cs typeface="Times New Roman"/>
              </a:rPr>
              <a:t>一词多义</a:t>
            </a:r>
            <a:endParaRPr lang="zh-CN" altLang="zh-CN" sz="1100" kern="100" dirty="0">
              <a:latin typeface="宋体"/>
              <a:cs typeface="Courier New"/>
            </a:endParaRPr>
          </a:p>
        </p:txBody>
      </p:sp>
      <p:sp>
        <p:nvSpPr>
          <p:cNvPr id="15" name="矩形 14"/>
          <p:cNvSpPr/>
          <p:nvPr/>
        </p:nvSpPr>
        <p:spPr>
          <a:xfrm>
            <a:off x="406575" y="3500435"/>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(1)</a:t>
            </a:r>
            <a:r>
              <a:rPr lang="zh-CN" altLang="zh-CN" sz="2900" kern="100" dirty="0">
                <a:latin typeface="Times New Roman"/>
                <a:ea typeface="华文细黑"/>
                <a:cs typeface="Times New Roman"/>
              </a:rPr>
              <a:t>以</a:t>
            </a:r>
            <a:endParaRPr lang="zh-CN" altLang="en-US" sz="2900" dirty="0"/>
          </a:p>
        </p:txBody>
      </p:sp>
      <p:sp>
        <p:nvSpPr>
          <p:cNvPr id="16" name="左大括号 15"/>
          <p:cNvSpPr/>
          <p:nvPr/>
        </p:nvSpPr>
        <p:spPr>
          <a:xfrm>
            <a:off x="1397921" y="2949772"/>
            <a:ext cx="113950" cy="1649947"/>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7" name="矩形 16"/>
          <p:cNvSpPr/>
          <p:nvPr/>
        </p:nvSpPr>
        <p:spPr>
          <a:xfrm>
            <a:off x="1514315" y="2691919"/>
            <a:ext cx="6096506" cy="2100557"/>
          </a:xfrm>
          <a:prstGeom prst="rect">
            <a:avLst/>
          </a:prstGeom>
        </p:spPr>
        <p:txBody>
          <a:bodyPr wrap="none" lIns="91423" tIns="45711" rIns="91423" bIns="45711">
            <a:spAutoFit/>
          </a:bodyPr>
          <a:lstStyle/>
          <a:p>
            <a:pPr>
              <a:lnSpc>
                <a:spcPct val="150000"/>
              </a:lnSpc>
            </a:pP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吾一翁：</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乃</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难彊之筋骸：</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聊</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志吾之乐尔：</a:t>
            </a:r>
            <a:r>
              <a:rPr lang="en-US" altLang="zh-CN" sz="2900" u="sng" kern="100" dirty="0">
                <a:latin typeface="Times New Roman"/>
                <a:ea typeface="华文细黑"/>
                <a:cs typeface="Times New Roman"/>
              </a:rPr>
              <a:t>			    </a:t>
            </a:r>
            <a:endParaRPr lang="zh-CN" altLang="en-US" sz="2900" u="sng" dirty="0"/>
          </a:p>
        </p:txBody>
      </p:sp>
      <p:sp>
        <p:nvSpPr>
          <p:cNvPr id="18" name="矩形 17"/>
          <p:cNvSpPr/>
          <p:nvPr/>
        </p:nvSpPr>
        <p:spPr>
          <a:xfrm>
            <a:off x="478584" y="5498862"/>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(2)</a:t>
            </a:r>
            <a:r>
              <a:rPr lang="zh-CN" altLang="zh-CN" sz="2900" kern="100" dirty="0">
                <a:latin typeface="Times New Roman"/>
                <a:ea typeface="华文细黑"/>
                <a:cs typeface="Times New Roman"/>
              </a:rPr>
              <a:t>之</a:t>
            </a:r>
            <a:endParaRPr lang="zh-CN" altLang="en-US" sz="2900" dirty="0"/>
          </a:p>
        </p:txBody>
      </p:sp>
      <p:sp>
        <p:nvSpPr>
          <p:cNvPr id="19" name="左大括号 18"/>
          <p:cNvSpPr/>
          <p:nvPr/>
        </p:nvSpPr>
        <p:spPr>
          <a:xfrm>
            <a:off x="1469929" y="4948200"/>
            <a:ext cx="113950" cy="1649947"/>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0" name="矩形 19"/>
          <p:cNvSpPr/>
          <p:nvPr/>
        </p:nvSpPr>
        <p:spPr>
          <a:xfrm>
            <a:off x="1558703" y="4710838"/>
            <a:ext cx="8587573" cy="2100557"/>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将退休于颍水</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上：</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世事</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为吾累者众也：</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一日天子恻然哀</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en-US" sz="2900" u="sng" dirty="0"/>
          </a:p>
        </p:txBody>
      </p:sp>
      <p:sp>
        <p:nvSpPr>
          <p:cNvPr id="2" name="矩形 1"/>
          <p:cNvSpPr/>
          <p:nvPr/>
        </p:nvSpPr>
        <p:spPr>
          <a:xfrm>
            <a:off x="3502919" y="2772167"/>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把，介词</a:t>
            </a:r>
            <a:endParaRPr lang="zh-CN" altLang="en-US" sz="2900" kern="100" dirty="0">
              <a:solidFill>
                <a:srgbClr val="C00000"/>
              </a:solidFill>
              <a:latin typeface="宋体"/>
              <a:ea typeface="华文细黑"/>
              <a:cs typeface="Times New Roman"/>
            </a:endParaRPr>
          </a:p>
        </p:txBody>
      </p:sp>
      <p:sp>
        <p:nvSpPr>
          <p:cNvPr id="4" name="矩形 3"/>
          <p:cNvSpPr/>
          <p:nvPr/>
        </p:nvSpPr>
        <p:spPr>
          <a:xfrm>
            <a:off x="4476184" y="3410630"/>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凭、用，介词</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4334105" y="4058702"/>
            <a:ext cx="315980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用来，表目的连词</a:t>
            </a:r>
            <a:endParaRPr lang="zh-CN" altLang="en-US" sz="2900" kern="100" dirty="0">
              <a:solidFill>
                <a:srgbClr val="C00000"/>
              </a:solidFill>
              <a:latin typeface="宋体"/>
              <a:ea typeface="华文细黑"/>
              <a:cs typeface="Times New Roman"/>
            </a:endParaRPr>
          </a:p>
        </p:txBody>
      </p:sp>
      <p:sp>
        <p:nvSpPr>
          <p:cNvPr id="21" name="矩形 20"/>
          <p:cNvSpPr/>
          <p:nvPr/>
        </p:nvSpPr>
        <p:spPr>
          <a:xfrm>
            <a:off x="4041234" y="1034366"/>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耳</a:t>
            </a:r>
            <a:r>
              <a:rPr lang="en-US" altLang="zh-CN" sz="2900" kern="100" dirty="0">
                <a:solidFill>
                  <a:srgbClr val="C00000"/>
                </a:solidFill>
                <a:latin typeface="宋体"/>
                <a:ea typeface="华文细黑"/>
                <a:cs typeface="Times New Roman"/>
              </a:rPr>
              <a:t>”</a:t>
            </a:r>
            <a:endParaRPr lang="zh-CN" altLang="en-US" dirty="0">
              <a:solidFill>
                <a:srgbClr val="C00000"/>
              </a:solidFill>
            </a:endParaRPr>
          </a:p>
        </p:txBody>
      </p:sp>
      <p:sp>
        <p:nvSpPr>
          <p:cNvPr id="22" name="矩形 21"/>
          <p:cNvSpPr/>
          <p:nvPr/>
        </p:nvSpPr>
        <p:spPr>
          <a:xfrm>
            <a:off x="5552436" y="1034366"/>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罢了</a:t>
            </a:r>
            <a:endParaRPr lang="zh-CN" altLang="en-US" sz="2900" kern="100" dirty="0">
              <a:solidFill>
                <a:srgbClr val="C00000"/>
              </a:solidFill>
              <a:latin typeface="宋体"/>
              <a:ea typeface="华文细黑"/>
              <a:cs typeface="Times New Roman"/>
            </a:endParaRPr>
          </a:p>
        </p:txBody>
      </p:sp>
      <p:sp>
        <p:nvSpPr>
          <p:cNvPr id="26" name="矩形 25"/>
          <p:cNvSpPr/>
          <p:nvPr/>
        </p:nvSpPr>
        <p:spPr>
          <a:xfrm>
            <a:off x="4078983" y="1629594"/>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逸</a:t>
            </a:r>
            <a:r>
              <a:rPr lang="en-US" altLang="zh-CN" sz="2900" kern="100" dirty="0">
                <a:solidFill>
                  <a:srgbClr val="C00000"/>
                </a:solidFill>
                <a:latin typeface="宋体"/>
                <a:ea typeface="华文细黑"/>
                <a:cs typeface="Times New Roman"/>
              </a:rPr>
              <a:t>”</a:t>
            </a:r>
            <a:endParaRPr lang="zh-CN" altLang="en-US" dirty="0">
              <a:solidFill>
                <a:srgbClr val="C00000"/>
              </a:solidFill>
            </a:endParaRPr>
          </a:p>
        </p:txBody>
      </p:sp>
      <p:sp>
        <p:nvSpPr>
          <p:cNvPr id="23" name="矩形 22"/>
          <p:cNvSpPr/>
          <p:nvPr/>
        </p:nvSpPr>
        <p:spPr>
          <a:xfrm>
            <a:off x="5624444" y="1629594"/>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安逸</a:t>
            </a:r>
            <a:endParaRPr lang="zh-CN" altLang="en-US" sz="2900" kern="100" dirty="0">
              <a:solidFill>
                <a:srgbClr val="C00000"/>
              </a:solidFill>
              <a:latin typeface="宋体"/>
              <a:ea typeface="华文细黑"/>
              <a:cs typeface="Times New Roman"/>
            </a:endParaRPr>
          </a:p>
        </p:txBody>
      </p:sp>
      <p:sp>
        <p:nvSpPr>
          <p:cNvPr id="24" name="矩形 23"/>
          <p:cNvSpPr/>
          <p:nvPr/>
        </p:nvSpPr>
        <p:spPr>
          <a:xfrm>
            <a:off x="4799062" y="4778783"/>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的，结构助词</a:t>
            </a:r>
            <a:endParaRPr lang="zh-CN" altLang="en-US" sz="2900" kern="100" dirty="0">
              <a:solidFill>
                <a:srgbClr val="C00000"/>
              </a:solidFill>
              <a:latin typeface="宋体"/>
              <a:ea typeface="华文细黑"/>
              <a:cs typeface="Times New Roman"/>
            </a:endParaRPr>
          </a:p>
        </p:txBody>
      </p:sp>
      <p:sp>
        <p:nvSpPr>
          <p:cNvPr id="25" name="矩形 24"/>
          <p:cNvSpPr/>
          <p:nvPr/>
        </p:nvSpPr>
        <p:spPr>
          <a:xfrm>
            <a:off x="5057086" y="5446018"/>
            <a:ext cx="427549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无实义，定语后置的标志</a:t>
            </a:r>
            <a:endParaRPr lang="zh-CN" altLang="en-US" sz="2900" kern="100" dirty="0">
              <a:solidFill>
                <a:srgbClr val="C00000"/>
              </a:solidFill>
              <a:latin typeface="宋体"/>
              <a:ea typeface="华文细黑"/>
              <a:cs typeface="Times New Roman"/>
            </a:endParaRPr>
          </a:p>
        </p:txBody>
      </p:sp>
      <p:sp>
        <p:nvSpPr>
          <p:cNvPr id="30" name="矩形 29"/>
          <p:cNvSpPr/>
          <p:nvPr/>
        </p:nvSpPr>
        <p:spPr>
          <a:xfrm>
            <a:off x="4871071" y="6022082"/>
            <a:ext cx="427549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代</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我</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，第一人称代词</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438659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linds(horizont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linds(horizontal)">
                                      <p:cBhvr>
                                        <p:cTn id="15" dur="500"/>
                                        <p:tgtEl>
                                          <p:spTgt spid="2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linds(horizontal)">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linds(horizontal)">
                                      <p:cBhvr>
                                        <p:cTn id="26" dur="500"/>
                                        <p:tgtEl>
                                          <p:spTgt spid="2"/>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linds(horizontal)">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linds(horizontal)">
                                      <p:cBhvr>
                                        <p:cTn id="34" dur="500"/>
                                        <p:tgtEl>
                                          <p:spTgt spid="2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linds(horizontal)">
                                      <p:cBhvr>
                                        <p:cTn id="37" dur="500"/>
                                        <p:tgtEl>
                                          <p:spTgt spid="2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blinds(horizontal)">
                                      <p:cBhvr>
                                        <p:cTn id="40" dur="500"/>
                                        <p:tgtEl>
                                          <p:spTgt spid="3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21"/>
                                        </p:tgtEl>
                                      </p:cBhvr>
                                    </p:animEffect>
                                    <p:set>
                                      <p:cBhvr>
                                        <p:cTn id="45" dur="1" fill="hold">
                                          <p:stCondLst>
                                            <p:cond delay="499"/>
                                          </p:stCondLst>
                                        </p:cTn>
                                        <p:tgtEl>
                                          <p:spTgt spid="21"/>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2"/>
                                        </p:tgtEl>
                                      </p:cBhvr>
                                    </p:animEffect>
                                    <p:set>
                                      <p:cBhvr>
                                        <p:cTn id="48" dur="1" fill="hold">
                                          <p:stCondLst>
                                            <p:cond delay="499"/>
                                          </p:stCondLst>
                                        </p:cTn>
                                        <p:tgtEl>
                                          <p:spTgt spid="22"/>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26"/>
                                        </p:tgtEl>
                                      </p:cBhvr>
                                    </p:animEffect>
                                    <p:set>
                                      <p:cBhvr>
                                        <p:cTn id="51" dur="1" fill="hold">
                                          <p:stCondLst>
                                            <p:cond delay="499"/>
                                          </p:stCondLst>
                                        </p:cTn>
                                        <p:tgtEl>
                                          <p:spTgt spid="26"/>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23"/>
                                        </p:tgtEl>
                                      </p:cBhvr>
                                    </p:animEffect>
                                    <p:set>
                                      <p:cBhvr>
                                        <p:cTn id="54" dur="1" fill="hold">
                                          <p:stCondLst>
                                            <p:cond delay="499"/>
                                          </p:stCondLst>
                                        </p:cTn>
                                        <p:tgtEl>
                                          <p:spTgt spid="23"/>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4"/>
                                        </p:tgtEl>
                                      </p:cBhvr>
                                    </p:animEffect>
                                    <p:set>
                                      <p:cBhvr>
                                        <p:cTn id="57" dur="1" fill="hold">
                                          <p:stCondLst>
                                            <p:cond delay="499"/>
                                          </p:stCondLst>
                                        </p:cTn>
                                        <p:tgtEl>
                                          <p:spTgt spid="4"/>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2"/>
                                        </p:tgtEl>
                                      </p:cBhvr>
                                    </p:animEffect>
                                    <p:set>
                                      <p:cBhvr>
                                        <p:cTn id="60" dur="1" fill="hold">
                                          <p:stCondLst>
                                            <p:cond delay="499"/>
                                          </p:stCondLst>
                                        </p:cTn>
                                        <p:tgtEl>
                                          <p:spTgt spid="2"/>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5"/>
                                        </p:tgtEl>
                                      </p:cBhvr>
                                    </p:animEffect>
                                    <p:set>
                                      <p:cBhvr>
                                        <p:cTn id="63" dur="1" fill="hold">
                                          <p:stCondLst>
                                            <p:cond delay="499"/>
                                          </p:stCondLst>
                                        </p:cTn>
                                        <p:tgtEl>
                                          <p:spTgt spid="5"/>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24"/>
                                        </p:tgtEl>
                                      </p:cBhvr>
                                    </p:animEffect>
                                    <p:set>
                                      <p:cBhvr>
                                        <p:cTn id="66" dur="1" fill="hold">
                                          <p:stCondLst>
                                            <p:cond delay="499"/>
                                          </p:stCondLst>
                                        </p:cTn>
                                        <p:tgtEl>
                                          <p:spTgt spid="24"/>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25"/>
                                        </p:tgtEl>
                                      </p:cBhvr>
                                    </p:animEffect>
                                    <p:set>
                                      <p:cBhvr>
                                        <p:cTn id="69" dur="1" fill="hold">
                                          <p:stCondLst>
                                            <p:cond delay="499"/>
                                          </p:stCondLst>
                                        </p:cTn>
                                        <p:tgtEl>
                                          <p:spTgt spid="25"/>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30"/>
                                        </p:tgtEl>
                                      </p:cBhvr>
                                    </p:animEffect>
                                    <p:set>
                                      <p:cBhvr>
                                        <p:cTn id="72"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4" grpId="0"/>
      <p:bldP spid="4" grpId="1"/>
      <p:bldP spid="5" grpId="0"/>
      <p:bldP spid="5" grpId="1"/>
      <p:bldP spid="21" grpId="0"/>
      <p:bldP spid="21" grpId="1"/>
      <p:bldP spid="22" grpId="0"/>
      <p:bldP spid="22" grpId="1"/>
      <p:bldP spid="26" grpId="0"/>
      <p:bldP spid="26" grpId="1"/>
      <p:bldP spid="23" grpId="0"/>
      <p:bldP spid="23" grpId="1"/>
      <p:bldP spid="24" grpId="0"/>
      <p:bldP spid="24" grpId="1"/>
      <p:bldP spid="25" grpId="0"/>
      <p:bldP spid="25" grpId="1"/>
      <p:bldP spid="30" grpId="0"/>
      <p:bldP spid="30"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0" y="0"/>
            <a:ext cx="12190413" cy="6406836"/>
          </a:xfrm>
          <a:prstGeom prst="rect">
            <a:avLst/>
          </a:prstGeom>
        </p:spPr>
        <p:txBody>
          <a:bodyPr wrap="square" lIns="121876" tIns="60937" rIns="121876" bIns="60937">
            <a:spAutoFit/>
          </a:bodyPr>
          <a:lstStyle/>
          <a:p>
            <a:pPr algn="just">
              <a:lnSpc>
                <a:spcPts val="49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indent="714329" algn="just">
              <a:lnSpc>
                <a:spcPts val="4900"/>
              </a:lnSpc>
              <a:tabLst>
                <a:tab pos="2430624" algn="l"/>
              </a:tabLst>
            </a:pPr>
            <a:r>
              <a:rPr lang="zh-CN" altLang="zh-CN" sz="2900" kern="100" dirty="0">
                <a:latin typeface="Times New Roman"/>
                <a:ea typeface="华文细黑"/>
                <a:cs typeface="Times New Roman"/>
              </a:rPr>
              <a:t>王涣字稚子，是广汉郡</a:t>
            </a:r>
            <a:r>
              <a:rPr lang="zh-CN" altLang="zh-CN" sz="2900" kern="100" dirty="0">
                <a:latin typeface="宋体"/>
                <a:ea typeface="华文细黑"/>
                <a:cs typeface="宋体"/>
              </a:rPr>
              <a:t>郪</a:t>
            </a:r>
            <a:r>
              <a:rPr lang="zh-CN" altLang="zh-CN" sz="2900" kern="100" dirty="0">
                <a:latin typeface="楷体_GB2312"/>
                <a:ea typeface="华文细黑"/>
                <a:cs typeface="楷体_GB2312"/>
              </a:rPr>
              <a:t>县人。王涣的父亲王顺，担任安定太守。王涣从小喜欢行侠，崇尚武力，多次和强悍轻捷的少年往来。后来他改变操行，重视儒学，修习《尚书》，诵读法律，大致能把握其主要意思。他担任太守陈宠的功曹，担任职务，敢于决断，对豪强大户也决不留情。陈宠治政的名声广泛流传，到京师任大司农。汉和帝问他：</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你在郡中是用什么办法治理的？</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陈宠叩头辞让说：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臣任用功曹王涣来选拔贤明有才能的人，任用主簿镡显来纠正过失补充遗漏，臣不过是奉命宣读皇上您的诏书罢了。</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和帝十分高兴，王涣因此知名。州里举荐王涣为茂才，朝廷任</a:t>
            </a:r>
            <a:r>
              <a:rPr lang="zh-CN" altLang="zh-CN" sz="2900" kern="100" spc="-100" dirty="0">
                <a:latin typeface="Times New Roman"/>
                <a:ea typeface="华文细黑"/>
                <a:cs typeface="Times New Roman"/>
              </a:rPr>
              <a:t>命他为温县令。温县境内有很多奸恶狡猾的人，时间一长成了当地人的大患。</a:t>
            </a:r>
            <a:endParaRPr lang="zh-CN" altLang="zh-CN" sz="2900" kern="100" spc="-100" dirty="0">
              <a:latin typeface="宋体"/>
              <a:cs typeface="Courier New"/>
            </a:endParaRPr>
          </a:p>
        </p:txBody>
      </p:sp>
      <p:sp>
        <p:nvSpPr>
          <p:cNvPr id="1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32375909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0" y="0"/>
            <a:ext cx="12190413" cy="6406836"/>
          </a:xfrm>
          <a:prstGeom prst="rect">
            <a:avLst/>
          </a:prstGeom>
        </p:spPr>
        <p:txBody>
          <a:bodyPr wrap="square" lIns="121876" tIns="60937" rIns="121876" bIns="60937">
            <a:spAutoFit/>
          </a:bodyPr>
          <a:lstStyle/>
          <a:p>
            <a:pPr algn="just">
              <a:lnSpc>
                <a:spcPts val="4900"/>
              </a:lnSpc>
              <a:tabLst>
                <a:tab pos="2430624" algn="l"/>
              </a:tabLst>
            </a:pPr>
            <a:r>
              <a:rPr lang="zh-CN" altLang="zh-CN" sz="2900" kern="100" dirty="0">
                <a:latin typeface="Times New Roman"/>
                <a:ea typeface="华文细黑"/>
                <a:cs typeface="Times New Roman"/>
              </a:rPr>
              <a:t>王涣采取策略加以讨伐打击，把他们全都杀了。境内安定太平，商人可以在路边过夜。其中有放牛的人，都说自己是王涣的属下，始终没有发生互相侵犯的事。王涣在温县担任三年县令，升为兖州刺史，他以法律治理兖州各郡，德化和声威得到广泛推行。后来他因为拷问妖言妄论不符合实情而被定罪。一年多后，又被征召任命为侍御史。永元十五年，随从皇帝南巡，返回后担任洛阳县令。</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王涣</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处世公平正直，施政时能做到宽严适中。那些长期诉讼的冤案疑案，历经几任县令都没有断决的，根据法律情理难以评判的，</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王涣</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没有不巧妙地弄清案情真假，消除大家的疑惑的。他还能用奇谋异术揭发和暴露隐秘的坏人坏事。京城的人都称颂叹服他，认为王涣有神妙的计谋。元兴元年，王涣病逝。无论居民</a:t>
            </a:r>
            <a:endParaRPr lang="zh-CN" altLang="zh-CN" sz="29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4"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5"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6"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498704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22976" y="770"/>
            <a:ext cx="12167437" cy="6406836"/>
          </a:xfrm>
          <a:prstGeom prst="rect">
            <a:avLst/>
          </a:prstGeom>
        </p:spPr>
        <p:txBody>
          <a:bodyPr wrap="square" lIns="121876" tIns="60937" rIns="121876" bIns="60937">
            <a:spAutoFit/>
          </a:bodyPr>
          <a:lstStyle/>
          <a:p>
            <a:pPr algn="just">
              <a:lnSpc>
                <a:spcPts val="4900"/>
              </a:lnSpc>
              <a:tabLst>
                <a:tab pos="2430624" algn="l"/>
              </a:tabLst>
            </a:pPr>
            <a:r>
              <a:rPr lang="zh-CN" altLang="zh-CN" sz="2900" kern="100" dirty="0">
                <a:latin typeface="Times New Roman"/>
                <a:ea typeface="华文细黑"/>
                <a:cs typeface="Times New Roman"/>
              </a:rPr>
              <a:t>还是行旅之人没有不叹息的。男女老少都相互凑集钱粮，上千人为他举行祭奠。王涣的灵柩向西运回家乡，路过弘农，老百姓都在路旁摆设盘子桌子，放上祭品。官吏问这样做的缘故，老百姓全都说平常带粮食到洛阳，被士卒和官吏掠夺，经常损失一半。自从王涣任洛阳县令，再没被掠夺，所以前来报答他的恩德。王涣的政治教化令人怀念感激达到这样的地步。百姓思念王涣恩德，在安阳亭西为他建造祠堂，每到进食时就奏乐歌咏而祭祀他。延熹年间，桓帝信奉黄老学说，将所有的祠堂全部毁去，唯独专门下诏书要密县保留原太傅卓茂的庙，洛阳保留王涣的祠堂。自从王涣去世以后，皇帝连续下诏书给三公，要他们专门挑选洛阳令，但挑出来的都不称职。永和年间，朝廷任命剧县县令勃海人任峻任洛阳令。任峻选拔文</a:t>
            </a:r>
            <a:endParaRPr lang="zh-CN" altLang="zh-CN" sz="29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4"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5"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6"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14782312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622599" y="1550324"/>
            <a:ext cx="10894483" cy="2123612"/>
          </a:xfrm>
          <a:prstGeom prst="rect">
            <a:avLst/>
          </a:prstGeom>
        </p:spPr>
        <p:txBody>
          <a:bodyPr wrap="square" lIns="121876" tIns="60937" rIns="121876" bIns="60937">
            <a:spAutoFit/>
          </a:bodyPr>
          <a:lstStyle/>
          <a:p>
            <a:pPr algn="just">
              <a:lnSpc>
                <a:spcPts val="5200"/>
              </a:lnSpc>
              <a:tabLst>
                <a:tab pos="2430624" algn="l"/>
              </a:tabLst>
            </a:pPr>
            <a:r>
              <a:rPr lang="zh-CN" altLang="zh-CN" sz="2900" kern="100" dirty="0">
                <a:latin typeface="Times New Roman"/>
                <a:ea typeface="华文细黑"/>
                <a:cs typeface="Times New Roman"/>
              </a:rPr>
              <a:t>武官员，都能充分发挥这些人的才能，这些人举发剪除奸恶盗贼，绝不畏避退缩，一年间的断案，不过几十件，声威超过王涣，而在条理方面比不上他。任峻字叔高，最后在太山太守任上逝世。</a:t>
            </a:r>
            <a:endParaRPr lang="zh-CN" altLang="zh-CN" sz="29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4"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5"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6"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pic>
        <p:nvPicPr>
          <p:cNvPr id="17" name="图片 16">
            <a:hlinkClick r:id="rId17" action="ppaction://hlinksldjump"/>
          </p:cNvPr>
          <p:cNvPicPr>
            <a:picLocks noChangeAspect="1"/>
          </p:cNvPicPr>
          <p:nvPr/>
        </p:nvPicPr>
        <p:blipFill>
          <a:blip r:embed="rId18" cstate="print">
            <a:extLst>
              <a:ext uri="{28A0092B-C50C-407E-A947-70E740481C1C}">
                <a14:useLocalDpi xmlns:a14="http://schemas.microsoft.com/office/drawing/2010/main" xmlns="" val="0"/>
              </a:ext>
            </a:extLst>
          </a:blip>
          <a:stretch>
            <a:fillRect/>
          </a:stretch>
        </p:blipFill>
        <p:spPr>
          <a:xfrm>
            <a:off x="11587441" y="6256616"/>
            <a:ext cx="602974" cy="602973"/>
          </a:xfrm>
          <a:prstGeom prst="rect">
            <a:avLst/>
          </a:prstGeom>
        </p:spPr>
      </p:pic>
    </p:spTree>
    <p:extLst>
      <p:ext uri="{BB962C8B-B14F-4D97-AF65-F5344CB8AC3E}">
        <p14:creationId xmlns:p14="http://schemas.microsoft.com/office/powerpoint/2010/main" xmlns="" val="20196998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06575" y="83761"/>
            <a:ext cx="11450211" cy="6817204"/>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3.</a:t>
            </a:r>
            <a:r>
              <a:rPr lang="zh-CN" altLang="zh-CN" sz="2900" b="1" kern="100" dirty="0">
                <a:latin typeface="Times New Roman"/>
                <a:ea typeface="华文细黑"/>
                <a:cs typeface="Times New Roman"/>
              </a:rPr>
              <a:t>词类活用</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轩裳珪组</a:t>
            </a:r>
            <a:r>
              <a:rPr lang="zh-CN" altLang="zh-CN" sz="2900" kern="100" dirty="0">
                <a:solidFill>
                  <a:srgbClr val="0000FF"/>
                </a:solidFill>
                <a:latin typeface="Times New Roman"/>
                <a:ea typeface="华文细黑"/>
                <a:cs typeface="Times New Roman"/>
              </a:rPr>
              <a:t>劳</a:t>
            </a:r>
            <a:r>
              <a:rPr lang="zh-CN" altLang="zh-CN" sz="2900" kern="100" dirty="0">
                <a:latin typeface="Times New Roman"/>
                <a:ea typeface="华文细黑"/>
                <a:cs typeface="Times New Roman"/>
              </a:rPr>
              <a:t>吾形于外：</a:t>
            </a:r>
            <a:r>
              <a:rPr lang="en-US" altLang="zh-CN" sz="2900" u="sng" kern="100" dirty="0">
                <a:latin typeface="Times New Roman"/>
                <a:ea typeface="华文细黑"/>
                <a:cs typeface="Times New Roman"/>
              </a:rPr>
              <a:t>			  	</a:t>
            </a:r>
            <a:r>
              <a:rPr lang="en-US" altLang="zh-CN" sz="1100" u="sng" kern="100" dirty="0">
                <a:latin typeface="Times New Roman"/>
                <a:ea typeface="华文细黑"/>
                <a:cs typeface="Times New Roman"/>
              </a:rPr>
              <a:t>	</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使吾形不</a:t>
            </a:r>
            <a:r>
              <a:rPr lang="zh-CN" altLang="zh-CN" sz="2900" kern="100" dirty="0">
                <a:solidFill>
                  <a:srgbClr val="0000FF"/>
                </a:solidFill>
                <a:latin typeface="Times New Roman"/>
                <a:ea typeface="华文细黑"/>
                <a:cs typeface="Times New Roman"/>
              </a:rPr>
              <a:t>病</a:t>
            </a:r>
            <a:r>
              <a:rPr lang="zh-CN" altLang="zh-CN" sz="2900" kern="100" dirty="0">
                <a:latin typeface="Times New Roman"/>
                <a:ea typeface="华文细黑"/>
                <a:cs typeface="Times New Roman"/>
              </a:rPr>
              <a:t>而已悴：</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solidFill>
                  <a:srgbClr val="0000FF"/>
                </a:solidFill>
                <a:latin typeface="Times New Roman"/>
                <a:ea typeface="华文细黑"/>
                <a:cs typeface="Times New Roman"/>
              </a:rPr>
              <a:t>累</a:t>
            </a:r>
            <a:r>
              <a:rPr lang="zh-CN" altLang="zh-CN" sz="2900" kern="100" dirty="0">
                <a:latin typeface="Times New Roman"/>
                <a:ea typeface="华文细黑"/>
                <a:cs typeface="Times New Roman"/>
              </a:rPr>
              <a:t>于彼者已劳矣：</a:t>
            </a:r>
            <a:r>
              <a:rPr lang="en-US" altLang="zh-CN" sz="2900" u="sng" kern="100" dirty="0">
                <a:latin typeface="Times New Roman"/>
                <a:ea typeface="华文细黑"/>
                <a:cs typeface="Times New Roman"/>
              </a:rPr>
              <a:t>					</a:t>
            </a:r>
          </a:p>
          <a:p>
            <a:pPr algn="just">
              <a:lnSpc>
                <a:spcPct val="150000"/>
              </a:lnSpc>
            </a:pP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文言句式</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六一，何谓也：</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此庄生所诮畏影而走乎日中者也：</a:t>
            </a:r>
            <a:r>
              <a:rPr lang="en-US" altLang="zh-CN" sz="2900" u="sng" kern="100" dirty="0">
                <a:latin typeface="宋体"/>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方其得意于五物也：</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虽响九奏于洞庭之野：</a:t>
            </a:r>
            <a:r>
              <a:rPr lang="en-US" altLang="zh-CN" sz="2900" u="sng" kern="100" dirty="0">
                <a:latin typeface="Times New Roman"/>
                <a:ea typeface="华文细黑"/>
                <a:cs typeface="Times New Roman"/>
              </a:rPr>
              <a:t>								</a:t>
            </a:r>
            <a:endParaRPr lang="en-US" altLang="zh-CN" sz="2900" u="sng" kern="100" dirty="0">
              <a:latin typeface="宋体"/>
              <a:ea typeface="华文细黑"/>
              <a:cs typeface="Times New Roman"/>
            </a:endParaRPr>
          </a:p>
          <a:p>
            <a:pPr algn="just">
              <a:lnSpc>
                <a:spcPct val="150000"/>
              </a:lnSpc>
            </a:pP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6" name="矩形 5"/>
          <p:cNvSpPr/>
          <p:nvPr/>
        </p:nvSpPr>
        <p:spPr>
          <a:xfrm>
            <a:off x="4481022" y="789767"/>
            <a:ext cx="4121607"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使动用法，使</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劳累</a:t>
            </a:r>
            <a:r>
              <a:rPr lang="zh-CN" altLang="zh-CN" sz="2000" kern="100" dirty="0">
                <a:solidFill>
                  <a:srgbClr val="C00000"/>
                </a:solidFill>
                <a:latin typeface="Times New Roman"/>
                <a:ea typeface="华文细黑"/>
                <a:cs typeface="Times New Roman"/>
              </a:rPr>
              <a:t>。</a:t>
            </a:r>
            <a:endParaRPr lang="zh-CN" altLang="en-US" dirty="0">
              <a:solidFill>
                <a:srgbClr val="C00000"/>
              </a:solidFill>
            </a:endParaRPr>
          </a:p>
        </p:txBody>
      </p:sp>
      <p:sp>
        <p:nvSpPr>
          <p:cNvPr id="8" name="矩形 7"/>
          <p:cNvSpPr/>
          <p:nvPr/>
        </p:nvSpPr>
        <p:spPr>
          <a:xfrm>
            <a:off x="3975030" y="1413570"/>
            <a:ext cx="353170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名词作动词，生病。</a:t>
            </a:r>
            <a:endParaRPr lang="zh-CN" altLang="en-US" sz="2900" kern="100" dirty="0">
              <a:solidFill>
                <a:srgbClr val="C00000"/>
              </a:solidFill>
              <a:latin typeface="宋体"/>
              <a:ea typeface="华文细黑"/>
              <a:cs typeface="Times New Roman"/>
            </a:endParaRPr>
          </a:p>
        </p:txBody>
      </p:sp>
      <p:sp>
        <p:nvSpPr>
          <p:cNvPr id="10" name="矩形 9"/>
          <p:cNvSpPr/>
          <p:nvPr/>
        </p:nvSpPr>
        <p:spPr>
          <a:xfrm>
            <a:off x="3718943" y="2061643"/>
            <a:ext cx="427549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形容词作动词，被拖累。</a:t>
            </a:r>
            <a:endParaRPr lang="zh-CN" altLang="en-US" sz="2900" kern="100" dirty="0">
              <a:solidFill>
                <a:srgbClr val="C00000"/>
              </a:solidFill>
              <a:latin typeface="宋体"/>
              <a:ea typeface="华文细黑"/>
              <a:cs typeface="Times New Roman"/>
            </a:endParaRPr>
          </a:p>
        </p:txBody>
      </p:sp>
      <p:sp>
        <p:nvSpPr>
          <p:cNvPr id="16" name="矩形 15"/>
          <p:cNvSpPr/>
          <p:nvPr/>
        </p:nvSpPr>
        <p:spPr>
          <a:xfrm>
            <a:off x="3550722" y="3338622"/>
            <a:ext cx="650687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宾语前置句，应为</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六一，谓何也</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endParaRPr lang="zh-CN" altLang="en-US" dirty="0">
              <a:solidFill>
                <a:srgbClr val="C00000"/>
              </a:solidFill>
            </a:endParaRPr>
          </a:p>
        </p:txBody>
      </p:sp>
      <p:sp>
        <p:nvSpPr>
          <p:cNvPr id="18" name="矩形 17"/>
          <p:cNvSpPr/>
          <p:nvPr/>
        </p:nvSpPr>
        <p:spPr>
          <a:xfrm>
            <a:off x="6422337" y="4005859"/>
            <a:ext cx="3159805"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也，判断句。</a:t>
            </a:r>
            <a:endParaRPr lang="zh-CN" altLang="en-US" dirty="0">
              <a:solidFill>
                <a:srgbClr val="C00000"/>
              </a:solidFill>
            </a:endParaRPr>
          </a:p>
        </p:txBody>
      </p:sp>
      <p:sp>
        <p:nvSpPr>
          <p:cNvPr id="19" name="矩形 18"/>
          <p:cNvSpPr/>
          <p:nvPr/>
        </p:nvSpPr>
        <p:spPr>
          <a:xfrm>
            <a:off x="3984705" y="4634766"/>
            <a:ext cx="7250669"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状语后置句，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于五物</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应在</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得意</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前。</a:t>
            </a:r>
            <a:endParaRPr lang="zh-CN" altLang="en-US" sz="2900" kern="100" dirty="0">
              <a:solidFill>
                <a:srgbClr val="C00000"/>
              </a:solidFill>
              <a:latin typeface="宋体"/>
              <a:ea typeface="华文细黑"/>
              <a:cs typeface="Times New Roman"/>
            </a:endParaRPr>
          </a:p>
        </p:txBody>
      </p:sp>
      <p:sp>
        <p:nvSpPr>
          <p:cNvPr id="20" name="矩形 19"/>
          <p:cNvSpPr/>
          <p:nvPr/>
        </p:nvSpPr>
        <p:spPr>
          <a:xfrm>
            <a:off x="4344746" y="5282838"/>
            <a:ext cx="755844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状语后置句，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于洞庭之野</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应在</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响九奏</a:t>
            </a:r>
            <a:r>
              <a:rPr lang="en-US"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21" name="矩形 20"/>
          <p:cNvSpPr/>
          <p:nvPr/>
        </p:nvSpPr>
        <p:spPr>
          <a:xfrm>
            <a:off x="440835" y="5798053"/>
            <a:ext cx="1300322" cy="761729"/>
          </a:xfrm>
          <a:prstGeom prst="rect">
            <a:avLst/>
          </a:prstGeom>
        </p:spPr>
        <p:txBody>
          <a:bodyPr wrap="none" lIns="91423" tIns="45711" rIns="91423" bIns="45711">
            <a:spAutoFit/>
          </a:bodyPr>
          <a:lstStyle/>
          <a:p>
            <a:pPr>
              <a:lnSpc>
                <a:spcPct val="150000"/>
              </a:lnSpc>
            </a:pPr>
            <a:r>
              <a:rPr lang="zh-CN" altLang="zh-CN" sz="2900" kern="100" dirty="0">
                <a:solidFill>
                  <a:srgbClr val="C00000"/>
                </a:solidFill>
                <a:latin typeface="宋体"/>
                <a:ea typeface="华文细黑"/>
                <a:cs typeface="Times New Roman"/>
              </a:rPr>
              <a:t>之前。</a:t>
            </a:r>
          </a:p>
        </p:txBody>
      </p:sp>
    </p:spTree>
    <p:extLst>
      <p:ext uri="{BB962C8B-B14F-4D97-AF65-F5344CB8AC3E}">
        <p14:creationId xmlns:p14="http://schemas.microsoft.com/office/powerpoint/2010/main" xmlns="" val="1749165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linds(horizontal)">
                                      <p:cBhvr>
                                        <p:cTn id="37" dur="500"/>
                                        <p:tgtEl>
                                          <p:spTgt spid="21"/>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linds(horizontal)">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6"/>
                                        </p:tgtEl>
                                      </p:cBhvr>
                                    </p:animEffect>
                                    <p:set>
                                      <p:cBhvr>
                                        <p:cTn id="45" dur="1" fill="hold">
                                          <p:stCondLst>
                                            <p:cond delay="499"/>
                                          </p:stCondLst>
                                        </p:cTn>
                                        <p:tgtEl>
                                          <p:spTgt spid="6"/>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0"/>
                                        </p:tgtEl>
                                      </p:cBhvr>
                                    </p:animEffect>
                                    <p:set>
                                      <p:cBhvr>
                                        <p:cTn id="51" dur="1" fill="hold">
                                          <p:stCondLst>
                                            <p:cond delay="499"/>
                                          </p:stCondLst>
                                        </p:cTn>
                                        <p:tgtEl>
                                          <p:spTgt spid="10"/>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6"/>
                                        </p:tgtEl>
                                      </p:cBhvr>
                                    </p:animEffect>
                                    <p:set>
                                      <p:cBhvr>
                                        <p:cTn id="54" dur="1" fill="hold">
                                          <p:stCondLst>
                                            <p:cond delay="499"/>
                                          </p:stCondLst>
                                        </p:cTn>
                                        <p:tgtEl>
                                          <p:spTgt spid="16"/>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9"/>
                                        </p:tgtEl>
                                      </p:cBhvr>
                                    </p:animEffect>
                                    <p:set>
                                      <p:cBhvr>
                                        <p:cTn id="60" dur="1" fill="hold">
                                          <p:stCondLst>
                                            <p:cond delay="499"/>
                                          </p:stCondLst>
                                        </p:cTn>
                                        <p:tgtEl>
                                          <p:spTgt spid="19"/>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21"/>
                                        </p:tgtEl>
                                      </p:cBhvr>
                                    </p:animEffect>
                                    <p:set>
                                      <p:cBhvr>
                                        <p:cTn id="63" dur="1" fill="hold">
                                          <p:stCondLst>
                                            <p:cond delay="499"/>
                                          </p:stCondLst>
                                        </p:cTn>
                                        <p:tgtEl>
                                          <p:spTgt spid="21"/>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20"/>
                                        </p:tgtEl>
                                      </p:cBhvr>
                                    </p:animEffect>
                                    <p:set>
                                      <p:cBhvr>
                                        <p:cTn id="66"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6" grpId="0"/>
      <p:bldP spid="6" grpId="1"/>
      <p:bldP spid="8" grpId="0"/>
      <p:bldP spid="8" grpId="1"/>
      <p:bldP spid="10" grpId="0"/>
      <p:bldP spid="10" grpId="1"/>
      <p:bldP spid="16" grpId="0"/>
      <p:bldP spid="16" grpId="1"/>
      <p:bldP spid="18" grpId="0"/>
      <p:bldP spid="18" grpId="1"/>
      <p:bldP spid="19" grpId="0"/>
      <p:bldP spid="19" grpId="1"/>
      <p:bldP spid="20" grpId="0"/>
      <p:bldP spid="20" grpId="1"/>
      <p:bldP spid="21" grpId="0"/>
      <p:bldP spid="21" grpId="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90147" y="1087751"/>
            <a:ext cx="11680359" cy="146189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世事之为吾累者众也：</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此吾之所以志也：</a:t>
            </a:r>
            <a:r>
              <a:rPr lang="en-US" altLang="zh-CN" sz="2900" u="sng" kern="100" dirty="0">
                <a:latin typeface="宋体"/>
                <a:ea typeface="华文细黑"/>
                <a:cs typeface="Times New Roman"/>
              </a:rPr>
              <a:t>				</a:t>
            </a:r>
            <a:endParaRPr lang="zh-CN" altLang="zh-CN" sz="1100" u="sng" kern="100" dirty="0">
              <a:latin typeface="宋体"/>
              <a:cs typeface="Courier New"/>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11" name="矩形 10"/>
          <p:cNvSpPr/>
          <p:nvPr/>
        </p:nvSpPr>
        <p:spPr>
          <a:xfrm>
            <a:off x="4632176" y="1178382"/>
            <a:ext cx="7151662" cy="538591"/>
          </a:xfrm>
          <a:prstGeom prst="rect">
            <a:avLst/>
          </a:prstGeom>
        </p:spPr>
        <p:txBody>
          <a:bodyPr wrap="square" lIns="91423" tIns="45711" rIns="91423" bIns="45711">
            <a:spAutoFit/>
          </a:bodyPr>
          <a:lstStyle/>
          <a:p>
            <a:r>
              <a:rPr lang="zh-CN" altLang="zh-CN" sz="2900" kern="100" dirty="0">
                <a:solidFill>
                  <a:srgbClr val="C00000"/>
                </a:solidFill>
                <a:latin typeface="Times New Roman"/>
                <a:ea typeface="华文细黑"/>
                <a:cs typeface="Times New Roman"/>
              </a:rPr>
              <a:t>定语后置句，应为</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为吾累者之世事</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endParaRPr lang="zh-CN" altLang="en-US" dirty="0">
              <a:solidFill>
                <a:srgbClr val="C00000"/>
              </a:solidFill>
            </a:endParaRPr>
          </a:p>
        </p:txBody>
      </p:sp>
      <p:sp>
        <p:nvSpPr>
          <p:cNvPr id="13" name="矩形 12"/>
          <p:cNvSpPr/>
          <p:nvPr/>
        </p:nvSpPr>
        <p:spPr>
          <a:xfrm>
            <a:off x="3934967" y="1800715"/>
            <a:ext cx="3159805"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也，判断句。</a:t>
            </a:r>
            <a:endParaRPr lang="zh-CN" altLang="en-US" dirty="0">
              <a:solidFill>
                <a:srgbClr val="C00000"/>
              </a:solidFill>
            </a:endParaRPr>
          </a:p>
        </p:txBody>
      </p:sp>
    </p:spTree>
    <p:extLst>
      <p:ext uri="{BB962C8B-B14F-4D97-AF65-F5344CB8AC3E}">
        <p14:creationId xmlns:p14="http://schemas.microsoft.com/office/powerpoint/2010/main" xmlns="" val="19545921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11" grpId="0"/>
      <p:bldP spid="11" grpId="1"/>
      <p:bldP spid="13" grpId="0"/>
      <p:bldP spid="13"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33264" y="189435"/>
            <a:ext cx="12154630" cy="614779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5.</a:t>
            </a:r>
            <a:r>
              <a:rPr lang="zh-CN" altLang="zh-CN" sz="2900" b="1" kern="100" dirty="0">
                <a:latin typeface="Times New Roman"/>
                <a:ea typeface="华文细黑"/>
                <a:cs typeface="Times New Roman"/>
              </a:rPr>
              <a:t>翻译下列句子</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虽响九奏于洞庭之野，阅大战于涿鹿之原，未足喻其乐且适也。</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然常患不得极吾乐于其间者，世事之为吾累者众也。</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吾其何择哉？</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10" name="矩形 9"/>
          <p:cNvSpPr/>
          <p:nvPr/>
        </p:nvSpPr>
        <p:spPr>
          <a:xfrm>
            <a:off x="190551" y="1376553"/>
            <a:ext cx="12034287"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en-US"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即使在洞庭湖原野上奏响九韶音乐，在涿鹿大地观看大战役，也不足以形容自己的快乐和舒适。</a:t>
            </a:r>
            <a:endParaRPr lang="zh-CN" altLang="zh-CN" sz="1100" kern="100" dirty="0">
              <a:solidFill>
                <a:srgbClr val="C00000"/>
              </a:solidFill>
              <a:latin typeface="宋体"/>
              <a:cs typeface="Courier New"/>
            </a:endParaRPr>
          </a:p>
        </p:txBody>
      </p:sp>
      <p:sp>
        <p:nvSpPr>
          <p:cNvPr id="11" name="矩形 10"/>
          <p:cNvSpPr/>
          <p:nvPr/>
        </p:nvSpPr>
        <p:spPr>
          <a:xfrm>
            <a:off x="190550" y="3310191"/>
            <a:ext cx="11915136"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en-US" sz="2900" kern="100" dirty="0">
                <a:solidFill>
                  <a:srgbClr val="C00000"/>
                </a:solidFill>
                <a:latin typeface="Times New Roman"/>
                <a:ea typeface="华文细黑"/>
                <a:cs typeface="Times New Roman"/>
              </a:rPr>
              <a:t>然而常常忧虑不能在这五种物品中尽情享乐，原因是给我拖累的世事太多了。</a:t>
            </a:r>
          </a:p>
        </p:txBody>
      </p:sp>
      <p:sp>
        <p:nvSpPr>
          <p:cNvPr id="12" name="矩形 11"/>
          <p:cNvSpPr/>
          <p:nvPr/>
        </p:nvSpPr>
        <p:spPr>
          <a:xfrm>
            <a:off x="1431597" y="5354846"/>
            <a:ext cx="353170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我将选择哪方面呢？</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3625812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10" grpId="0"/>
      <p:bldP spid="10" grpId="1"/>
      <p:bldP spid="11" grpId="0"/>
      <p:bldP spid="11" grpId="1"/>
      <p:bldP spid="12" grpId="0"/>
      <p:bldP spid="12"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整体</a:t>
            </a:r>
            <a:r>
              <a:rPr lang="zh-CN" altLang="en-US" sz="2400" b="1" dirty="0">
                <a:solidFill>
                  <a:srgbClr val="FFFF00"/>
                </a:solidFill>
                <a:latin typeface="微软雅黑" pitchFamily="34" charset="-122"/>
                <a:ea typeface="微软雅黑" pitchFamily="34" charset="-122"/>
              </a:rPr>
              <a:t>感知</a:t>
            </a:r>
          </a:p>
        </p:txBody>
      </p:sp>
      <p:sp>
        <p:nvSpPr>
          <p:cNvPr id="5" name="矩形 4"/>
          <p:cNvSpPr/>
          <p:nvPr/>
        </p:nvSpPr>
        <p:spPr>
          <a:xfrm>
            <a:off x="622598" y="648257"/>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一、结构图解</a:t>
            </a:r>
            <a:endParaRPr lang="zh-CN" altLang="zh-CN" sz="2900" b="1" kern="100" dirty="0">
              <a:solidFill>
                <a:srgbClr val="0000FF"/>
              </a:solidFill>
              <a:latin typeface="微软雅黑"/>
              <a:ea typeface="微软雅黑"/>
              <a:cs typeface="Times New Roman"/>
            </a:endParaRPr>
          </a:p>
        </p:txBody>
      </p:sp>
      <p:sp>
        <p:nvSpPr>
          <p:cNvPr id="6" name="矩形 5"/>
          <p:cNvSpPr/>
          <p:nvPr/>
        </p:nvSpPr>
        <p:spPr>
          <a:xfrm>
            <a:off x="874819" y="2472412"/>
            <a:ext cx="2044115" cy="761729"/>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六一居士传</a:t>
            </a:r>
            <a:endParaRPr lang="zh-CN" altLang="en-US" sz="2900" dirty="0"/>
          </a:p>
        </p:txBody>
      </p:sp>
      <p:sp>
        <p:nvSpPr>
          <p:cNvPr id="7" name="左大括号 6"/>
          <p:cNvSpPr/>
          <p:nvPr/>
        </p:nvSpPr>
        <p:spPr>
          <a:xfrm>
            <a:off x="2782838" y="1950364"/>
            <a:ext cx="216024" cy="1882950"/>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8" name="矩形 17"/>
          <p:cNvSpPr/>
          <p:nvPr/>
        </p:nvSpPr>
        <p:spPr>
          <a:xfrm>
            <a:off x="2998861" y="1845619"/>
            <a:ext cx="7704856" cy="2100557"/>
          </a:xfrm>
          <a:prstGeom prst="rect">
            <a:avLst/>
          </a:prstGeom>
        </p:spPr>
        <p:txBody>
          <a:bodyPr wrap="square" lIns="91423" tIns="45711" rIns="91423" bIns="45711">
            <a:spAutoFit/>
          </a:bodyPr>
          <a:lstStyle/>
          <a:p>
            <a:pPr>
              <a:lnSpc>
                <a:spcPct val="150000"/>
              </a:lnSpc>
            </a:pPr>
            <a:r>
              <a:rPr lang="zh-CN" altLang="zh-CN" sz="2900" kern="100" dirty="0">
                <a:latin typeface="Times New Roman"/>
                <a:ea typeface="华文细黑"/>
                <a:cs typeface="Times New Roman"/>
              </a:rPr>
              <a:t>更名原因：老而衰且病，将退休于颍水之上</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六一之乐：五问五答　感慨无限</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退隐理由：三宜归去　闲适安逸</a:t>
            </a:r>
            <a:endParaRPr lang="en-US" altLang="zh-CN" sz="2900" kern="100" dirty="0">
              <a:latin typeface="Times New Roman"/>
              <a:ea typeface="华文细黑"/>
              <a:cs typeface="Times New Roman"/>
            </a:endParaRPr>
          </a:p>
        </p:txBody>
      </p:sp>
    </p:spTree>
    <p:extLst>
      <p:ext uri="{BB962C8B-B14F-4D97-AF65-F5344CB8AC3E}">
        <p14:creationId xmlns:p14="http://schemas.microsoft.com/office/powerpoint/2010/main" xmlns="" val="859062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78582" y="720264"/>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二、中心主旨</a:t>
            </a:r>
            <a:endParaRPr lang="zh-CN" altLang="zh-CN" sz="2900" b="1" kern="100" dirty="0">
              <a:solidFill>
                <a:srgbClr val="0000FF"/>
              </a:solidFill>
              <a:latin typeface="微软雅黑"/>
              <a:ea typeface="微软雅黑"/>
              <a:cs typeface="Times New Roman"/>
            </a:endParaRPr>
          </a:p>
        </p:txBody>
      </p:sp>
      <p:sp>
        <p:nvSpPr>
          <p:cNvPr id="11" name="矩形 10"/>
          <p:cNvSpPr/>
          <p:nvPr/>
        </p:nvSpPr>
        <p:spPr>
          <a:xfrm>
            <a:off x="478583" y="1485579"/>
            <a:ext cx="11068815" cy="2100557"/>
          </a:xfrm>
          <a:prstGeom prst="rect">
            <a:avLst/>
          </a:prstGeom>
        </p:spPr>
        <p:txBody>
          <a:bodyPr lIns="91423" tIns="45711" rIns="91423" bIns="45711">
            <a:spAutoFit/>
          </a:bodyPr>
          <a:lstStyle/>
          <a:p>
            <a:pPr algn="just">
              <a:lnSpc>
                <a:spcPct val="150000"/>
              </a:lnSpc>
            </a:pPr>
            <a:r>
              <a:rPr lang="zh-CN" altLang="zh-CN" sz="2900" kern="100" dirty="0">
                <a:latin typeface="Times New Roman"/>
                <a:ea typeface="华文细黑"/>
                <a:cs typeface="Times New Roman"/>
              </a:rPr>
              <a:t>欧阳修这篇自传文，通过对自己更名</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六一居士</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的陈述，对理想中</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六一</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之乐的描绘，以及对自己应该归老的分析，表现了自己为官场世务所累的苦闷和对归老后闲适安逸生活的向往。</a:t>
            </a:r>
            <a:endParaRPr lang="zh-CN" altLang="zh-CN" sz="1100" kern="100" dirty="0">
              <a:latin typeface="宋体"/>
              <a:cs typeface="Courier New"/>
            </a:endParaRPr>
          </a:p>
        </p:txBody>
      </p:sp>
    </p:spTree>
    <p:extLst>
      <p:ext uri="{BB962C8B-B14F-4D97-AF65-F5344CB8AC3E}">
        <p14:creationId xmlns:p14="http://schemas.microsoft.com/office/powerpoint/2010/main" xmlns="" val="53103556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emplate>
  <TotalTime>8178</TotalTime>
  <Words>6806</Words>
  <Application>Microsoft Office PowerPoint</Application>
  <PresentationFormat>Custom</PresentationFormat>
  <Paragraphs>737</Paragraphs>
  <Slides>43</Slides>
  <Notes>38</Notes>
  <HiddenSlides>10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vector>
  </TitlesOfParts>
  <Manager> </Manager>
  <Company> </Company>
  <LinksUpToDate>false</LinksUpToDate>
  <SharedDoc>false</SharedDoc>
  <HyperlinkBase>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xbany</cp:lastModifiedBy>
  <cp:revision>3</cp:revision>
  <dcterms:modified xsi:type="dcterms:W3CDTF">2019-07-12T05:13:00Z</dcterms:modified>
  <cp:category> </cp:category>
</cp:coreProperties>
</file>