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docProps/custom.xml" ContentType="application/vnd.openxmlformats-officedocument.custom-properties+xml"/>
  <Override PartName="/ppt/commentAuthors.xml" ContentType="application/vnd.openxmlformats-officedocument.presentationml.commentAuthors+xml"/>
  <Override PartName="/ppt/tags/tag14.xml" ContentType="application/vnd.openxmlformats-officedocument.presentationml.tags+xml"/>
  <Override PartName="/ppt/tags/tag15.xml" ContentType="application/vnd.openxmlformats-officedocument.presentationml.tags+xml"/>
  <Default Extension="tiff" ContentType="image/tiff"/>
  <Default Extension="gif" ContentType="image/gif"/>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331" r:id="rId2"/>
    <p:sldId id="332" r:id="rId3"/>
    <p:sldId id="333" r:id="rId4"/>
    <p:sldId id="334" r:id="rId5"/>
    <p:sldId id="335" r:id="rId6"/>
    <p:sldId id="336" r:id="rId7"/>
    <p:sldId id="337" r:id="rId8"/>
    <p:sldId id="338" r:id="rId9"/>
    <p:sldId id="339" r:id="rId10"/>
    <p:sldId id="340" r:id="rId11"/>
    <p:sldId id="341" r:id="rId12"/>
    <p:sldId id="342" r:id="rId13"/>
    <p:sldId id="343" r:id="rId14"/>
    <p:sldId id="344" r:id="rId15"/>
    <p:sldId id="345" r:id="rId16"/>
    <p:sldId id="346" r:id="rId17"/>
    <p:sldId id="348" r:id="rId18"/>
    <p:sldId id="349" r:id="rId19"/>
    <p:sldId id="350" r:id="rId20"/>
    <p:sldId id="351" r:id="rId21"/>
    <p:sldId id="352" r:id="rId22"/>
    <p:sldId id="353" r:id="rId23"/>
    <p:sldId id="354" r:id="rId24"/>
    <p:sldId id="357" r:id="rId25"/>
    <p:sldId id="355" r:id="rId26"/>
    <p:sldId id="358" r:id="rId27"/>
    <p:sldId id="359" r:id="rId28"/>
    <p:sldId id="360" r:id="rId29"/>
    <p:sldId id="361" r:id="rId30"/>
    <p:sldId id="362" r:id="rId31"/>
    <p:sldId id="363" r:id="rId32"/>
    <p:sldId id="364" r:id="rId33"/>
    <p:sldId id="365" r:id="rId34"/>
    <p:sldId id="372" r:id="rId35"/>
    <p:sldId id="373" r:id="rId36"/>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ww.xkb1.com" initials="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xmlns="" val="1"/>
      </p:ext>
    </p:extLst>
  </p:showPr>
  <p:clrMru>
    <a:srgbClr val="F63818"/>
    <a:srgbClr val="CC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100" d="100"/>
          <a:sy n="100" d="100"/>
        </p:scale>
        <p:origin x="-294" y="-552"/>
      </p:cViewPr>
      <p:guideLst>
        <p:guide orient="horz" pos="2070"/>
        <p:guide pos="3840"/>
      </p:guideLst>
    </p:cSldViewPr>
  </p:slideViewPr>
  <p:notesTextViewPr>
    <p:cViewPr>
      <p:scale>
        <a:sx n="100" d="100"/>
        <a:sy n="100" d="100"/>
      </p:scale>
      <p:origin x="0" y="0"/>
    </p:cViewPr>
  </p:notesTextViewPr>
  <p:gridSpacing cx="73733025" cy="737330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2020/8/27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p:cNvSpPr>
          <p:nvPr>
            <p:ph type="hdr" sz="quarter"/>
          </p:nvPr>
        </p:nvSpPr>
        <p:spPr>
          <a:xfrm>
            <a:off x="0" y="0"/>
            <a:ext cx="2971800" cy="457200"/>
          </a:xfrm>
          <a:prstGeom prst="rect">
            <a:avLst/>
          </a:prstGeom>
          <a:noFill/>
          <a:ln w="9525">
            <a:noFill/>
            <a:miter/>
          </a:ln>
        </p:spPr>
        <p:txBody>
          <a:bodyPr vert="horz"/>
          <a:lstStyle>
            <a:lvl1pPr>
              <a:defRPr sz="1200" noProof="1">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2"/>
          <p:cNvSpPr>
            <a:spLocks noGrp="1"/>
          </p:cNvSpPr>
          <p:nvPr>
            <p:ph type="dt" idx="1"/>
          </p:nvPr>
        </p:nvSpPr>
        <p:spPr>
          <a:xfrm>
            <a:off x="3884613" y="0"/>
            <a:ext cx="2971800" cy="457200"/>
          </a:xfrm>
          <a:prstGeom prst="rect">
            <a:avLst/>
          </a:prstGeom>
          <a:noFill/>
          <a:ln w="9525">
            <a:noFill/>
            <a:miter/>
          </a:ln>
        </p:spPr>
        <p:txBody>
          <a:bodyPr vert="horz"/>
          <a:lstStyle>
            <a:lvl1pPr algn="r">
              <a:defRPr sz="1200" noProof="1">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844" name="幻灯片图像占位符 3"/>
          <p:cNvSpPr>
            <a:spLocks noGrp="1" noRot="1" noChangeAspect="1"/>
          </p:cNvSpPr>
          <p:nvPr>
            <p:ph type="sldImg"/>
          </p:nvPr>
        </p:nvSpPr>
        <p:spPr>
          <a:xfrm>
            <a:off x="381000" y="685800"/>
            <a:ext cx="6096000" cy="3429000"/>
          </a:xfrm>
          <a:prstGeom prst="rect">
            <a:avLst/>
          </a:prstGeom>
          <a:noFill/>
          <a:ln w="9525">
            <a:noFill/>
          </a:ln>
        </p:spPr>
      </p:sp>
      <p:sp>
        <p:nvSpPr>
          <p:cNvPr id="35845" name="备注占位符 4"/>
          <p:cNvSpPr>
            <a:spLocks noGrp="1" noRot="1" noChangeAspect="1"/>
          </p:cNvSpPr>
          <p:nvPr/>
        </p:nvSpPr>
        <p:spPr>
          <a:xfrm>
            <a:off x="685800" y="4343400"/>
            <a:ext cx="5486400" cy="4114800"/>
          </a:xfrm>
          <a:prstGeom prst="rect">
            <a:avLst/>
          </a:prstGeom>
          <a:noFill/>
          <a:ln w="9525">
            <a:noFill/>
          </a:ln>
        </p:spPr>
        <p:txBody>
          <a:bodyPr anchor="ctr"/>
          <a:lstStyle/>
          <a:p>
            <a:pPr lvl="0" eaLnBrk="1" hangingPunct="1"/>
            <a:r>
              <a:rPr lang="zh-CN" altLang="en-US" sz="1200" dirty="0"/>
              <a:t>单击此处编辑母版文本样式</a:t>
            </a:r>
          </a:p>
          <a:p>
            <a:pPr lvl="0" eaLnBrk="1" hangingPunct="1"/>
            <a:r>
              <a:rPr lang="zh-CN" altLang="en-US" sz="1200" dirty="0"/>
              <a:t>第二级</a:t>
            </a:r>
          </a:p>
          <a:p>
            <a:pPr lvl="0" eaLnBrk="1" hangingPunct="1"/>
            <a:r>
              <a:rPr lang="zh-CN" altLang="en-US" sz="1200" dirty="0"/>
              <a:t>第三级</a:t>
            </a:r>
          </a:p>
          <a:p>
            <a:pPr lvl="0" eaLnBrk="1" hangingPunct="1"/>
            <a:r>
              <a:rPr lang="zh-CN" altLang="en-US" sz="1200" dirty="0"/>
              <a:t>第四级</a:t>
            </a:r>
          </a:p>
          <a:p>
            <a:pPr lvl="0" eaLnBrk="1" hangingPunct="1"/>
            <a:r>
              <a:rPr lang="zh-CN" altLang="en-US" sz="1200" dirty="0"/>
              <a:t>第五级</a:t>
            </a:r>
          </a:p>
        </p:txBody>
      </p:sp>
      <p:sp>
        <p:nvSpPr>
          <p:cNvPr id="2054" name="页脚占位符 5"/>
          <p:cNvSpPr>
            <a:spLocks noGrp="1"/>
          </p:cNvSpPr>
          <p:nvPr>
            <p:ph type="ftr" sz="quarter" idx="4"/>
          </p:nvPr>
        </p:nvSpPr>
        <p:spPr>
          <a:xfrm>
            <a:off x="0" y="8685213"/>
            <a:ext cx="2971800" cy="457200"/>
          </a:xfrm>
          <a:prstGeom prst="rect">
            <a:avLst/>
          </a:prstGeom>
          <a:noFill/>
          <a:ln w="9525">
            <a:noFill/>
            <a:miter/>
          </a:ln>
        </p:spPr>
        <p:txBody>
          <a:bodyPr vert="horz" anchor="b"/>
          <a:lstStyle>
            <a:lvl1pPr>
              <a:defRPr sz="1200" noProof="1">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6"/>
          <p:cNvSpPr>
            <a:spLocks noGrp="1"/>
          </p:cNvSpPr>
          <p:nvPr>
            <p:ph type="sldNum" sz="quarter" idx="5"/>
          </p:nvPr>
        </p:nvSpPr>
        <p:spPr>
          <a:xfrm>
            <a:off x="3884613" y="8685213"/>
            <a:ext cx="2971800" cy="457200"/>
          </a:xfrm>
          <a:prstGeom prst="rect">
            <a:avLst/>
          </a:prstGeom>
          <a:noFill/>
          <a:ln w="9525">
            <a:noFill/>
            <a:miter/>
          </a:ln>
        </p:spPr>
        <p:txBody>
          <a:bodyPr vert="horz" wrap="square" lIns="91440" tIns="45720" rIns="91440" bIns="45720" numCol="1" anchor="b" anchorCtr="0" compatLnSpc="1"/>
          <a:lstStyle/>
          <a:p>
            <a:pPr lvl="0" algn="r" eaLnBrk="1" hangingPunct="1"/>
            <a:fld id="{9A0DB2DC-4C9A-4742-B13C-FB6460FD3503}" type="slidenum">
              <a:rPr lang="zh-CN" altLang="en-US" dirty="0"/>
              <a:pPr lvl="0" algn="r" eaLnBrk="1" hangingPunct="1"/>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Arial" panose="020B0604020202020204" pitchFamily="34" charset="0"/>
        <a:ea typeface="+mn-ea"/>
        <a:cs typeface="+mn-cs"/>
      </a:defRPr>
    </a:lvl1pPr>
    <a:lvl2pPr marL="457200" lvl="1" algn="l" rtl="0" eaLnBrk="0" fontAlgn="base" hangingPunct="0">
      <a:spcBef>
        <a:spcPct val="0"/>
      </a:spcBef>
      <a:spcAft>
        <a:spcPct val="0"/>
      </a:spcAft>
      <a:defRPr sz="1200" kern="1200">
        <a:solidFill>
          <a:schemeClr val="tx1"/>
        </a:solidFill>
        <a:latin typeface="Arial" panose="020B0604020202020204" pitchFamily="34" charset="0"/>
        <a:ea typeface="+mn-ea"/>
        <a:cs typeface="+mn-cs"/>
      </a:defRPr>
    </a:lvl2pPr>
    <a:lvl3pPr marL="914400" lvl="2" algn="l" rtl="0" eaLnBrk="0" fontAlgn="base" hangingPunct="0">
      <a:spcBef>
        <a:spcPct val="0"/>
      </a:spcBef>
      <a:spcAft>
        <a:spcPct val="0"/>
      </a:spcAft>
      <a:defRPr sz="1200" kern="1200">
        <a:solidFill>
          <a:schemeClr val="tx1"/>
        </a:solidFill>
        <a:latin typeface="Arial" panose="020B0604020202020204" pitchFamily="34" charset="0"/>
        <a:ea typeface="+mn-ea"/>
        <a:cs typeface="+mn-cs"/>
      </a:defRPr>
    </a:lvl3pPr>
    <a:lvl4pPr marL="1371600" lvl="3" algn="l" rtl="0" eaLnBrk="0" fontAlgn="base" hangingPunct="0">
      <a:spcBef>
        <a:spcPct val="0"/>
      </a:spcBef>
      <a:spcAft>
        <a:spcPct val="0"/>
      </a:spcAft>
      <a:defRPr sz="1200" kern="1200">
        <a:solidFill>
          <a:schemeClr val="tx1"/>
        </a:solidFill>
        <a:latin typeface="Arial" panose="020B0604020202020204" pitchFamily="34" charset="0"/>
        <a:ea typeface="+mn-ea"/>
        <a:cs typeface="+mn-cs"/>
      </a:defRPr>
    </a:lvl4pPr>
    <a:lvl5pPr marL="1828800" lvl="4" algn="l" rtl="0" eaLnBrk="0" fontAlgn="base" hangingPunct="0">
      <a:spcBef>
        <a:spcPct val="0"/>
      </a:spcBef>
      <a:spcAft>
        <a:spcPct val="0"/>
      </a:spcAft>
      <a:defRPr sz="1200" kern="1200">
        <a:solidFill>
          <a:schemeClr val="tx1"/>
        </a:solidFill>
        <a:latin typeface="Arial" panose="020B0604020202020204" pitchFamily="34" charset="0"/>
        <a:ea typeface="+mn-ea"/>
        <a:cs typeface="+mn-cs"/>
      </a:defRPr>
    </a:lvl5pPr>
    <a:lvl6pPr marL="2286000" lvl="5" indent="0">
      <a:defRPr sz="1200" kern="1200">
        <a:latin typeface="+mn-lt"/>
        <a:ea typeface="+mn-ea"/>
        <a:cs typeface="+mn-cs"/>
      </a:defRPr>
    </a:lvl6pPr>
    <a:lvl7pPr marL="2743200" lvl="6" indent="0">
      <a:defRPr sz="1200" kern="1200">
        <a:latin typeface="+mn-lt"/>
        <a:ea typeface="+mn-ea"/>
        <a:cs typeface="+mn-cs"/>
      </a:defRPr>
    </a:lvl7pPr>
    <a:lvl8pPr marL="3200400" lvl="7" indent="0">
      <a:defRPr sz="1200" kern="1200">
        <a:latin typeface="+mn-lt"/>
        <a:ea typeface="+mn-ea"/>
        <a:cs typeface="+mn-cs"/>
      </a:defRPr>
    </a:lvl8pPr>
    <a:lvl9pPr marL="3657600" lvl="8" indent="0">
      <a:defRPr sz="1200" kern="1200">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9.xml"/><Relationship Id="rId7" Type="http://schemas.openxmlformats.org/officeDocument/2006/relationships/image" Target="../media/image4.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4.xml"/><Relationship Id="rId7"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5" name="图片 24" descr="图片2"/>
          <p:cNvPicPr>
            <a:picLocks noChangeAspect="1"/>
          </p:cNvPicPr>
          <p:nvPr/>
        </p:nvPicPr>
        <p:blipFill>
          <a:blip r:embed="rId2" cstate="print"/>
          <a:stretch>
            <a:fillRect/>
          </a:stretch>
        </p:blipFill>
        <p:spPr>
          <a:xfrm>
            <a:off x="-24130" y="3810"/>
            <a:ext cx="12240260" cy="6850380"/>
          </a:xfrm>
          <a:prstGeom prst="rect">
            <a:avLst/>
          </a:prstGeom>
        </p:spPr>
      </p:pic>
      <p:pic>
        <p:nvPicPr>
          <p:cNvPr id="30" name="图片 29" descr="sdfgdfsgdf"/>
          <p:cNvPicPr>
            <a:picLocks noChangeAspect="1"/>
          </p:cNvPicPr>
          <p:nvPr/>
        </p:nvPicPr>
        <p:blipFill>
          <a:blip r:embed="rId3" cstate="print">
            <a:clrChange>
              <a:clrFrom>
                <a:srgbClr val="FFFFFF">
                  <a:alpha val="100000"/>
                </a:srgbClr>
              </a:clrFrom>
              <a:clrTo>
                <a:srgbClr val="FFFFFF">
                  <a:alpha val="100000"/>
                  <a:alpha val="0"/>
                </a:srgbClr>
              </a:clrTo>
            </a:clrChange>
          </a:blip>
          <a:srcRect l="34432" t="64722"/>
          <a:stretch>
            <a:fillRect/>
          </a:stretch>
        </p:blipFill>
        <p:spPr>
          <a:xfrm>
            <a:off x="7312025" y="5640070"/>
            <a:ext cx="1958975" cy="790575"/>
          </a:xfrm>
          <a:prstGeom prst="rect">
            <a:avLst/>
          </a:prstGeom>
        </p:spPr>
      </p:pic>
      <p:pic>
        <p:nvPicPr>
          <p:cNvPr id="31" name="图片 30"/>
          <p:cNvPicPr>
            <a:picLocks noChangeAspect="1"/>
          </p:cNvPicPr>
          <p:nvPr/>
        </p:nvPicPr>
        <p:blipFill>
          <a:blip r:embed="rId4" cstate="print"/>
          <a:stretch>
            <a:fillRect/>
          </a:stretch>
        </p:blipFill>
        <p:spPr>
          <a:xfrm>
            <a:off x="4557395" y="5198110"/>
            <a:ext cx="1206500" cy="557530"/>
          </a:xfrm>
          <a:prstGeom prst="rect">
            <a:avLst/>
          </a:prstGeom>
        </p:spPr>
      </p:pic>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图片1_副本"/>
          <p:cNvPicPr>
            <a:picLocks noChangeAspect="1"/>
          </p:cNvPicPr>
          <p:nvPr/>
        </p:nvPicPr>
        <p:blipFill>
          <a:blip r:embed="rId2" cstate="print"/>
          <a:srcRect t="9198" b="9198"/>
          <a:stretch>
            <a:fillRect/>
          </a:stretch>
        </p:blipFill>
        <p:spPr>
          <a:xfrm>
            <a:off x="-15240" y="-8890"/>
            <a:ext cx="12222480" cy="6875780"/>
          </a:xfrm>
          <a:prstGeom prst="rect">
            <a:avLst/>
          </a:prstGeom>
        </p:spPr>
      </p:pic>
      <p:pic>
        <p:nvPicPr>
          <p:cNvPr id="12" name="图片 11" descr="阿萨德刚是大法官法的规划"/>
          <p:cNvPicPr>
            <a:picLocks noChangeAspect="1"/>
          </p:cNvPicPr>
          <p:nvPr/>
        </p:nvPicPr>
        <p:blipFill>
          <a:blip r:embed="rId3" cstate="print">
            <a:clrChange>
              <a:clrFrom>
                <a:srgbClr val="CFC4BE">
                  <a:alpha val="100000"/>
                </a:srgbClr>
              </a:clrFrom>
              <a:clrTo>
                <a:srgbClr val="CFC4BE">
                  <a:alpha val="100000"/>
                  <a:alpha val="0"/>
                </a:srgbClr>
              </a:clrTo>
            </a:clrChange>
          </a:blip>
          <a:srcRect r="15842" b="4427"/>
          <a:stretch>
            <a:fillRect/>
          </a:stretch>
        </p:blipFill>
        <p:spPr>
          <a:xfrm>
            <a:off x="9130030" y="4124960"/>
            <a:ext cx="3120390" cy="2782570"/>
          </a:xfrm>
          <a:prstGeom prst="rect">
            <a:avLst/>
          </a:prstGeom>
        </p:spPr>
      </p:pic>
      <p:pic>
        <p:nvPicPr>
          <p:cNvPr id="10" name="图片 9" descr="sadfjldfg"/>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10429240" y="5721985"/>
            <a:ext cx="1314450" cy="1314450"/>
          </a:xfrm>
          <a:prstGeom prst="rect">
            <a:avLst/>
          </a:prstGeom>
        </p:spPr>
      </p:pic>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2020/8/27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pic>
        <p:nvPicPr>
          <p:cNvPr id="8" name="图片 7" descr="图片1_副本"/>
          <p:cNvPicPr>
            <a:picLocks noChangeAspect="1"/>
          </p:cNvPicPr>
          <p:nvPr/>
        </p:nvPicPr>
        <p:blipFill>
          <a:blip r:embed="rId7" cstate="print"/>
          <a:srcRect t="9198" b="9198"/>
          <a:stretch>
            <a:fillRect/>
          </a:stretch>
        </p:blipFill>
        <p:spPr>
          <a:xfrm>
            <a:off x="-15240" y="-34290"/>
            <a:ext cx="12222480" cy="6875780"/>
          </a:xfrm>
          <a:prstGeom prst="rect">
            <a:avLst/>
          </a:prstGeom>
        </p:spPr>
      </p:pic>
      <p:pic>
        <p:nvPicPr>
          <p:cNvPr id="10" name="图片 9" descr="dsafadgf"/>
          <p:cNvPicPr>
            <a:picLocks noChangeAspect="1"/>
          </p:cNvPicPr>
          <p:nvPr/>
        </p:nvPicPr>
        <p:blipFill>
          <a:blip r:embed="rId8" cstate="print">
            <a:clrChange>
              <a:clrFrom>
                <a:srgbClr val="F8F9E9">
                  <a:alpha val="100000"/>
                </a:srgbClr>
              </a:clrFrom>
              <a:clrTo>
                <a:srgbClr val="F8F9E9">
                  <a:alpha val="100000"/>
                  <a:alpha val="0"/>
                </a:srgbClr>
              </a:clrTo>
            </a:clrChange>
          </a:blip>
          <a:srcRect b="15910"/>
          <a:stretch>
            <a:fillRect/>
          </a:stretch>
        </p:blipFill>
        <p:spPr>
          <a:xfrm flipH="1">
            <a:off x="5963285" y="5494020"/>
            <a:ext cx="6243955" cy="1352550"/>
          </a:xfrm>
          <a:prstGeom prst="rect">
            <a:avLst/>
          </a:prstGeom>
        </p:spPr>
      </p:pic>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2020/8/27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pic>
        <p:nvPicPr>
          <p:cNvPr id="8" name="图片 7" descr="图片1_副本"/>
          <p:cNvPicPr>
            <a:picLocks noChangeAspect="1"/>
          </p:cNvPicPr>
          <p:nvPr userDrawn="1"/>
        </p:nvPicPr>
        <p:blipFill>
          <a:blip r:embed="rId8" cstate="print"/>
          <a:srcRect t="9198" b="9198"/>
          <a:stretch>
            <a:fillRect/>
          </a:stretch>
        </p:blipFill>
        <p:spPr>
          <a:xfrm>
            <a:off x="-15240" y="-34290"/>
            <a:ext cx="12222480" cy="6875780"/>
          </a:xfrm>
          <a:prstGeom prst="rect">
            <a:avLst/>
          </a:prstGeom>
        </p:spPr>
      </p:pic>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1.xml"/><Relationship Id="rId11" Type="http://schemas.openxmlformats.org/officeDocument/2006/relationships/tags" Target="../tags/tag6.xml"/><Relationship Id="rId5" Type="http://schemas.openxmlformats.org/officeDocument/2006/relationships/theme" Target="../theme/theme1.xml"/><Relationship Id="rId10" Type="http://schemas.openxmlformats.org/officeDocument/2006/relationships/tags" Target="../tags/tag5.xml"/><Relationship Id="rId4" Type="http://schemas.openxmlformats.org/officeDocument/2006/relationships/slideLayout" Target="../slideLayouts/slideLayout4.xml"/><Relationship Id="rId9"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6"/>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7"/>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8"/>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pPr/>
              <a:t>2020/8/27</a:t>
            </a:fld>
            <a:endParaRPr lang="zh-CN" altLang="en-US"/>
          </a:p>
        </p:txBody>
      </p:sp>
      <p:sp>
        <p:nvSpPr>
          <p:cNvPr id="5" name="页脚占位符 4"/>
          <p:cNvSpPr>
            <a:spLocks noGrp="1"/>
          </p:cNvSpPr>
          <p:nvPr>
            <p:ph type="ftr" sz="quarter" idx="3"/>
            <p:custDataLst>
              <p:tags r:id="rId9"/>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0"/>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pPr/>
              <a:t>‹#›</a:t>
            </a:fld>
            <a:endParaRPr lang="zh-CN" altLang="en-US" dirty="0"/>
          </a:p>
        </p:txBody>
      </p:sp>
      <p:sp>
        <p:nvSpPr>
          <p:cNvPr id="7" name="KSO_TEMPLATE" hidden="1"/>
          <p:cNvSpPr/>
          <p:nvPr>
            <p:custDataLst>
              <p:tags r:id="rId1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jpeg"/><Relationship Id="rId1" Type="http://schemas.openxmlformats.org/officeDocument/2006/relationships/slideLayout" Target="../slideLayouts/slideLayout3.xml"/><Relationship Id="rId4" Type="http://schemas.openxmlformats.org/officeDocument/2006/relationships/image" Target="../media/image11.tiff"/></Relationships>
</file>

<file path=ppt/slides/_rels/slide6.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0.jpeg"/><Relationship Id="rId1" Type="http://schemas.openxmlformats.org/officeDocument/2006/relationships/slideLayout" Target="../slideLayouts/slideLayout3.xml"/><Relationship Id="rId4" Type="http://schemas.openxmlformats.org/officeDocument/2006/relationships/image" Target="../media/image15.tiff"/></Relationships>
</file>

<file path=ppt/slides/_rels/slide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10.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1487170" y="1628775"/>
            <a:ext cx="9217025" cy="3528060"/>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45135" y="110490"/>
            <a:ext cx="3075305" cy="932180"/>
            <a:chOff x="701" y="400"/>
            <a:chExt cx="4843" cy="1468"/>
          </a:xfrm>
        </p:grpSpPr>
        <p:sp>
          <p:nvSpPr>
            <p:cNvPr id="9" name="矩形 8"/>
            <p:cNvSpPr/>
            <p:nvPr/>
          </p:nvSpPr>
          <p:spPr>
            <a:xfrm>
              <a:off x="701" y="754"/>
              <a:ext cx="4161" cy="1114"/>
            </a:xfrm>
            <a:prstGeom prst="rect">
              <a:avLst/>
            </a:prstGeom>
            <a:noFill/>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sdfhgfgh"/>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4490" y="400"/>
              <a:ext cx="1055" cy="1260"/>
            </a:xfrm>
            <a:prstGeom prst="rect">
              <a:avLst/>
            </a:prstGeom>
          </p:spPr>
        </p:pic>
        <p:sp>
          <p:nvSpPr>
            <p:cNvPr id="10" name="文本框 9"/>
            <p:cNvSpPr txBox="1"/>
            <p:nvPr/>
          </p:nvSpPr>
          <p:spPr>
            <a:xfrm>
              <a:off x="955" y="754"/>
              <a:ext cx="3652" cy="1113"/>
            </a:xfrm>
            <a:prstGeom prst="rect">
              <a:avLst/>
            </a:prstGeom>
            <a:noFill/>
          </p:spPr>
          <p:txBody>
            <a:bodyPr wrap="square" rtlCol="0">
              <a:spAutoFit/>
            </a:bodyPr>
            <a:lstStyle/>
            <a:p>
              <a:r>
                <a:rPr lang="zh-CN" altLang="en-US" sz="4000" b="1">
                  <a:solidFill>
                    <a:schemeClr val="accent1">
                      <a:lumMod val="75000"/>
                    </a:schemeClr>
                  </a:solidFill>
                </a:rPr>
                <a:t>新课导入</a:t>
              </a:r>
            </a:p>
          </p:txBody>
        </p:sp>
      </p:grpSp>
      <p:sp>
        <p:nvSpPr>
          <p:cNvPr id="11" name="文本框 10"/>
          <p:cNvSpPr txBox="1"/>
          <p:nvPr/>
        </p:nvSpPr>
        <p:spPr>
          <a:xfrm>
            <a:off x="1861185" y="1675765"/>
            <a:ext cx="8507730" cy="3412490"/>
          </a:xfrm>
          <a:prstGeom prst="rect">
            <a:avLst/>
          </a:prstGeom>
          <a:noFill/>
        </p:spPr>
        <p:txBody>
          <a:bodyPr wrap="square" rtlCol="0">
            <a:spAutoFit/>
          </a:bodyPr>
          <a:lstStyle/>
          <a:p>
            <a:pPr>
              <a:lnSpc>
                <a:spcPct val="120000"/>
              </a:lnSpc>
            </a:pPr>
            <a:r>
              <a:rPr lang="en-US" altLang="zh-CN" sz="3600">
                <a:latin typeface="楷体" panose="02010609060101010101" charset="-122"/>
                <a:ea typeface="楷体" panose="02010609060101010101" charset="-122"/>
              </a:rPr>
              <a:t>    </a:t>
            </a:r>
            <a:r>
              <a:rPr lang="zh-CN" altLang="en-US" sz="3600">
                <a:latin typeface="楷体" panose="02010609060101010101" charset="-122"/>
                <a:ea typeface="楷体" panose="02010609060101010101" charset="-122"/>
              </a:rPr>
              <a:t>据说，在内蒙古自治区的山村，有一块奇特的石头是由猎人海力布变的，海力布是一位猎人，怎么回变成石头呢？我们一起进入今天的课文《猎人海力布》中去解开谜题吧！</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2" name="组合 3"/>
          <p:cNvGrpSpPr/>
          <p:nvPr/>
        </p:nvGrpSpPr>
        <p:grpSpPr>
          <a:xfrm>
            <a:off x="1004888" y="1330960"/>
            <a:ext cx="2560640" cy="3979863"/>
            <a:chOff x="1582" y="2435"/>
            <a:chExt cx="4032" cy="6268"/>
          </a:xfrm>
        </p:grpSpPr>
        <p:pic>
          <p:nvPicPr>
            <p:cNvPr id="12293" name="图片 1" descr="u=3428829518,1795023712&amp;fm=26&amp;gp=0"/>
            <p:cNvPicPr>
              <a:picLocks noChangeAspect="1"/>
            </p:cNvPicPr>
            <p:nvPr/>
          </p:nvPicPr>
          <p:blipFill>
            <a:blip r:embed="rId2" cstate="print">
              <a:clrChange>
                <a:clrFrom>
                  <a:srgbClr val="FFFFFF"/>
                </a:clrFrom>
                <a:clrTo>
                  <a:srgbClr val="FFFFFF">
                    <a:alpha val="0"/>
                  </a:srgbClr>
                </a:clrTo>
              </a:clrChange>
            </a:blip>
            <a:stretch>
              <a:fillRect/>
            </a:stretch>
          </p:blipFill>
          <p:spPr>
            <a:xfrm>
              <a:off x="1582" y="4462"/>
              <a:ext cx="3987" cy="3987"/>
            </a:xfrm>
            <a:prstGeom prst="rect">
              <a:avLst/>
            </a:prstGeom>
            <a:noFill/>
            <a:ln w="9525">
              <a:noFill/>
            </a:ln>
          </p:spPr>
        </p:pic>
        <p:sp>
          <p:nvSpPr>
            <p:cNvPr id="12294" name="文本框 3"/>
            <p:cNvSpPr txBox="1"/>
            <p:nvPr/>
          </p:nvSpPr>
          <p:spPr>
            <a:xfrm>
              <a:off x="1781" y="4440"/>
              <a:ext cx="3523" cy="4263"/>
            </a:xfrm>
            <a:prstGeom prst="rect">
              <a:avLst/>
            </a:prstGeom>
            <a:noFill/>
            <a:ln w="9525">
              <a:noFill/>
            </a:ln>
          </p:spPr>
          <p:txBody>
            <a:bodyPr wrap="square" anchor="t">
              <a:spAutoFit/>
            </a:bodyPr>
            <a:lstStyle/>
            <a:p>
              <a:r>
                <a:rPr lang="zh-CN" altLang="en-US" sz="17000">
                  <a:latin typeface="楷体" panose="02010609060101010101" charset="-122"/>
                  <a:ea typeface="楷体" panose="02010609060101010101" charset="-122"/>
                </a:rPr>
                <a:t>焦</a:t>
              </a:r>
            </a:p>
          </p:txBody>
        </p:sp>
        <p:sp>
          <p:nvSpPr>
            <p:cNvPr id="12295" name="文本框 5"/>
            <p:cNvSpPr txBox="1"/>
            <p:nvPr/>
          </p:nvSpPr>
          <p:spPr>
            <a:xfrm>
              <a:off x="2237" y="2435"/>
              <a:ext cx="3377" cy="2082"/>
            </a:xfrm>
            <a:prstGeom prst="rect">
              <a:avLst/>
            </a:prstGeom>
            <a:noFill/>
            <a:ln w="9525">
              <a:noFill/>
            </a:ln>
          </p:spPr>
          <p:txBody>
            <a:bodyPr wrap="square" anchor="t">
              <a:spAutoFit/>
            </a:bodyPr>
            <a:lstStyle/>
            <a:p>
              <a:r>
                <a:rPr lang="en-US" altLang="zh-CN" sz="8000">
                  <a:solidFill>
                    <a:srgbClr val="FF0000"/>
                  </a:solidFill>
                  <a:latin typeface="GB Pinyinok-D" panose="02010601030101010101" charset="-122"/>
                  <a:ea typeface="GB Pinyinok-D" panose="02010601030101010101" charset="-122"/>
                </a:rPr>
                <a:t>jiāo</a:t>
              </a:r>
            </a:p>
          </p:txBody>
        </p:sp>
      </p:grpSp>
      <p:grpSp>
        <p:nvGrpSpPr>
          <p:cNvPr id="12296" name="组合 11"/>
          <p:cNvGrpSpPr/>
          <p:nvPr/>
        </p:nvGrpSpPr>
        <p:grpSpPr>
          <a:xfrm>
            <a:off x="3968750" y="1510348"/>
            <a:ext cx="7077075" cy="845501"/>
            <a:chOff x="7311" y="3366"/>
            <a:chExt cx="11143" cy="1329"/>
          </a:xfrm>
        </p:grpSpPr>
        <p:grpSp>
          <p:nvGrpSpPr>
            <p:cNvPr id="12297" name="组合 7"/>
            <p:cNvGrpSpPr/>
            <p:nvPr/>
          </p:nvGrpSpPr>
          <p:grpSpPr>
            <a:xfrm>
              <a:off x="7311" y="3390"/>
              <a:ext cx="3776" cy="1305"/>
              <a:chOff x="7311" y="3390"/>
              <a:chExt cx="3776" cy="1305"/>
            </a:xfrm>
          </p:grpSpPr>
          <p:sp>
            <p:nvSpPr>
              <p:cNvPr id="12298" name="文本框 6"/>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音序：</a:t>
                </a:r>
              </a:p>
            </p:txBody>
          </p:sp>
          <p:sp>
            <p:nvSpPr>
              <p:cNvPr id="12299" name="文本框 8"/>
              <p:cNvSpPr txBox="1"/>
              <p:nvPr/>
            </p:nvSpPr>
            <p:spPr>
              <a:xfrm>
                <a:off x="9935" y="3390"/>
                <a:ext cx="1152" cy="1305"/>
              </a:xfrm>
              <a:prstGeom prst="rect">
                <a:avLst/>
              </a:prstGeom>
              <a:noFill/>
              <a:ln w="9525">
                <a:noFill/>
              </a:ln>
            </p:spPr>
            <p:txBody>
              <a:bodyPr wrap="square" anchor="t">
                <a:spAutoFit/>
              </a:bodyPr>
              <a:lstStyle/>
              <a:p>
                <a:r>
                  <a:rPr lang="en-US" altLang="zh-CN" sz="4800" b="1">
                    <a:solidFill>
                      <a:srgbClr val="FF0000"/>
                    </a:solidFill>
                    <a:latin typeface="GB Pinyinok-D" panose="02010601030101010101" charset="-122"/>
                    <a:ea typeface="GB Pinyinok-D" panose="02010601030101010101" charset="-122"/>
                  </a:rPr>
                  <a:t>J</a:t>
                </a:r>
              </a:p>
            </p:txBody>
          </p:sp>
        </p:grpSp>
        <p:grpSp>
          <p:nvGrpSpPr>
            <p:cNvPr id="12300" name="组合 9"/>
            <p:cNvGrpSpPr/>
            <p:nvPr/>
          </p:nvGrpSpPr>
          <p:grpSpPr>
            <a:xfrm>
              <a:off x="12279" y="3366"/>
              <a:ext cx="6175" cy="1306"/>
              <a:chOff x="7311" y="3366"/>
              <a:chExt cx="6175" cy="1306"/>
            </a:xfrm>
          </p:grpSpPr>
          <p:sp>
            <p:nvSpPr>
              <p:cNvPr id="12301" name="文本框 10"/>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结构：</a:t>
                </a:r>
              </a:p>
            </p:txBody>
          </p:sp>
          <p:sp>
            <p:nvSpPr>
              <p:cNvPr id="12302" name="文本框 12"/>
              <p:cNvSpPr txBox="1"/>
              <p:nvPr/>
            </p:nvSpPr>
            <p:spPr>
              <a:xfrm>
                <a:off x="9935" y="3366"/>
                <a:ext cx="3551" cy="1306"/>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上下</a:t>
                </a:r>
              </a:p>
            </p:txBody>
          </p:sp>
        </p:grpSp>
      </p:grpSp>
      <p:grpSp>
        <p:nvGrpSpPr>
          <p:cNvPr id="12303" name="组合 13"/>
          <p:cNvGrpSpPr/>
          <p:nvPr/>
        </p:nvGrpSpPr>
        <p:grpSpPr>
          <a:xfrm>
            <a:off x="3968750" y="2502535"/>
            <a:ext cx="6832600" cy="845184"/>
            <a:chOff x="7311" y="3366"/>
            <a:chExt cx="10760" cy="1333"/>
          </a:xfrm>
        </p:grpSpPr>
        <p:grpSp>
          <p:nvGrpSpPr>
            <p:cNvPr id="12304" name="组合 14"/>
            <p:cNvGrpSpPr/>
            <p:nvPr/>
          </p:nvGrpSpPr>
          <p:grpSpPr>
            <a:xfrm>
              <a:off x="7311" y="3390"/>
              <a:ext cx="3752" cy="1309"/>
              <a:chOff x="7311" y="3390"/>
              <a:chExt cx="3752" cy="1309"/>
            </a:xfrm>
          </p:grpSpPr>
          <p:sp>
            <p:nvSpPr>
              <p:cNvPr id="12305" name="文本框 1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偏旁：</a:t>
                </a:r>
              </a:p>
            </p:txBody>
          </p:sp>
          <p:sp>
            <p:nvSpPr>
              <p:cNvPr id="12306" name="文本框 16"/>
              <p:cNvSpPr txBox="1"/>
              <p:nvPr/>
            </p:nvSpPr>
            <p:spPr>
              <a:xfrm>
                <a:off x="9911" y="3390"/>
                <a:ext cx="1152" cy="1309"/>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灬</a:t>
                </a:r>
              </a:p>
            </p:txBody>
          </p:sp>
        </p:grpSp>
        <p:grpSp>
          <p:nvGrpSpPr>
            <p:cNvPr id="12307" name="组合 17"/>
            <p:cNvGrpSpPr/>
            <p:nvPr/>
          </p:nvGrpSpPr>
          <p:grpSpPr>
            <a:xfrm>
              <a:off x="12279" y="3366"/>
              <a:ext cx="5792" cy="1309"/>
              <a:chOff x="7311" y="3366"/>
              <a:chExt cx="5792" cy="1309"/>
            </a:xfrm>
          </p:grpSpPr>
          <p:sp>
            <p:nvSpPr>
              <p:cNvPr id="12308" name="文本框 18"/>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笔画数：</a:t>
                </a:r>
              </a:p>
            </p:txBody>
          </p:sp>
          <p:sp>
            <p:nvSpPr>
              <p:cNvPr id="12309" name="文本框 19"/>
              <p:cNvSpPr txBox="1"/>
              <p:nvPr/>
            </p:nvSpPr>
            <p:spPr>
              <a:xfrm>
                <a:off x="10631" y="3366"/>
                <a:ext cx="2472" cy="1309"/>
              </a:xfrm>
              <a:prstGeom prst="rect">
                <a:avLst/>
              </a:prstGeom>
              <a:noFill/>
              <a:ln w="9525">
                <a:noFill/>
              </a:ln>
            </p:spPr>
            <p:txBody>
              <a:bodyPr wrap="square" anchor="t">
                <a:spAutoFit/>
              </a:bodyPr>
              <a:lstStyle/>
              <a:p>
                <a:r>
                  <a:rPr lang="en-US" altLang="zh-CN" sz="4800" b="1">
                    <a:solidFill>
                      <a:srgbClr val="FF0000"/>
                    </a:solidFill>
                    <a:latin typeface="楷体" panose="02010609060101010101" charset="-122"/>
                    <a:ea typeface="楷体" panose="02010609060101010101" charset="-122"/>
                  </a:rPr>
                  <a:t>12</a:t>
                </a:r>
              </a:p>
            </p:txBody>
          </p:sp>
        </p:grpSp>
      </p:grpSp>
      <p:grpSp>
        <p:nvGrpSpPr>
          <p:cNvPr id="12310" name="组合 24"/>
          <p:cNvGrpSpPr/>
          <p:nvPr/>
        </p:nvGrpSpPr>
        <p:grpSpPr>
          <a:xfrm>
            <a:off x="3968750" y="3494723"/>
            <a:ext cx="8204200" cy="830262"/>
            <a:chOff x="7311" y="3390"/>
            <a:chExt cx="12920" cy="1307"/>
          </a:xfrm>
        </p:grpSpPr>
        <p:sp>
          <p:nvSpPr>
            <p:cNvPr id="12311" name="文本框 2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组词：</a:t>
              </a:r>
            </a:p>
          </p:txBody>
        </p:sp>
        <p:sp>
          <p:nvSpPr>
            <p:cNvPr id="12312" name="文本框 26"/>
            <p:cNvSpPr txBox="1"/>
            <p:nvPr/>
          </p:nvSpPr>
          <p:spPr>
            <a:xfrm>
              <a:off x="9911" y="3390"/>
              <a:ext cx="10320" cy="1307"/>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焦急  焦虑    </a:t>
              </a:r>
            </a:p>
          </p:txBody>
        </p:sp>
      </p:grpSp>
      <p:sp>
        <p:nvSpPr>
          <p:cNvPr id="12313" name="文本框 30"/>
          <p:cNvSpPr txBox="1"/>
          <p:nvPr/>
        </p:nvSpPr>
        <p:spPr>
          <a:xfrm>
            <a:off x="3946525" y="4472623"/>
            <a:ext cx="1828800" cy="706437"/>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笔顺：</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2" name="组合 3"/>
          <p:cNvGrpSpPr/>
          <p:nvPr/>
        </p:nvGrpSpPr>
        <p:grpSpPr>
          <a:xfrm>
            <a:off x="1004888" y="1330960"/>
            <a:ext cx="2704168" cy="3979863"/>
            <a:chOff x="1582" y="2435"/>
            <a:chExt cx="4258" cy="6268"/>
          </a:xfrm>
        </p:grpSpPr>
        <p:pic>
          <p:nvPicPr>
            <p:cNvPr id="12293" name="图片 1" descr="u=3428829518,1795023712&amp;fm=26&amp;gp=0"/>
            <p:cNvPicPr>
              <a:picLocks noChangeAspect="1"/>
            </p:cNvPicPr>
            <p:nvPr/>
          </p:nvPicPr>
          <p:blipFill>
            <a:blip r:embed="rId2" cstate="print">
              <a:clrChange>
                <a:clrFrom>
                  <a:srgbClr val="FFFFFF"/>
                </a:clrFrom>
                <a:clrTo>
                  <a:srgbClr val="FFFFFF">
                    <a:alpha val="0"/>
                  </a:srgbClr>
                </a:clrTo>
              </a:clrChange>
            </a:blip>
            <a:stretch>
              <a:fillRect/>
            </a:stretch>
          </p:blipFill>
          <p:spPr>
            <a:xfrm>
              <a:off x="1582" y="4462"/>
              <a:ext cx="3987" cy="3987"/>
            </a:xfrm>
            <a:prstGeom prst="rect">
              <a:avLst/>
            </a:prstGeom>
            <a:noFill/>
            <a:ln w="9525">
              <a:noFill/>
            </a:ln>
          </p:spPr>
        </p:pic>
        <p:sp>
          <p:nvSpPr>
            <p:cNvPr id="12294" name="文本框 3"/>
            <p:cNvSpPr txBox="1"/>
            <p:nvPr/>
          </p:nvSpPr>
          <p:spPr>
            <a:xfrm>
              <a:off x="1781" y="4440"/>
              <a:ext cx="3523" cy="4263"/>
            </a:xfrm>
            <a:prstGeom prst="rect">
              <a:avLst/>
            </a:prstGeom>
            <a:noFill/>
            <a:ln w="9525">
              <a:noFill/>
            </a:ln>
          </p:spPr>
          <p:txBody>
            <a:bodyPr wrap="square" anchor="t">
              <a:spAutoFit/>
            </a:bodyPr>
            <a:lstStyle/>
            <a:p>
              <a:r>
                <a:rPr lang="zh-CN" altLang="en-US" sz="17000">
                  <a:latin typeface="楷体" panose="02010609060101010101" charset="-122"/>
                  <a:ea typeface="楷体" panose="02010609060101010101" charset="-122"/>
                </a:rPr>
                <a:t>誓</a:t>
              </a:r>
            </a:p>
          </p:txBody>
        </p:sp>
        <p:sp>
          <p:nvSpPr>
            <p:cNvPr id="12295" name="文本框 5"/>
            <p:cNvSpPr txBox="1"/>
            <p:nvPr/>
          </p:nvSpPr>
          <p:spPr>
            <a:xfrm>
              <a:off x="2463" y="2435"/>
              <a:ext cx="3377" cy="2082"/>
            </a:xfrm>
            <a:prstGeom prst="rect">
              <a:avLst/>
            </a:prstGeom>
            <a:noFill/>
            <a:ln w="9525">
              <a:noFill/>
            </a:ln>
          </p:spPr>
          <p:txBody>
            <a:bodyPr wrap="square" anchor="t">
              <a:spAutoFit/>
            </a:bodyPr>
            <a:lstStyle/>
            <a:p>
              <a:r>
                <a:rPr lang="en-US" altLang="zh-CN" sz="8000">
                  <a:solidFill>
                    <a:srgbClr val="FF0000"/>
                  </a:solidFill>
                  <a:latin typeface="GB Pinyinok-D" panose="02010601030101010101" charset="-122"/>
                  <a:ea typeface="GB Pinyinok-D" panose="02010601030101010101" charset="-122"/>
                </a:rPr>
                <a:t>shì</a:t>
              </a:r>
            </a:p>
          </p:txBody>
        </p:sp>
      </p:grpSp>
      <p:grpSp>
        <p:nvGrpSpPr>
          <p:cNvPr id="12296" name="组合 11"/>
          <p:cNvGrpSpPr/>
          <p:nvPr/>
        </p:nvGrpSpPr>
        <p:grpSpPr>
          <a:xfrm>
            <a:off x="3968750" y="1510348"/>
            <a:ext cx="7077075" cy="845501"/>
            <a:chOff x="7311" y="3366"/>
            <a:chExt cx="11143" cy="1329"/>
          </a:xfrm>
        </p:grpSpPr>
        <p:grpSp>
          <p:nvGrpSpPr>
            <p:cNvPr id="12297" name="组合 7"/>
            <p:cNvGrpSpPr/>
            <p:nvPr/>
          </p:nvGrpSpPr>
          <p:grpSpPr>
            <a:xfrm>
              <a:off x="7311" y="3390"/>
              <a:ext cx="3776" cy="1305"/>
              <a:chOff x="7311" y="3390"/>
              <a:chExt cx="3776" cy="1305"/>
            </a:xfrm>
          </p:grpSpPr>
          <p:sp>
            <p:nvSpPr>
              <p:cNvPr id="12298" name="文本框 6"/>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音序：</a:t>
                </a:r>
              </a:p>
            </p:txBody>
          </p:sp>
          <p:sp>
            <p:nvSpPr>
              <p:cNvPr id="12299" name="文本框 8"/>
              <p:cNvSpPr txBox="1"/>
              <p:nvPr/>
            </p:nvSpPr>
            <p:spPr>
              <a:xfrm>
                <a:off x="9935" y="3390"/>
                <a:ext cx="1152" cy="1305"/>
              </a:xfrm>
              <a:prstGeom prst="rect">
                <a:avLst/>
              </a:prstGeom>
              <a:noFill/>
              <a:ln w="9525">
                <a:noFill/>
              </a:ln>
            </p:spPr>
            <p:txBody>
              <a:bodyPr wrap="square" anchor="t">
                <a:spAutoFit/>
              </a:bodyPr>
              <a:lstStyle/>
              <a:p>
                <a:r>
                  <a:rPr lang="en-US" altLang="zh-CN" sz="4800" b="1">
                    <a:solidFill>
                      <a:srgbClr val="FF0000"/>
                    </a:solidFill>
                    <a:latin typeface="GB Pinyinok-D" panose="02010601030101010101" charset="-122"/>
                    <a:ea typeface="GB Pinyinok-D" panose="02010601030101010101" charset="-122"/>
                  </a:rPr>
                  <a:t>S</a:t>
                </a:r>
              </a:p>
            </p:txBody>
          </p:sp>
        </p:grpSp>
        <p:grpSp>
          <p:nvGrpSpPr>
            <p:cNvPr id="12300" name="组合 9"/>
            <p:cNvGrpSpPr/>
            <p:nvPr/>
          </p:nvGrpSpPr>
          <p:grpSpPr>
            <a:xfrm>
              <a:off x="12279" y="3366"/>
              <a:ext cx="6175" cy="1306"/>
              <a:chOff x="7311" y="3366"/>
              <a:chExt cx="6175" cy="1306"/>
            </a:xfrm>
          </p:grpSpPr>
          <p:sp>
            <p:nvSpPr>
              <p:cNvPr id="12301" name="文本框 10"/>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结构：</a:t>
                </a:r>
              </a:p>
            </p:txBody>
          </p:sp>
          <p:sp>
            <p:nvSpPr>
              <p:cNvPr id="12302" name="文本框 12"/>
              <p:cNvSpPr txBox="1"/>
              <p:nvPr/>
            </p:nvSpPr>
            <p:spPr>
              <a:xfrm>
                <a:off x="9935" y="3366"/>
                <a:ext cx="3551" cy="1306"/>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上下</a:t>
                </a:r>
              </a:p>
            </p:txBody>
          </p:sp>
        </p:grpSp>
      </p:grpSp>
      <p:grpSp>
        <p:nvGrpSpPr>
          <p:cNvPr id="12303" name="组合 13"/>
          <p:cNvGrpSpPr/>
          <p:nvPr/>
        </p:nvGrpSpPr>
        <p:grpSpPr>
          <a:xfrm>
            <a:off x="3968750" y="2502535"/>
            <a:ext cx="6832600" cy="845184"/>
            <a:chOff x="7311" y="3366"/>
            <a:chExt cx="10760" cy="1333"/>
          </a:xfrm>
        </p:grpSpPr>
        <p:grpSp>
          <p:nvGrpSpPr>
            <p:cNvPr id="12304" name="组合 14"/>
            <p:cNvGrpSpPr/>
            <p:nvPr/>
          </p:nvGrpSpPr>
          <p:grpSpPr>
            <a:xfrm>
              <a:off x="7311" y="3390"/>
              <a:ext cx="3752" cy="1309"/>
              <a:chOff x="7311" y="3390"/>
              <a:chExt cx="3752" cy="1309"/>
            </a:xfrm>
          </p:grpSpPr>
          <p:sp>
            <p:nvSpPr>
              <p:cNvPr id="12305" name="文本框 1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偏旁：</a:t>
                </a:r>
              </a:p>
            </p:txBody>
          </p:sp>
          <p:sp>
            <p:nvSpPr>
              <p:cNvPr id="12306" name="文本框 16"/>
              <p:cNvSpPr txBox="1"/>
              <p:nvPr/>
            </p:nvSpPr>
            <p:spPr>
              <a:xfrm>
                <a:off x="9911" y="3390"/>
                <a:ext cx="1152" cy="1309"/>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言</a:t>
                </a:r>
              </a:p>
            </p:txBody>
          </p:sp>
        </p:grpSp>
        <p:grpSp>
          <p:nvGrpSpPr>
            <p:cNvPr id="12307" name="组合 17"/>
            <p:cNvGrpSpPr/>
            <p:nvPr/>
          </p:nvGrpSpPr>
          <p:grpSpPr>
            <a:xfrm>
              <a:off x="12279" y="3366"/>
              <a:ext cx="5792" cy="1309"/>
              <a:chOff x="7311" y="3366"/>
              <a:chExt cx="5792" cy="1309"/>
            </a:xfrm>
          </p:grpSpPr>
          <p:sp>
            <p:nvSpPr>
              <p:cNvPr id="12308" name="文本框 18"/>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笔画数：</a:t>
                </a:r>
              </a:p>
            </p:txBody>
          </p:sp>
          <p:sp>
            <p:nvSpPr>
              <p:cNvPr id="12309" name="文本框 19"/>
              <p:cNvSpPr txBox="1"/>
              <p:nvPr/>
            </p:nvSpPr>
            <p:spPr>
              <a:xfrm>
                <a:off x="10631" y="3366"/>
                <a:ext cx="2472" cy="1309"/>
              </a:xfrm>
              <a:prstGeom prst="rect">
                <a:avLst/>
              </a:prstGeom>
              <a:noFill/>
              <a:ln w="9525">
                <a:noFill/>
              </a:ln>
            </p:spPr>
            <p:txBody>
              <a:bodyPr wrap="square" anchor="t">
                <a:spAutoFit/>
              </a:bodyPr>
              <a:lstStyle/>
              <a:p>
                <a:r>
                  <a:rPr lang="en-US" altLang="zh-CN" sz="4800" b="1">
                    <a:solidFill>
                      <a:srgbClr val="FF0000"/>
                    </a:solidFill>
                    <a:latin typeface="楷体" panose="02010609060101010101" charset="-122"/>
                    <a:ea typeface="楷体" panose="02010609060101010101" charset="-122"/>
                  </a:rPr>
                  <a:t>14</a:t>
                </a:r>
              </a:p>
            </p:txBody>
          </p:sp>
        </p:grpSp>
      </p:grpSp>
      <p:grpSp>
        <p:nvGrpSpPr>
          <p:cNvPr id="12310" name="组合 24"/>
          <p:cNvGrpSpPr/>
          <p:nvPr/>
        </p:nvGrpSpPr>
        <p:grpSpPr>
          <a:xfrm>
            <a:off x="3968750" y="3494723"/>
            <a:ext cx="8204200" cy="830262"/>
            <a:chOff x="7311" y="3390"/>
            <a:chExt cx="12920" cy="1307"/>
          </a:xfrm>
        </p:grpSpPr>
        <p:sp>
          <p:nvSpPr>
            <p:cNvPr id="12311" name="文本框 2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组词：</a:t>
              </a:r>
            </a:p>
          </p:txBody>
        </p:sp>
        <p:sp>
          <p:nvSpPr>
            <p:cNvPr id="12312" name="文本框 26"/>
            <p:cNvSpPr txBox="1"/>
            <p:nvPr/>
          </p:nvSpPr>
          <p:spPr>
            <a:xfrm>
              <a:off x="9911" y="3390"/>
              <a:ext cx="10320" cy="1307"/>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发誓  宣誓  信誓旦旦  </a:t>
              </a:r>
            </a:p>
          </p:txBody>
        </p:sp>
      </p:grpSp>
      <p:sp>
        <p:nvSpPr>
          <p:cNvPr id="12313" name="文本框 30"/>
          <p:cNvSpPr txBox="1"/>
          <p:nvPr/>
        </p:nvSpPr>
        <p:spPr>
          <a:xfrm>
            <a:off x="3946525" y="4472623"/>
            <a:ext cx="1828800" cy="706437"/>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笔顺：</a:t>
            </a:r>
          </a:p>
        </p:txBody>
      </p:sp>
      <p:pic>
        <p:nvPicPr>
          <p:cNvPr id="13314" name="图片 4" descr="KT誓"/>
          <p:cNvPicPr>
            <a:picLocks noChangeAspect="1"/>
          </p:cNvPicPr>
          <p:nvPr/>
        </p:nvPicPr>
        <p:blipFill>
          <a:blip r:embed="rId3" cstate="print">
            <a:clrChange>
              <a:clrFrom>
                <a:srgbClr val="FFFFFF">
                  <a:alpha val="100000"/>
                </a:srgbClr>
              </a:clrFrom>
              <a:clrTo>
                <a:srgbClr val="FFFFFF">
                  <a:alpha val="100000"/>
                  <a:alpha val="0"/>
                </a:srgbClr>
              </a:clrTo>
            </a:clrChange>
          </a:blip>
          <a:stretch>
            <a:fillRect/>
          </a:stretch>
        </p:blipFill>
        <p:spPr>
          <a:xfrm>
            <a:off x="5347970" y="4572000"/>
            <a:ext cx="6725920" cy="462280"/>
          </a:xfrm>
          <a:prstGeom prst="rect">
            <a:avLst/>
          </a:prstGeom>
          <a:noFill/>
          <a:ln w="9525">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2" name="组合 3"/>
          <p:cNvGrpSpPr/>
          <p:nvPr/>
        </p:nvGrpSpPr>
        <p:grpSpPr>
          <a:xfrm>
            <a:off x="916612" y="1330960"/>
            <a:ext cx="2916920" cy="3979863"/>
            <a:chOff x="1443" y="2435"/>
            <a:chExt cx="4593" cy="6268"/>
          </a:xfrm>
        </p:grpSpPr>
        <p:pic>
          <p:nvPicPr>
            <p:cNvPr id="12293" name="图片 1" descr="u=3428829518,1795023712&amp;fm=26&amp;gp=0"/>
            <p:cNvPicPr>
              <a:picLocks noChangeAspect="1"/>
            </p:cNvPicPr>
            <p:nvPr/>
          </p:nvPicPr>
          <p:blipFill>
            <a:blip r:embed="rId2" cstate="print">
              <a:clrChange>
                <a:clrFrom>
                  <a:srgbClr val="FFFFFF"/>
                </a:clrFrom>
                <a:clrTo>
                  <a:srgbClr val="FFFFFF">
                    <a:alpha val="0"/>
                  </a:srgbClr>
                </a:clrTo>
              </a:clrChange>
            </a:blip>
            <a:stretch>
              <a:fillRect/>
            </a:stretch>
          </p:blipFill>
          <p:spPr>
            <a:xfrm>
              <a:off x="1582" y="4462"/>
              <a:ext cx="3987" cy="3987"/>
            </a:xfrm>
            <a:prstGeom prst="rect">
              <a:avLst/>
            </a:prstGeom>
            <a:noFill/>
            <a:ln w="9525">
              <a:noFill/>
            </a:ln>
          </p:spPr>
        </p:pic>
        <p:sp>
          <p:nvSpPr>
            <p:cNvPr id="12294" name="文本框 3"/>
            <p:cNvSpPr txBox="1"/>
            <p:nvPr/>
          </p:nvSpPr>
          <p:spPr>
            <a:xfrm>
              <a:off x="1781" y="4440"/>
              <a:ext cx="3523" cy="4263"/>
            </a:xfrm>
            <a:prstGeom prst="rect">
              <a:avLst/>
            </a:prstGeom>
            <a:noFill/>
            <a:ln w="9525">
              <a:noFill/>
            </a:ln>
          </p:spPr>
          <p:txBody>
            <a:bodyPr wrap="square" anchor="t">
              <a:spAutoFit/>
            </a:bodyPr>
            <a:lstStyle/>
            <a:p>
              <a:r>
                <a:rPr lang="zh-CN" altLang="en-US" sz="17000">
                  <a:latin typeface="楷体" panose="02010609060101010101" charset="-122"/>
                  <a:ea typeface="楷体" panose="02010609060101010101" charset="-122"/>
                </a:rPr>
                <a:t>谎</a:t>
              </a:r>
            </a:p>
          </p:txBody>
        </p:sp>
        <p:sp>
          <p:nvSpPr>
            <p:cNvPr id="12295" name="文本框 5"/>
            <p:cNvSpPr txBox="1"/>
            <p:nvPr/>
          </p:nvSpPr>
          <p:spPr>
            <a:xfrm>
              <a:off x="1443" y="2435"/>
              <a:ext cx="4593" cy="2082"/>
            </a:xfrm>
            <a:prstGeom prst="rect">
              <a:avLst/>
            </a:prstGeom>
            <a:noFill/>
            <a:ln w="9525">
              <a:noFill/>
            </a:ln>
          </p:spPr>
          <p:txBody>
            <a:bodyPr wrap="square" anchor="t">
              <a:spAutoFit/>
            </a:bodyPr>
            <a:lstStyle/>
            <a:p>
              <a:r>
                <a:rPr lang="en-US" altLang="zh-CN" sz="8000">
                  <a:solidFill>
                    <a:srgbClr val="FF0000"/>
                  </a:solidFill>
                  <a:latin typeface="GB Pinyinok-D" panose="02010601030101010101" charset="-122"/>
                  <a:ea typeface="GB Pinyinok-D" panose="02010601030101010101" charset="-122"/>
                </a:rPr>
                <a:t>huǎng</a:t>
              </a:r>
            </a:p>
          </p:txBody>
        </p:sp>
      </p:grpSp>
      <p:grpSp>
        <p:nvGrpSpPr>
          <p:cNvPr id="12296" name="组合 11"/>
          <p:cNvGrpSpPr/>
          <p:nvPr/>
        </p:nvGrpSpPr>
        <p:grpSpPr>
          <a:xfrm>
            <a:off x="3968750" y="1510348"/>
            <a:ext cx="7077075" cy="845501"/>
            <a:chOff x="7311" y="3366"/>
            <a:chExt cx="11143" cy="1329"/>
          </a:xfrm>
        </p:grpSpPr>
        <p:grpSp>
          <p:nvGrpSpPr>
            <p:cNvPr id="12297" name="组合 7"/>
            <p:cNvGrpSpPr/>
            <p:nvPr/>
          </p:nvGrpSpPr>
          <p:grpSpPr>
            <a:xfrm>
              <a:off x="7311" y="3390"/>
              <a:ext cx="3776" cy="1305"/>
              <a:chOff x="7311" y="3390"/>
              <a:chExt cx="3776" cy="1305"/>
            </a:xfrm>
          </p:grpSpPr>
          <p:sp>
            <p:nvSpPr>
              <p:cNvPr id="12298" name="文本框 6"/>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音序：</a:t>
                </a:r>
              </a:p>
            </p:txBody>
          </p:sp>
          <p:sp>
            <p:nvSpPr>
              <p:cNvPr id="12299" name="文本框 8"/>
              <p:cNvSpPr txBox="1"/>
              <p:nvPr/>
            </p:nvSpPr>
            <p:spPr>
              <a:xfrm>
                <a:off x="9935" y="3390"/>
                <a:ext cx="1152" cy="1305"/>
              </a:xfrm>
              <a:prstGeom prst="rect">
                <a:avLst/>
              </a:prstGeom>
              <a:noFill/>
              <a:ln w="9525">
                <a:noFill/>
              </a:ln>
            </p:spPr>
            <p:txBody>
              <a:bodyPr wrap="square" anchor="t">
                <a:spAutoFit/>
              </a:bodyPr>
              <a:lstStyle/>
              <a:p>
                <a:r>
                  <a:rPr lang="en-US" altLang="zh-CN" sz="4800" b="1">
                    <a:solidFill>
                      <a:srgbClr val="FF0000"/>
                    </a:solidFill>
                    <a:latin typeface="GB Pinyinok-D" panose="02010601030101010101" charset="-122"/>
                    <a:ea typeface="GB Pinyinok-D" panose="02010601030101010101" charset="-122"/>
                  </a:rPr>
                  <a:t>H</a:t>
                </a:r>
              </a:p>
            </p:txBody>
          </p:sp>
        </p:grpSp>
        <p:grpSp>
          <p:nvGrpSpPr>
            <p:cNvPr id="12300" name="组合 9"/>
            <p:cNvGrpSpPr/>
            <p:nvPr/>
          </p:nvGrpSpPr>
          <p:grpSpPr>
            <a:xfrm>
              <a:off x="12279" y="3366"/>
              <a:ext cx="6175" cy="1306"/>
              <a:chOff x="7311" y="3366"/>
              <a:chExt cx="6175" cy="1306"/>
            </a:xfrm>
          </p:grpSpPr>
          <p:sp>
            <p:nvSpPr>
              <p:cNvPr id="12301" name="文本框 10"/>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结构：</a:t>
                </a:r>
              </a:p>
            </p:txBody>
          </p:sp>
          <p:sp>
            <p:nvSpPr>
              <p:cNvPr id="12302" name="文本框 12"/>
              <p:cNvSpPr txBox="1"/>
              <p:nvPr/>
            </p:nvSpPr>
            <p:spPr>
              <a:xfrm>
                <a:off x="9935" y="3366"/>
                <a:ext cx="3551" cy="1306"/>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左右</a:t>
                </a:r>
              </a:p>
            </p:txBody>
          </p:sp>
        </p:grpSp>
      </p:grpSp>
      <p:grpSp>
        <p:nvGrpSpPr>
          <p:cNvPr id="12303" name="组合 13"/>
          <p:cNvGrpSpPr/>
          <p:nvPr/>
        </p:nvGrpSpPr>
        <p:grpSpPr>
          <a:xfrm>
            <a:off x="3968750" y="2502535"/>
            <a:ext cx="6832600" cy="845184"/>
            <a:chOff x="7311" y="3366"/>
            <a:chExt cx="10760" cy="1333"/>
          </a:xfrm>
        </p:grpSpPr>
        <p:grpSp>
          <p:nvGrpSpPr>
            <p:cNvPr id="12304" name="组合 14"/>
            <p:cNvGrpSpPr/>
            <p:nvPr/>
          </p:nvGrpSpPr>
          <p:grpSpPr>
            <a:xfrm>
              <a:off x="7311" y="3390"/>
              <a:ext cx="3752" cy="1309"/>
              <a:chOff x="7311" y="3390"/>
              <a:chExt cx="3752" cy="1309"/>
            </a:xfrm>
          </p:grpSpPr>
          <p:sp>
            <p:nvSpPr>
              <p:cNvPr id="12305" name="文本框 1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偏旁：</a:t>
                </a:r>
              </a:p>
            </p:txBody>
          </p:sp>
          <p:sp>
            <p:nvSpPr>
              <p:cNvPr id="12306" name="文本框 16"/>
              <p:cNvSpPr txBox="1"/>
              <p:nvPr/>
            </p:nvSpPr>
            <p:spPr>
              <a:xfrm>
                <a:off x="9911" y="3390"/>
                <a:ext cx="1152" cy="1309"/>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讠</a:t>
                </a:r>
              </a:p>
            </p:txBody>
          </p:sp>
        </p:grpSp>
        <p:grpSp>
          <p:nvGrpSpPr>
            <p:cNvPr id="12307" name="组合 17"/>
            <p:cNvGrpSpPr/>
            <p:nvPr/>
          </p:nvGrpSpPr>
          <p:grpSpPr>
            <a:xfrm>
              <a:off x="12279" y="3366"/>
              <a:ext cx="5792" cy="1310"/>
              <a:chOff x="7311" y="3366"/>
              <a:chExt cx="5792" cy="1310"/>
            </a:xfrm>
          </p:grpSpPr>
          <p:sp>
            <p:nvSpPr>
              <p:cNvPr id="12308" name="文本框 18"/>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笔画数：</a:t>
                </a:r>
              </a:p>
            </p:txBody>
          </p:sp>
          <p:sp>
            <p:nvSpPr>
              <p:cNvPr id="12309" name="文本框 19"/>
              <p:cNvSpPr txBox="1"/>
              <p:nvPr/>
            </p:nvSpPr>
            <p:spPr>
              <a:xfrm>
                <a:off x="10631" y="3366"/>
                <a:ext cx="2472" cy="1310"/>
              </a:xfrm>
              <a:prstGeom prst="rect">
                <a:avLst/>
              </a:prstGeom>
              <a:noFill/>
              <a:ln w="9525">
                <a:noFill/>
              </a:ln>
            </p:spPr>
            <p:txBody>
              <a:bodyPr wrap="square" anchor="t">
                <a:spAutoFit/>
              </a:bodyPr>
              <a:lstStyle/>
              <a:p>
                <a:r>
                  <a:rPr lang="en-US" altLang="zh-CN" sz="4800" b="1">
                    <a:solidFill>
                      <a:srgbClr val="FF0000"/>
                    </a:solidFill>
                    <a:latin typeface="楷体" panose="02010609060101010101" charset="-122"/>
                    <a:ea typeface="楷体" panose="02010609060101010101" charset="-122"/>
                  </a:rPr>
                  <a:t>11</a:t>
                </a:r>
              </a:p>
            </p:txBody>
          </p:sp>
        </p:grpSp>
      </p:grpSp>
      <p:grpSp>
        <p:nvGrpSpPr>
          <p:cNvPr id="12310" name="组合 24"/>
          <p:cNvGrpSpPr/>
          <p:nvPr/>
        </p:nvGrpSpPr>
        <p:grpSpPr>
          <a:xfrm>
            <a:off x="3968750" y="3494723"/>
            <a:ext cx="8204200" cy="830262"/>
            <a:chOff x="7311" y="3390"/>
            <a:chExt cx="12920" cy="1307"/>
          </a:xfrm>
        </p:grpSpPr>
        <p:sp>
          <p:nvSpPr>
            <p:cNvPr id="12311" name="文本框 2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组词：</a:t>
              </a:r>
            </a:p>
          </p:txBody>
        </p:sp>
        <p:sp>
          <p:nvSpPr>
            <p:cNvPr id="12312" name="文本框 26"/>
            <p:cNvSpPr txBox="1"/>
            <p:nvPr/>
          </p:nvSpPr>
          <p:spPr>
            <a:xfrm>
              <a:off x="9911" y="3390"/>
              <a:ext cx="10320" cy="1307"/>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谎言  说谎  谎话连篇  </a:t>
              </a:r>
            </a:p>
          </p:txBody>
        </p:sp>
      </p:grpSp>
      <p:sp>
        <p:nvSpPr>
          <p:cNvPr id="12313" name="文本框 30"/>
          <p:cNvSpPr txBox="1"/>
          <p:nvPr/>
        </p:nvSpPr>
        <p:spPr>
          <a:xfrm>
            <a:off x="3946525" y="4472623"/>
            <a:ext cx="1828800" cy="706437"/>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笔顺：</a:t>
            </a:r>
          </a:p>
        </p:txBody>
      </p:sp>
      <p:pic>
        <p:nvPicPr>
          <p:cNvPr id="14338" name="图片 4" descr="KT谎"/>
          <p:cNvPicPr>
            <a:picLocks noChangeAspect="1"/>
          </p:cNvPicPr>
          <p:nvPr/>
        </p:nvPicPr>
        <p:blipFill>
          <a:blip r:embed="rId3" cstate="print">
            <a:clrChange>
              <a:clrFrom>
                <a:srgbClr val="FFFFFF">
                  <a:alpha val="100000"/>
                </a:srgbClr>
              </a:clrFrom>
              <a:clrTo>
                <a:srgbClr val="FFFFFF">
                  <a:alpha val="100000"/>
                  <a:alpha val="0"/>
                </a:srgbClr>
              </a:clrTo>
            </a:clrChange>
          </a:blip>
          <a:stretch>
            <a:fillRect/>
          </a:stretch>
        </p:blipFill>
        <p:spPr>
          <a:xfrm>
            <a:off x="5250815" y="4528820"/>
            <a:ext cx="6795135" cy="593725"/>
          </a:xfrm>
          <a:prstGeom prst="rect">
            <a:avLst/>
          </a:prstGeom>
          <a:noFill/>
          <a:ln w="9525">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2" name="组合 3"/>
          <p:cNvGrpSpPr/>
          <p:nvPr/>
        </p:nvGrpSpPr>
        <p:grpSpPr>
          <a:xfrm>
            <a:off x="1004888" y="1330960"/>
            <a:ext cx="2560640" cy="3979863"/>
            <a:chOff x="1582" y="2435"/>
            <a:chExt cx="4032" cy="6268"/>
          </a:xfrm>
        </p:grpSpPr>
        <p:pic>
          <p:nvPicPr>
            <p:cNvPr id="12293" name="图片 1" descr="u=3428829518,1795023712&amp;fm=26&amp;gp=0"/>
            <p:cNvPicPr>
              <a:picLocks noChangeAspect="1"/>
            </p:cNvPicPr>
            <p:nvPr/>
          </p:nvPicPr>
          <p:blipFill>
            <a:blip r:embed="rId2" cstate="print">
              <a:clrChange>
                <a:clrFrom>
                  <a:srgbClr val="FFFFFF"/>
                </a:clrFrom>
                <a:clrTo>
                  <a:srgbClr val="FFFFFF">
                    <a:alpha val="0"/>
                  </a:srgbClr>
                </a:clrTo>
              </a:clrChange>
            </a:blip>
            <a:stretch>
              <a:fillRect/>
            </a:stretch>
          </p:blipFill>
          <p:spPr>
            <a:xfrm>
              <a:off x="1582" y="4462"/>
              <a:ext cx="3987" cy="3987"/>
            </a:xfrm>
            <a:prstGeom prst="rect">
              <a:avLst/>
            </a:prstGeom>
            <a:noFill/>
            <a:ln w="9525">
              <a:noFill/>
            </a:ln>
          </p:spPr>
        </p:pic>
        <p:sp>
          <p:nvSpPr>
            <p:cNvPr id="12294" name="文本框 3"/>
            <p:cNvSpPr txBox="1"/>
            <p:nvPr/>
          </p:nvSpPr>
          <p:spPr>
            <a:xfrm>
              <a:off x="1781" y="4440"/>
              <a:ext cx="3523" cy="4263"/>
            </a:xfrm>
            <a:prstGeom prst="rect">
              <a:avLst/>
            </a:prstGeom>
            <a:noFill/>
            <a:ln w="9525">
              <a:noFill/>
            </a:ln>
          </p:spPr>
          <p:txBody>
            <a:bodyPr wrap="square" anchor="t">
              <a:spAutoFit/>
            </a:bodyPr>
            <a:lstStyle/>
            <a:p>
              <a:r>
                <a:rPr lang="zh-CN" altLang="en-US" sz="17000">
                  <a:latin typeface="楷体" panose="02010609060101010101" charset="-122"/>
                  <a:ea typeface="楷体" panose="02010609060101010101" charset="-122"/>
                </a:rPr>
                <a:t>延</a:t>
              </a:r>
            </a:p>
          </p:txBody>
        </p:sp>
        <p:sp>
          <p:nvSpPr>
            <p:cNvPr id="12295" name="文本框 5"/>
            <p:cNvSpPr txBox="1"/>
            <p:nvPr/>
          </p:nvSpPr>
          <p:spPr>
            <a:xfrm>
              <a:off x="2237" y="2435"/>
              <a:ext cx="3377" cy="2082"/>
            </a:xfrm>
            <a:prstGeom prst="rect">
              <a:avLst/>
            </a:prstGeom>
            <a:noFill/>
            <a:ln w="9525">
              <a:noFill/>
            </a:ln>
          </p:spPr>
          <p:txBody>
            <a:bodyPr wrap="square" anchor="t">
              <a:spAutoFit/>
            </a:bodyPr>
            <a:lstStyle/>
            <a:p>
              <a:r>
                <a:rPr lang="en-US" altLang="zh-CN" sz="8000">
                  <a:solidFill>
                    <a:srgbClr val="FF0000"/>
                  </a:solidFill>
                  <a:latin typeface="GB Pinyinok-D" panose="02010601030101010101" charset="-122"/>
                  <a:ea typeface="GB Pinyinok-D" panose="02010601030101010101" charset="-122"/>
                </a:rPr>
                <a:t>yán</a:t>
              </a:r>
            </a:p>
          </p:txBody>
        </p:sp>
      </p:grpSp>
      <p:grpSp>
        <p:nvGrpSpPr>
          <p:cNvPr id="12296" name="组合 11"/>
          <p:cNvGrpSpPr/>
          <p:nvPr/>
        </p:nvGrpSpPr>
        <p:grpSpPr>
          <a:xfrm>
            <a:off x="3968750" y="1510348"/>
            <a:ext cx="7077075" cy="845501"/>
            <a:chOff x="7311" y="3366"/>
            <a:chExt cx="11143" cy="1329"/>
          </a:xfrm>
        </p:grpSpPr>
        <p:grpSp>
          <p:nvGrpSpPr>
            <p:cNvPr id="12297" name="组合 7"/>
            <p:cNvGrpSpPr/>
            <p:nvPr/>
          </p:nvGrpSpPr>
          <p:grpSpPr>
            <a:xfrm>
              <a:off x="7311" y="3390"/>
              <a:ext cx="3776" cy="1305"/>
              <a:chOff x="7311" y="3390"/>
              <a:chExt cx="3776" cy="1305"/>
            </a:xfrm>
          </p:grpSpPr>
          <p:sp>
            <p:nvSpPr>
              <p:cNvPr id="12298" name="文本框 6"/>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音序：</a:t>
                </a:r>
              </a:p>
            </p:txBody>
          </p:sp>
          <p:sp>
            <p:nvSpPr>
              <p:cNvPr id="12299" name="文本框 8"/>
              <p:cNvSpPr txBox="1"/>
              <p:nvPr/>
            </p:nvSpPr>
            <p:spPr>
              <a:xfrm>
                <a:off x="9935" y="3390"/>
                <a:ext cx="1152" cy="1305"/>
              </a:xfrm>
              <a:prstGeom prst="rect">
                <a:avLst/>
              </a:prstGeom>
              <a:noFill/>
              <a:ln w="9525">
                <a:noFill/>
              </a:ln>
            </p:spPr>
            <p:txBody>
              <a:bodyPr wrap="square" anchor="t">
                <a:spAutoFit/>
              </a:bodyPr>
              <a:lstStyle/>
              <a:p>
                <a:r>
                  <a:rPr lang="en-US" altLang="zh-CN" sz="4800" b="1">
                    <a:solidFill>
                      <a:srgbClr val="FF0000"/>
                    </a:solidFill>
                    <a:latin typeface="GB Pinyinok-D" panose="02010601030101010101" charset="-122"/>
                    <a:ea typeface="GB Pinyinok-D" panose="02010601030101010101" charset="-122"/>
                  </a:rPr>
                  <a:t>Y</a:t>
                </a:r>
              </a:p>
            </p:txBody>
          </p:sp>
        </p:grpSp>
        <p:grpSp>
          <p:nvGrpSpPr>
            <p:cNvPr id="12300" name="组合 9"/>
            <p:cNvGrpSpPr/>
            <p:nvPr/>
          </p:nvGrpSpPr>
          <p:grpSpPr>
            <a:xfrm>
              <a:off x="12279" y="3366"/>
              <a:ext cx="6175" cy="1307"/>
              <a:chOff x="7311" y="3366"/>
              <a:chExt cx="6175" cy="1307"/>
            </a:xfrm>
          </p:grpSpPr>
          <p:sp>
            <p:nvSpPr>
              <p:cNvPr id="12301" name="文本框 10"/>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结构：</a:t>
                </a:r>
              </a:p>
            </p:txBody>
          </p:sp>
          <p:sp>
            <p:nvSpPr>
              <p:cNvPr id="12302" name="文本框 12"/>
              <p:cNvSpPr txBox="1"/>
              <p:nvPr/>
            </p:nvSpPr>
            <p:spPr>
              <a:xfrm>
                <a:off x="9935" y="3366"/>
                <a:ext cx="3551" cy="1307"/>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半包围</a:t>
                </a:r>
              </a:p>
            </p:txBody>
          </p:sp>
        </p:grpSp>
      </p:grpSp>
      <p:grpSp>
        <p:nvGrpSpPr>
          <p:cNvPr id="12303" name="组合 13"/>
          <p:cNvGrpSpPr/>
          <p:nvPr/>
        </p:nvGrpSpPr>
        <p:grpSpPr>
          <a:xfrm>
            <a:off x="3968750" y="2502535"/>
            <a:ext cx="6832600" cy="845184"/>
            <a:chOff x="7311" y="3366"/>
            <a:chExt cx="10760" cy="1333"/>
          </a:xfrm>
        </p:grpSpPr>
        <p:grpSp>
          <p:nvGrpSpPr>
            <p:cNvPr id="12304" name="组合 14"/>
            <p:cNvGrpSpPr/>
            <p:nvPr/>
          </p:nvGrpSpPr>
          <p:grpSpPr>
            <a:xfrm>
              <a:off x="7311" y="3390"/>
              <a:ext cx="3752" cy="1309"/>
              <a:chOff x="7311" y="3390"/>
              <a:chExt cx="3752" cy="1309"/>
            </a:xfrm>
          </p:grpSpPr>
          <p:sp>
            <p:nvSpPr>
              <p:cNvPr id="12305" name="文本框 1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偏旁：</a:t>
                </a:r>
              </a:p>
            </p:txBody>
          </p:sp>
          <p:sp>
            <p:nvSpPr>
              <p:cNvPr id="12306" name="文本框 16"/>
              <p:cNvSpPr txBox="1"/>
              <p:nvPr/>
            </p:nvSpPr>
            <p:spPr>
              <a:xfrm>
                <a:off x="9911" y="3390"/>
                <a:ext cx="1152" cy="1309"/>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廴</a:t>
                </a:r>
              </a:p>
            </p:txBody>
          </p:sp>
        </p:grpSp>
        <p:grpSp>
          <p:nvGrpSpPr>
            <p:cNvPr id="12307" name="组合 17"/>
            <p:cNvGrpSpPr/>
            <p:nvPr/>
          </p:nvGrpSpPr>
          <p:grpSpPr>
            <a:xfrm>
              <a:off x="12279" y="3366"/>
              <a:ext cx="5792" cy="1309"/>
              <a:chOff x="7311" y="3366"/>
              <a:chExt cx="5792" cy="1309"/>
            </a:xfrm>
          </p:grpSpPr>
          <p:sp>
            <p:nvSpPr>
              <p:cNvPr id="12308" name="文本框 18"/>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笔画数：</a:t>
                </a:r>
              </a:p>
            </p:txBody>
          </p:sp>
          <p:sp>
            <p:nvSpPr>
              <p:cNvPr id="12309" name="文本框 19"/>
              <p:cNvSpPr txBox="1"/>
              <p:nvPr/>
            </p:nvSpPr>
            <p:spPr>
              <a:xfrm>
                <a:off x="10631" y="3366"/>
                <a:ext cx="2472" cy="1309"/>
              </a:xfrm>
              <a:prstGeom prst="rect">
                <a:avLst/>
              </a:prstGeom>
              <a:noFill/>
              <a:ln w="9525">
                <a:noFill/>
              </a:ln>
            </p:spPr>
            <p:txBody>
              <a:bodyPr wrap="square" anchor="t">
                <a:spAutoFit/>
              </a:bodyPr>
              <a:lstStyle/>
              <a:p>
                <a:r>
                  <a:rPr lang="en-US" altLang="zh-CN" sz="4800" b="1">
                    <a:solidFill>
                      <a:srgbClr val="FF0000"/>
                    </a:solidFill>
                    <a:latin typeface="楷体" panose="02010609060101010101" charset="-122"/>
                    <a:ea typeface="楷体" panose="02010609060101010101" charset="-122"/>
                  </a:rPr>
                  <a:t>6</a:t>
                </a:r>
              </a:p>
            </p:txBody>
          </p:sp>
        </p:grpSp>
      </p:grpSp>
      <p:grpSp>
        <p:nvGrpSpPr>
          <p:cNvPr id="12310" name="组合 24"/>
          <p:cNvGrpSpPr/>
          <p:nvPr/>
        </p:nvGrpSpPr>
        <p:grpSpPr>
          <a:xfrm>
            <a:off x="3968750" y="3494723"/>
            <a:ext cx="8204200" cy="830262"/>
            <a:chOff x="7311" y="3390"/>
            <a:chExt cx="12920" cy="1307"/>
          </a:xfrm>
        </p:grpSpPr>
        <p:sp>
          <p:nvSpPr>
            <p:cNvPr id="12311" name="文本框 2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组词：</a:t>
              </a:r>
            </a:p>
          </p:txBody>
        </p:sp>
        <p:sp>
          <p:nvSpPr>
            <p:cNvPr id="12312" name="文本框 26"/>
            <p:cNvSpPr txBox="1"/>
            <p:nvPr/>
          </p:nvSpPr>
          <p:spPr>
            <a:xfrm>
              <a:off x="9911" y="3390"/>
              <a:ext cx="10320" cy="1307"/>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延迟  拖延  延年益寿  </a:t>
              </a:r>
            </a:p>
          </p:txBody>
        </p:sp>
      </p:grpSp>
      <p:sp>
        <p:nvSpPr>
          <p:cNvPr id="12313" name="文本框 30"/>
          <p:cNvSpPr txBox="1"/>
          <p:nvPr/>
        </p:nvSpPr>
        <p:spPr>
          <a:xfrm>
            <a:off x="3946525" y="4472623"/>
            <a:ext cx="1828800" cy="706437"/>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笔顺：</a:t>
            </a:r>
          </a:p>
        </p:txBody>
      </p:sp>
      <p:pic>
        <p:nvPicPr>
          <p:cNvPr id="15362" name="图片 4" descr="KT延"/>
          <p:cNvPicPr>
            <a:picLocks noChangeAspect="1"/>
          </p:cNvPicPr>
          <p:nvPr/>
        </p:nvPicPr>
        <p:blipFill>
          <a:blip r:embed="rId3" cstate="print">
            <a:clrChange>
              <a:clrFrom>
                <a:srgbClr val="FFFFFF">
                  <a:alpha val="100000"/>
                </a:srgbClr>
              </a:clrFrom>
              <a:clrTo>
                <a:srgbClr val="FFFFFF">
                  <a:alpha val="100000"/>
                  <a:alpha val="0"/>
                </a:srgbClr>
              </a:clrTo>
            </a:clrChange>
          </a:blip>
          <a:stretch>
            <a:fillRect/>
          </a:stretch>
        </p:blipFill>
        <p:spPr>
          <a:xfrm>
            <a:off x="5354320" y="4533900"/>
            <a:ext cx="4014470" cy="645160"/>
          </a:xfrm>
          <a:prstGeom prst="rect">
            <a:avLst/>
          </a:prstGeom>
          <a:noFill/>
          <a:ln w="9525">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2" name="组合 3"/>
          <p:cNvGrpSpPr/>
          <p:nvPr/>
        </p:nvGrpSpPr>
        <p:grpSpPr>
          <a:xfrm>
            <a:off x="1004888" y="1330960"/>
            <a:ext cx="2560640" cy="3979863"/>
            <a:chOff x="1582" y="2435"/>
            <a:chExt cx="4032" cy="6268"/>
          </a:xfrm>
        </p:grpSpPr>
        <p:pic>
          <p:nvPicPr>
            <p:cNvPr id="12293" name="图片 1" descr="u=3428829518,1795023712&amp;fm=26&amp;gp=0"/>
            <p:cNvPicPr>
              <a:picLocks noChangeAspect="1"/>
            </p:cNvPicPr>
            <p:nvPr/>
          </p:nvPicPr>
          <p:blipFill>
            <a:blip r:embed="rId2" cstate="print">
              <a:clrChange>
                <a:clrFrom>
                  <a:srgbClr val="FFFFFF"/>
                </a:clrFrom>
                <a:clrTo>
                  <a:srgbClr val="FFFFFF">
                    <a:alpha val="0"/>
                  </a:srgbClr>
                </a:clrTo>
              </a:clrChange>
            </a:blip>
            <a:stretch>
              <a:fillRect/>
            </a:stretch>
          </p:blipFill>
          <p:spPr>
            <a:xfrm>
              <a:off x="1582" y="4462"/>
              <a:ext cx="3987" cy="3987"/>
            </a:xfrm>
            <a:prstGeom prst="rect">
              <a:avLst/>
            </a:prstGeom>
            <a:noFill/>
            <a:ln w="9525">
              <a:noFill/>
            </a:ln>
          </p:spPr>
        </p:pic>
        <p:sp>
          <p:nvSpPr>
            <p:cNvPr id="12294" name="文本框 3"/>
            <p:cNvSpPr txBox="1"/>
            <p:nvPr/>
          </p:nvSpPr>
          <p:spPr>
            <a:xfrm>
              <a:off x="1781" y="4440"/>
              <a:ext cx="3523" cy="4263"/>
            </a:xfrm>
            <a:prstGeom prst="rect">
              <a:avLst/>
            </a:prstGeom>
            <a:noFill/>
            <a:ln w="9525">
              <a:noFill/>
            </a:ln>
          </p:spPr>
          <p:txBody>
            <a:bodyPr wrap="square" anchor="t">
              <a:spAutoFit/>
            </a:bodyPr>
            <a:lstStyle/>
            <a:p>
              <a:r>
                <a:rPr lang="zh-CN" altLang="en-US" sz="17000">
                  <a:latin typeface="楷体" panose="02010609060101010101" charset="-122"/>
                  <a:ea typeface="楷体" panose="02010609060101010101" charset="-122"/>
                </a:rPr>
                <a:t>悔</a:t>
              </a:r>
            </a:p>
          </p:txBody>
        </p:sp>
        <p:sp>
          <p:nvSpPr>
            <p:cNvPr id="12295" name="文本框 5"/>
            <p:cNvSpPr txBox="1"/>
            <p:nvPr/>
          </p:nvSpPr>
          <p:spPr>
            <a:xfrm>
              <a:off x="2237" y="2435"/>
              <a:ext cx="3377" cy="2082"/>
            </a:xfrm>
            <a:prstGeom prst="rect">
              <a:avLst/>
            </a:prstGeom>
            <a:noFill/>
            <a:ln w="9525">
              <a:noFill/>
            </a:ln>
          </p:spPr>
          <p:txBody>
            <a:bodyPr wrap="square" anchor="t">
              <a:spAutoFit/>
            </a:bodyPr>
            <a:lstStyle/>
            <a:p>
              <a:r>
                <a:rPr lang="en-US" altLang="zh-CN" sz="8000">
                  <a:solidFill>
                    <a:srgbClr val="FF0000"/>
                  </a:solidFill>
                  <a:latin typeface="GB Pinyinok-D" panose="02010601030101010101" charset="-122"/>
                  <a:ea typeface="GB Pinyinok-D" panose="02010601030101010101" charset="-122"/>
                </a:rPr>
                <a:t>huǐ</a:t>
              </a:r>
            </a:p>
          </p:txBody>
        </p:sp>
      </p:grpSp>
      <p:grpSp>
        <p:nvGrpSpPr>
          <p:cNvPr id="12296" name="组合 11"/>
          <p:cNvGrpSpPr/>
          <p:nvPr/>
        </p:nvGrpSpPr>
        <p:grpSpPr>
          <a:xfrm>
            <a:off x="3968750" y="1510348"/>
            <a:ext cx="7077075" cy="845501"/>
            <a:chOff x="7311" y="3366"/>
            <a:chExt cx="11143" cy="1329"/>
          </a:xfrm>
        </p:grpSpPr>
        <p:grpSp>
          <p:nvGrpSpPr>
            <p:cNvPr id="12297" name="组合 7"/>
            <p:cNvGrpSpPr/>
            <p:nvPr/>
          </p:nvGrpSpPr>
          <p:grpSpPr>
            <a:xfrm>
              <a:off x="7311" y="3390"/>
              <a:ext cx="3776" cy="1305"/>
              <a:chOff x="7311" y="3390"/>
              <a:chExt cx="3776" cy="1305"/>
            </a:xfrm>
          </p:grpSpPr>
          <p:sp>
            <p:nvSpPr>
              <p:cNvPr id="12298" name="文本框 6"/>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音序：</a:t>
                </a:r>
              </a:p>
            </p:txBody>
          </p:sp>
          <p:sp>
            <p:nvSpPr>
              <p:cNvPr id="12299" name="文本框 8"/>
              <p:cNvSpPr txBox="1"/>
              <p:nvPr/>
            </p:nvSpPr>
            <p:spPr>
              <a:xfrm>
                <a:off x="9935" y="3390"/>
                <a:ext cx="1152" cy="1305"/>
              </a:xfrm>
              <a:prstGeom prst="rect">
                <a:avLst/>
              </a:prstGeom>
              <a:noFill/>
              <a:ln w="9525">
                <a:noFill/>
              </a:ln>
            </p:spPr>
            <p:txBody>
              <a:bodyPr wrap="square" anchor="t">
                <a:spAutoFit/>
              </a:bodyPr>
              <a:lstStyle/>
              <a:p>
                <a:r>
                  <a:rPr lang="en-US" altLang="zh-CN" sz="4800" b="1">
                    <a:solidFill>
                      <a:srgbClr val="FF0000"/>
                    </a:solidFill>
                    <a:latin typeface="GB Pinyinok-D" panose="02010601030101010101" charset="-122"/>
                    <a:ea typeface="GB Pinyinok-D" panose="02010601030101010101" charset="-122"/>
                  </a:rPr>
                  <a:t>H</a:t>
                </a:r>
              </a:p>
            </p:txBody>
          </p:sp>
        </p:grpSp>
        <p:grpSp>
          <p:nvGrpSpPr>
            <p:cNvPr id="12300" name="组合 9"/>
            <p:cNvGrpSpPr/>
            <p:nvPr/>
          </p:nvGrpSpPr>
          <p:grpSpPr>
            <a:xfrm>
              <a:off x="12279" y="3366"/>
              <a:ext cx="6175" cy="1306"/>
              <a:chOff x="7311" y="3366"/>
              <a:chExt cx="6175" cy="1306"/>
            </a:xfrm>
          </p:grpSpPr>
          <p:sp>
            <p:nvSpPr>
              <p:cNvPr id="12301" name="文本框 10"/>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结构：</a:t>
                </a:r>
              </a:p>
            </p:txBody>
          </p:sp>
          <p:sp>
            <p:nvSpPr>
              <p:cNvPr id="12302" name="文本框 12"/>
              <p:cNvSpPr txBox="1"/>
              <p:nvPr/>
            </p:nvSpPr>
            <p:spPr>
              <a:xfrm>
                <a:off x="9935" y="3366"/>
                <a:ext cx="3551" cy="1306"/>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左右</a:t>
                </a:r>
              </a:p>
            </p:txBody>
          </p:sp>
        </p:grpSp>
      </p:grpSp>
      <p:grpSp>
        <p:nvGrpSpPr>
          <p:cNvPr id="12303" name="组合 13"/>
          <p:cNvGrpSpPr/>
          <p:nvPr/>
        </p:nvGrpSpPr>
        <p:grpSpPr>
          <a:xfrm>
            <a:off x="3968750" y="2502535"/>
            <a:ext cx="6832600" cy="845184"/>
            <a:chOff x="7311" y="3366"/>
            <a:chExt cx="10760" cy="1333"/>
          </a:xfrm>
        </p:grpSpPr>
        <p:grpSp>
          <p:nvGrpSpPr>
            <p:cNvPr id="12304" name="组合 14"/>
            <p:cNvGrpSpPr/>
            <p:nvPr/>
          </p:nvGrpSpPr>
          <p:grpSpPr>
            <a:xfrm>
              <a:off x="7311" y="3390"/>
              <a:ext cx="3752" cy="1309"/>
              <a:chOff x="7311" y="3390"/>
              <a:chExt cx="3752" cy="1309"/>
            </a:xfrm>
          </p:grpSpPr>
          <p:sp>
            <p:nvSpPr>
              <p:cNvPr id="12305" name="文本框 1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偏旁：</a:t>
                </a:r>
              </a:p>
            </p:txBody>
          </p:sp>
          <p:sp>
            <p:nvSpPr>
              <p:cNvPr id="12306" name="文本框 16"/>
              <p:cNvSpPr txBox="1"/>
              <p:nvPr/>
            </p:nvSpPr>
            <p:spPr>
              <a:xfrm>
                <a:off x="9911" y="3390"/>
                <a:ext cx="1152" cy="1309"/>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忄</a:t>
                </a:r>
              </a:p>
            </p:txBody>
          </p:sp>
        </p:grpSp>
        <p:grpSp>
          <p:nvGrpSpPr>
            <p:cNvPr id="12307" name="组合 17"/>
            <p:cNvGrpSpPr/>
            <p:nvPr/>
          </p:nvGrpSpPr>
          <p:grpSpPr>
            <a:xfrm>
              <a:off x="12279" y="3366"/>
              <a:ext cx="5792" cy="1310"/>
              <a:chOff x="7311" y="3366"/>
              <a:chExt cx="5792" cy="1310"/>
            </a:xfrm>
          </p:grpSpPr>
          <p:sp>
            <p:nvSpPr>
              <p:cNvPr id="12308" name="文本框 18"/>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笔画数：</a:t>
                </a:r>
              </a:p>
            </p:txBody>
          </p:sp>
          <p:sp>
            <p:nvSpPr>
              <p:cNvPr id="12309" name="文本框 19"/>
              <p:cNvSpPr txBox="1"/>
              <p:nvPr/>
            </p:nvSpPr>
            <p:spPr>
              <a:xfrm>
                <a:off x="10631" y="3366"/>
                <a:ext cx="2472" cy="1310"/>
              </a:xfrm>
              <a:prstGeom prst="rect">
                <a:avLst/>
              </a:prstGeom>
              <a:noFill/>
              <a:ln w="9525">
                <a:noFill/>
              </a:ln>
            </p:spPr>
            <p:txBody>
              <a:bodyPr wrap="square" anchor="t">
                <a:spAutoFit/>
              </a:bodyPr>
              <a:lstStyle/>
              <a:p>
                <a:r>
                  <a:rPr lang="en-US" altLang="zh-CN" sz="4800" b="1">
                    <a:solidFill>
                      <a:srgbClr val="FF0000"/>
                    </a:solidFill>
                    <a:latin typeface="楷体" panose="02010609060101010101" charset="-122"/>
                    <a:ea typeface="楷体" panose="02010609060101010101" charset="-122"/>
                  </a:rPr>
                  <a:t>10</a:t>
                </a:r>
              </a:p>
            </p:txBody>
          </p:sp>
        </p:grpSp>
      </p:grpSp>
      <p:grpSp>
        <p:nvGrpSpPr>
          <p:cNvPr id="12310" name="组合 24"/>
          <p:cNvGrpSpPr/>
          <p:nvPr/>
        </p:nvGrpSpPr>
        <p:grpSpPr>
          <a:xfrm>
            <a:off x="3968750" y="3494723"/>
            <a:ext cx="8204200" cy="830262"/>
            <a:chOff x="7311" y="3390"/>
            <a:chExt cx="12920" cy="1307"/>
          </a:xfrm>
        </p:grpSpPr>
        <p:sp>
          <p:nvSpPr>
            <p:cNvPr id="12311" name="文本框 2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组词：</a:t>
              </a:r>
            </a:p>
          </p:txBody>
        </p:sp>
        <p:sp>
          <p:nvSpPr>
            <p:cNvPr id="12312" name="文本框 26"/>
            <p:cNvSpPr txBox="1"/>
            <p:nvPr/>
          </p:nvSpPr>
          <p:spPr>
            <a:xfrm>
              <a:off x="9911" y="3390"/>
              <a:ext cx="10320" cy="1307"/>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后悔  悔恨  无怨无悔  </a:t>
              </a:r>
            </a:p>
          </p:txBody>
        </p:sp>
      </p:grpSp>
      <p:sp>
        <p:nvSpPr>
          <p:cNvPr id="12313" name="文本框 30"/>
          <p:cNvSpPr txBox="1"/>
          <p:nvPr/>
        </p:nvSpPr>
        <p:spPr>
          <a:xfrm>
            <a:off x="3946525" y="4472623"/>
            <a:ext cx="1828800" cy="706437"/>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笔顺：</a:t>
            </a:r>
          </a:p>
        </p:txBody>
      </p:sp>
      <p:pic>
        <p:nvPicPr>
          <p:cNvPr id="16386" name="图片 4" descr="KT悔"/>
          <p:cNvPicPr>
            <a:picLocks noChangeAspect="1"/>
          </p:cNvPicPr>
          <p:nvPr/>
        </p:nvPicPr>
        <p:blipFill>
          <a:blip r:embed="rId3" cstate="print">
            <a:clrChange>
              <a:clrFrom>
                <a:srgbClr val="FFFFFF">
                  <a:alpha val="100000"/>
                </a:srgbClr>
              </a:clrFrom>
              <a:clrTo>
                <a:srgbClr val="FFFFFF">
                  <a:alpha val="100000"/>
                  <a:alpha val="0"/>
                </a:srgbClr>
              </a:clrTo>
            </a:clrChange>
          </a:blip>
          <a:stretch>
            <a:fillRect/>
          </a:stretch>
        </p:blipFill>
        <p:spPr>
          <a:xfrm>
            <a:off x="5488305" y="4617085"/>
            <a:ext cx="5953760" cy="574040"/>
          </a:xfrm>
          <a:prstGeom prst="rect">
            <a:avLst/>
          </a:prstGeom>
          <a:noFill/>
          <a:ln w="9525">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2" name="组合 3"/>
          <p:cNvGrpSpPr/>
          <p:nvPr/>
        </p:nvGrpSpPr>
        <p:grpSpPr>
          <a:xfrm>
            <a:off x="1004888" y="1330960"/>
            <a:ext cx="2532061" cy="3979863"/>
            <a:chOff x="1582" y="2435"/>
            <a:chExt cx="3987" cy="6268"/>
          </a:xfrm>
        </p:grpSpPr>
        <p:pic>
          <p:nvPicPr>
            <p:cNvPr id="12293" name="图片 1" descr="u=3428829518,1795023712&amp;fm=26&amp;gp=0"/>
            <p:cNvPicPr>
              <a:picLocks noChangeAspect="1"/>
            </p:cNvPicPr>
            <p:nvPr/>
          </p:nvPicPr>
          <p:blipFill>
            <a:blip r:embed="rId2" cstate="print">
              <a:clrChange>
                <a:clrFrom>
                  <a:srgbClr val="FFFFFF"/>
                </a:clrFrom>
                <a:clrTo>
                  <a:srgbClr val="FFFFFF">
                    <a:alpha val="0"/>
                  </a:srgbClr>
                </a:clrTo>
              </a:clrChange>
            </a:blip>
            <a:stretch>
              <a:fillRect/>
            </a:stretch>
          </p:blipFill>
          <p:spPr>
            <a:xfrm>
              <a:off x="1582" y="4462"/>
              <a:ext cx="3987" cy="3987"/>
            </a:xfrm>
            <a:prstGeom prst="rect">
              <a:avLst/>
            </a:prstGeom>
            <a:noFill/>
            <a:ln w="9525">
              <a:noFill/>
            </a:ln>
          </p:spPr>
        </p:pic>
        <p:sp>
          <p:nvSpPr>
            <p:cNvPr id="12294" name="文本框 3"/>
            <p:cNvSpPr txBox="1"/>
            <p:nvPr/>
          </p:nvSpPr>
          <p:spPr>
            <a:xfrm>
              <a:off x="1781" y="4440"/>
              <a:ext cx="3523" cy="4263"/>
            </a:xfrm>
            <a:prstGeom prst="rect">
              <a:avLst/>
            </a:prstGeom>
            <a:noFill/>
            <a:ln w="9525">
              <a:noFill/>
            </a:ln>
          </p:spPr>
          <p:txBody>
            <a:bodyPr wrap="square" anchor="t">
              <a:spAutoFit/>
            </a:bodyPr>
            <a:lstStyle/>
            <a:p>
              <a:r>
                <a:rPr lang="zh-CN" altLang="en-US" sz="17000">
                  <a:latin typeface="楷体" panose="02010609060101010101" charset="-122"/>
                  <a:ea typeface="楷体" panose="02010609060101010101" charset="-122"/>
                </a:rPr>
                <a:t>扶</a:t>
              </a:r>
            </a:p>
          </p:txBody>
        </p:sp>
        <p:sp>
          <p:nvSpPr>
            <p:cNvPr id="12295" name="文本框 5"/>
            <p:cNvSpPr txBox="1"/>
            <p:nvPr/>
          </p:nvSpPr>
          <p:spPr>
            <a:xfrm>
              <a:off x="2915" y="2435"/>
              <a:ext cx="2123" cy="2082"/>
            </a:xfrm>
            <a:prstGeom prst="rect">
              <a:avLst/>
            </a:prstGeom>
            <a:noFill/>
            <a:ln w="9525">
              <a:noFill/>
            </a:ln>
          </p:spPr>
          <p:txBody>
            <a:bodyPr wrap="square" anchor="t">
              <a:spAutoFit/>
            </a:bodyPr>
            <a:lstStyle/>
            <a:p>
              <a:r>
                <a:rPr lang="en-US" altLang="zh-CN" sz="8000">
                  <a:solidFill>
                    <a:srgbClr val="FF0000"/>
                  </a:solidFill>
                  <a:latin typeface="GB Pinyinok-D" panose="02010601030101010101" charset="-122"/>
                  <a:ea typeface="GB Pinyinok-D" panose="02010601030101010101" charset="-122"/>
                </a:rPr>
                <a:t>fú</a:t>
              </a:r>
            </a:p>
          </p:txBody>
        </p:sp>
      </p:grpSp>
      <p:grpSp>
        <p:nvGrpSpPr>
          <p:cNvPr id="12296" name="组合 11"/>
          <p:cNvGrpSpPr/>
          <p:nvPr/>
        </p:nvGrpSpPr>
        <p:grpSpPr>
          <a:xfrm>
            <a:off x="3968750" y="1510348"/>
            <a:ext cx="7077075" cy="845501"/>
            <a:chOff x="7311" y="3366"/>
            <a:chExt cx="11143" cy="1329"/>
          </a:xfrm>
        </p:grpSpPr>
        <p:grpSp>
          <p:nvGrpSpPr>
            <p:cNvPr id="12297" name="组合 7"/>
            <p:cNvGrpSpPr/>
            <p:nvPr/>
          </p:nvGrpSpPr>
          <p:grpSpPr>
            <a:xfrm>
              <a:off x="7311" y="3390"/>
              <a:ext cx="3776" cy="1305"/>
              <a:chOff x="7311" y="3390"/>
              <a:chExt cx="3776" cy="1305"/>
            </a:xfrm>
          </p:grpSpPr>
          <p:sp>
            <p:nvSpPr>
              <p:cNvPr id="12298" name="文本框 6"/>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音序：</a:t>
                </a:r>
              </a:p>
            </p:txBody>
          </p:sp>
          <p:sp>
            <p:nvSpPr>
              <p:cNvPr id="12299" name="文本框 8"/>
              <p:cNvSpPr txBox="1"/>
              <p:nvPr/>
            </p:nvSpPr>
            <p:spPr>
              <a:xfrm>
                <a:off x="9935" y="3390"/>
                <a:ext cx="1152" cy="1305"/>
              </a:xfrm>
              <a:prstGeom prst="rect">
                <a:avLst/>
              </a:prstGeom>
              <a:noFill/>
              <a:ln w="9525">
                <a:noFill/>
              </a:ln>
            </p:spPr>
            <p:txBody>
              <a:bodyPr wrap="square" anchor="t">
                <a:spAutoFit/>
              </a:bodyPr>
              <a:lstStyle/>
              <a:p>
                <a:r>
                  <a:rPr lang="en-US" altLang="zh-CN" sz="4800" b="1">
                    <a:solidFill>
                      <a:srgbClr val="FF0000"/>
                    </a:solidFill>
                    <a:latin typeface="GB Pinyinok-D" panose="02010601030101010101" charset="-122"/>
                    <a:ea typeface="GB Pinyinok-D" panose="02010601030101010101" charset="-122"/>
                  </a:rPr>
                  <a:t>F</a:t>
                </a:r>
              </a:p>
            </p:txBody>
          </p:sp>
        </p:grpSp>
        <p:grpSp>
          <p:nvGrpSpPr>
            <p:cNvPr id="12300" name="组合 9"/>
            <p:cNvGrpSpPr/>
            <p:nvPr/>
          </p:nvGrpSpPr>
          <p:grpSpPr>
            <a:xfrm>
              <a:off x="12279" y="3366"/>
              <a:ext cx="6175" cy="1306"/>
              <a:chOff x="7311" y="3366"/>
              <a:chExt cx="6175" cy="1306"/>
            </a:xfrm>
          </p:grpSpPr>
          <p:sp>
            <p:nvSpPr>
              <p:cNvPr id="12301" name="文本框 10"/>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结构：</a:t>
                </a:r>
              </a:p>
            </p:txBody>
          </p:sp>
          <p:sp>
            <p:nvSpPr>
              <p:cNvPr id="12302" name="文本框 12"/>
              <p:cNvSpPr txBox="1"/>
              <p:nvPr/>
            </p:nvSpPr>
            <p:spPr>
              <a:xfrm>
                <a:off x="9935" y="3366"/>
                <a:ext cx="3551" cy="1306"/>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左右</a:t>
                </a:r>
              </a:p>
            </p:txBody>
          </p:sp>
        </p:grpSp>
      </p:grpSp>
      <p:grpSp>
        <p:nvGrpSpPr>
          <p:cNvPr id="12303" name="组合 13"/>
          <p:cNvGrpSpPr/>
          <p:nvPr/>
        </p:nvGrpSpPr>
        <p:grpSpPr>
          <a:xfrm>
            <a:off x="3968750" y="2502535"/>
            <a:ext cx="6832600" cy="845184"/>
            <a:chOff x="7311" y="3366"/>
            <a:chExt cx="10760" cy="1333"/>
          </a:xfrm>
        </p:grpSpPr>
        <p:grpSp>
          <p:nvGrpSpPr>
            <p:cNvPr id="12304" name="组合 14"/>
            <p:cNvGrpSpPr/>
            <p:nvPr/>
          </p:nvGrpSpPr>
          <p:grpSpPr>
            <a:xfrm>
              <a:off x="7311" y="3390"/>
              <a:ext cx="3752" cy="1309"/>
              <a:chOff x="7311" y="3390"/>
              <a:chExt cx="3752" cy="1309"/>
            </a:xfrm>
          </p:grpSpPr>
          <p:sp>
            <p:nvSpPr>
              <p:cNvPr id="12305" name="文本框 1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偏旁：</a:t>
                </a:r>
              </a:p>
            </p:txBody>
          </p:sp>
          <p:sp>
            <p:nvSpPr>
              <p:cNvPr id="12306" name="文本框 16"/>
              <p:cNvSpPr txBox="1"/>
              <p:nvPr/>
            </p:nvSpPr>
            <p:spPr>
              <a:xfrm>
                <a:off x="9911" y="3390"/>
                <a:ext cx="1152" cy="1309"/>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扌</a:t>
                </a:r>
              </a:p>
            </p:txBody>
          </p:sp>
        </p:grpSp>
        <p:grpSp>
          <p:nvGrpSpPr>
            <p:cNvPr id="12307" name="组合 17"/>
            <p:cNvGrpSpPr/>
            <p:nvPr/>
          </p:nvGrpSpPr>
          <p:grpSpPr>
            <a:xfrm>
              <a:off x="12279" y="3366"/>
              <a:ext cx="5792" cy="1309"/>
              <a:chOff x="7311" y="3366"/>
              <a:chExt cx="5792" cy="1309"/>
            </a:xfrm>
          </p:grpSpPr>
          <p:sp>
            <p:nvSpPr>
              <p:cNvPr id="12308" name="文本框 18"/>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笔画数：</a:t>
                </a:r>
              </a:p>
            </p:txBody>
          </p:sp>
          <p:sp>
            <p:nvSpPr>
              <p:cNvPr id="12309" name="文本框 19"/>
              <p:cNvSpPr txBox="1"/>
              <p:nvPr/>
            </p:nvSpPr>
            <p:spPr>
              <a:xfrm>
                <a:off x="10631" y="3366"/>
                <a:ext cx="2472" cy="1309"/>
              </a:xfrm>
              <a:prstGeom prst="rect">
                <a:avLst/>
              </a:prstGeom>
              <a:noFill/>
              <a:ln w="9525">
                <a:noFill/>
              </a:ln>
            </p:spPr>
            <p:txBody>
              <a:bodyPr wrap="square" anchor="t">
                <a:spAutoFit/>
              </a:bodyPr>
              <a:lstStyle/>
              <a:p>
                <a:r>
                  <a:rPr lang="en-US" altLang="zh-CN" sz="4800" b="1">
                    <a:solidFill>
                      <a:srgbClr val="FF0000"/>
                    </a:solidFill>
                    <a:latin typeface="楷体" panose="02010609060101010101" charset="-122"/>
                    <a:ea typeface="楷体" panose="02010609060101010101" charset="-122"/>
                  </a:rPr>
                  <a:t>7</a:t>
                </a:r>
              </a:p>
            </p:txBody>
          </p:sp>
        </p:grpSp>
      </p:grpSp>
      <p:grpSp>
        <p:nvGrpSpPr>
          <p:cNvPr id="12310" name="组合 24"/>
          <p:cNvGrpSpPr/>
          <p:nvPr/>
        </p:nvGrpSpPr>
        <p:grpSpPr>
          <a:xfrm>
            <a:off x="3968750" y="3494723"/>
            <a:ext cx="8204200" cy="830262"/>
            <a:chOff x="7311" y="3390"/>
            <a:chExt cx="12920" cy="1307"/>
          </a:xfrm>
        </p:grpSpPr>
        <p:sp>
          <p:nvSpPr>
            <p:cNvPr id="12311" name="文本框 2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组词：</a:t>
              </a:r>
            </a:p>
          </p:txBody>
        </p:sp>
        <p:sp>
          <p:nvSpPr>
            <p:cNvPr id="12312" name="文本框 26"/>
            <p:cNvSpPr txBox="1"/>
            <p:nvPr/>
          </p:nvSpPr>
          <p:spPr>
            <a:xfrm>
              <a:off x="9911" y="3390"/>
              <a:ext cx="10320" cy="1307"/>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帮扶  搀扶  救死扶伤  </a:t>
              </a:r>
            </a:p>
          </p:txBody>
        </p:sp>
      </p:grpSp>
      <p:sp>
        <p:nvSpPr>
          <p:cNvPr id="12313" name="文本框 30"/>
          <p:cNvSpPr txBox="1"/>
          <p:nvPr/>
        </p:nvSpPr>
        <p:spPr>
          <a:xfrm>
            <a:off x="3946525" y="4472623"/>
            <a:ext cx="1828800" cy="706437"/>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笔顺：</a:t>
            </a:r>
          </a:p>
        </p:txBody>
      </p:sp>
      <p:pic>
        <p:nvPicPr>
          <p:cNvPr id="17410" name="图片 4" descr="KT扶"/>
          <p:cNvPicPr>
            <a:picLocks noChangeAspect="1"/>
          </p:cNvPicPr>
          <p:nvPr/>
        </p:nvPicPr>
        <p:blipFill>
          <a:blip r:embed="rId3" cstate="print">
            <a:clrChange>
              <a:clrFrom>
                <a:srgbClr val="FFFFFF">
                  <a:alpha val="100000"/>
                </a:srgbClr>
              </a:clrFrom>
              <a:clrTo>
                <a:srgbClr val="FFFFFF">
                  <a:alpha val="100000"/>
                  <a:alpha val="0"/>
                </a:srgbClr>
              </a:clrTo>
            </a:clrChange>
          </a:blip>
          <a:stretch>
            <a:fillRect/>
          </a:stretch>
        </p:blipFill>
        <p:spPr>
          <a:xfrm>
            <a:off x="5367020" y="4598670"/>
            <a:ext cx="4519930" cy="622935"/>
          </a:xfrm>
          <a:prstGeom prst="rect">
            <a:avLst/>
          </a:prstGeom>
          <a:noFill/>
          <a:ln w="9525">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45135" y="254000"/>
            <a:ext cx="3075940" cy="932180"/>
            <a:chOff x="701" y="400"/>
            <a:chExt cx="4844" cy="1468"/>
          </a:xfrm>
        </p:grpSpPr>
        <p:sp>
          <p:nvSpPr>
            <p:cNvPr id="17" name="矩形 16"/>
            <p:cNvSpPr/>
            <p:nvPr/>
          </p:nvSpPr>
          <p:spPr>
            <a:xfrm>
              <a:off x="701" y="754"/>
              <a:ext cx="4161" cy="1114"/>
            </a:xfrm>
            <a:prstGeom prst="rect">
              <a:avLst/>
            </a:prstGeom>
            <a:noFill/>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55" y="400"/>
              <a:ext cx="4590" cy="1467"/>
              <a:chOff x="955" y="400"/>
              <a:chExt cx="4590" cy="1467"/>
            </a:xfrm>
          </p:grpSpPr>
          <p:pic>
            <p:nvPicPr>
              <p:cNvPr id="19" name="图片 18" descr="sdfhgfgh"/>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4490" y="400"/>
                <a:ext cx="1055" cy="1260"/>
              </a:xfrm>
              <a:prstGeom prst="rect">
                <a:avLst/>
              </a:prstGeom>
            </p:spPr>
          </p:pic>
          <p:sp>
            <p:nvSpPr>
              <p:cNvPr id="20" name="文本框 19"/>
              <p:cNvSpPr txBox="1"/>
              <p:nvPr/>
            </p:nvSpPr>
            <p:spPr>
              <a:xfrm>
                <a:off x="955" y="754"/>
                <a:ext cx="3652" cy="1113"/>
              </a:xfrm>
              <a:prstGeom prst="rect">
                <a:avLst/>
              </a:prstGeom>
              <a:noFill/>
            </p:spPr>
            <p:txBody>
              <a:bodyPr wrap="square" rtlCol="0">
                <a:spAutoFit/>
              </a:bodyPr>
              <a:lstStyle/>
              <a:p>
                <a:r>
                  <a:rPr lang="zh-CN" altLang="en-US" sz="4000" b="1">
                    <a:solidFill>
                      <a:schemeClr val="accent1">
                        <a:lumMod val="75000"/>
                      </a:schemeClr>
                    </a:solidFill>
                  </a:rPr>
                  <a:t>字词练习</a:t>
                </a:r>
              </a:p>
            </p:txBody>
          </p:sp>
        </p:grpSp>
      </p:grpSp>
      <p:sp>
        <p:nvSpPr>
          <p:cNvPr id="10245" name="文本框 4"/>
          <p:cNvSpPr txBox="1"/>
          <p:nvPr/>
        </p:nvSpPr>
        <p:spPr>
          <a:xfrm>
            <a:off x="1134745" y="1384300"/>
            <a:ext cx="10852150" cy="829945"/>
          </a:xfrm>
          <a:prstGeom prst="rect">
            <a:avLst/>
          </a:prstGeom>
          <a:noFill/>
          <a:ln w="9525">
            <a:noFill/>
          </a:ln>
        </p:spPr>
        <p:txBody>
          <a:bodyPr wrap="square" anchor="t">
            <a:spAutoFit/>
          </a:bodyPr>
          <a:lstStyle/>
          <a:p>
            <a:pPr>
              <a:lnSpc>
                <a:spcPct val="120000"/>
              </a:lnSpc>
              <a:spcBef>
                <a:spcPct val="0"/>
              </a:spcBef>
            </a:pPr>
            <a:r>
              <a:rPr lang="zh-CN" altLang="en-US" sz="4000" b="1">
                <a:solidFill>
                  <a:schemeClr val="tx1"/>
                </a:solidFill>
                <a:latin typeface="宋体" panose="02010600030101010101" pitchFamily="2" charset="-122"/>
              </a:rPr>
              <a:t>一、给下面生字加偏旁组成新字，再组词。</a:t>
            </a:r>
          </a:p>
        </p:txBody>
      </p:sp>
      <p:sp>
        <p:nvSpPr>
          <p:cNvPr id="11" name="文本框 10"/>
          <p:cNvSpPr txBox="1"/>
          <p:nvPr/>
        </p:nvSpPr>
        <p:spPr>
          <a:xfrm>
            <a:off x="4405630" y="2428875"/>
            <a:ext cx="2325370" cy="706755"/>
          </a:xfrm>
          <a:prstGeom prst="rect">
            <a:avLst/>
          </a:prstGeom>
          <a:noFill/>
        </p:spPr>
        <p:txBody>
          <a:bodyPr wrap="square" rtlCol="0">
            <a:spAutoFit/>
          </a:bodyPr>
          <a:lstStyle/>
          <a:p>
            <a:r>
              <a:rPr lang="zh-CN" altLang="en-US" sz="4000"/>
              <a:t>（        ）</a:t>
            </a:r>
          </a:p>
        </p:txBody>
      </p:sp>
      <p:sp>
        <p:nvSpPr>
          <p:cNvPr id="12" name="文本框 11"/>
          <p:cNvSpPr txBox="1"/>
          <p:nvPr/>
        </p:nvSpPr>
        <p:spPr>
          <a:xfrm>
            <a:off x="4405630" y="3119120"/>
            <a:ext cx="2325370" cy="706755"/>
          </a:xfrm>
          <a:prstGeom prst="rect">
            <a:avLst/>
          </a:prstGeom>
          <a:noFill/>
        </p:spPr>
        <p:txBody>
          <a:bodyPr wrap="square" rtlCol="0">
            <a:spAutoFit/>
          </a:bodyPr>
          <a:lstStyle/>
          <a:p>
            <a:r>
              <a:rPr lang="zh-CN" altLang="en-US" sz="4000"/>
              <a:t>（        ）</a:t>
            </a:r>
          </a:p>
        </p:txBody>
      </p:sp>
      <p:sp>
        <p:nvSpPr>
          <p:cNvPr id="13" name="文本框 12"/>
          <p:cNvSpPr txBox="1"/>
          <p:nvPr/>
        </p:nvSpPr>
        <p:spPr>
          <a:xfrm>
            <a:off x="3771265" y="2327275"/>
            <a:ext cx="884555"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嘱</a:t>
            </a:r>
          </a:p>
        </p:txBody>
      </p:sp>
      <p:sp>
        <p:nvSpPr>
          <p:cNvPr id="14" name="文本框 13"/>
          <p:cNvSpPr txBox="1"/>
          <p:nvPr/>
        </p:nvSpPr>
        <p:spPr>
          <a:xfrm>
            <a:off x="3771265" y="3054350"/>
            <a:ext cx="884555"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瞩</a:t>
            </a:r>
          </a:p>
        </p:txBody>
      </p:sp>
      <p:sp>
        <p:nvSpPr>
          <p:cNvPr id="4" name="文本框 3"/>
          <p:cNvSpPr txBox="1"/>
          <p:nvPr/>
        </p:nvSpPr>
        <p:spPr>
          <a:xfrm>
            <a:off x="2121535" y="2814955"/>
            <a:ext cx="890270" cy="706755"/>
          </a:xfrm>
          <a:prstGeom prst="rect">
            <a:avLst/>
          </a:prstGeom>
          <a:noFill/>
        </p:spPr>
        <p:txBody>
          <a:bodyPr wrap="square" rtlCol="0">
            <a:spAutoFit/>
          </a:bodyPr>
          <a:lstStyle/>
          <a:p>
            <a:r>
              <a:rPr lang="zh-CN" altLang="en-US" sz="4000" b="1"/>
              <a:t>属</a:t>
            </a:r>
          </a:p>
        </p:txBody>
      </p:sp>
      <p:cxnSp>
        <p:nvCxnSpPr>
          <p:cNvPr id="5" name="直接连接符 4"/>
          <p:cNvCxnSpPr/>
          <p:nvPr/>
        </p:nvCxnSpPr>
        <p:spPr>
          <a:xfrm flipV="1">
            <a:off x="3006725" y="2840990"/>
            <a:ext cx="364490" cy="184150"/>
          </a:xfrm>
          <a:prstGeom prst="line">
            <a:avLst/>
          </a:prstGeom>
        </p:spPr>
        <p:style>
          <a:lnRef idx="3">
            <a:schemeClr val="dk1"/>
          </a:lnRef>
          <a:fillRef idx="0">
            <a:schemeClr val="dk1"/>
          </a:fillRef>
          <a:effectRef idx="2">
            <a:schemeClr val="dk1"/>
          </a:effectRef>
          <a:fontRef idx="minor">
            <a:schemeClr val="tx1"/>
          </a:fontRef>
        </p:style>
      </p:cxnSp>
      <p:cxnSp>
        <p:nvCxnSpPr>
          <p:cNvPr id="7" name="直接连接符 6"/>
          <p:cNvCxnSpPr/>
          <p:nvPr/>
        </p:nvCxnSpPr>
        <p:spPr>
          <a:xfrm>
            <a:off x="2983865" y="3371850"/>
            <a:ext cx="375920" cy="189230"/>
          </a:xfrm>
          <a:prstGeom prst="line">
            <a:avLst/>
          </a:prstGeom>
        </p:spPr>
        <p:style>
          <a:lnRef idx="3">
            <a:schemeClr val="dk1"/>
          </a:lnRef>
          <a:fillRef idx="0">
            <a:schemeClr val="dk1"/>
          </a:fillRef>
          <a:effectRef idx="2">
            <a:schemeClr val="dk1"/>
          </a:effectRef>
          <a:fontRef idx="minor">
            <a:schemeClr val="tx1"/>
          </a:fontRef>
        </p:style>
      </p:cxnSp>
      <p:cxnSp>
        <p:nvCxnSpPr>
          <p:cNvPr id="9" name="直接连接符 8"/>
          <p:cNvCxnSpPr/>
          <p:nvPr/>
        </p:nvCxnSpPr>
        <p:spPr>
          <a:xfrm>
            <a:off x="3664585" y="2953385"/>
            <a:ext cx="85471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664585" y="3683635"/>
            <a:ext cx="85471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4986020" y="2399030"/>
            <a:ext cx="1600200"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叮嘱</a:t>
            </a:r>
          </a:p>
        </p:txBody>
      </p:sp>
      <p:sp>
        <p:nvSpPr>
          <p:cNvPr id="21" name="文本框 20"/>
          <p:cNvSpPr txBox="1"/>
          <p:nvPr/>
        </p:nvSpPr>
        <p:spPr>
          <a:xfrm>
            <a:off x="4986020" y="3089275"/>
            <a:ext cx="1600200"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瞩目</a:t>
            </a:r>
          </a:p>
        </p:txBody>
      </p:sp>
      <p:sp>
        <p:nvSpPr>
          <p:cNvPr id="47" name="文本框 46"/>
          <p:cNvSpPr txBox="1"/>
          <p:nvPr/>
        </p:nvSpPr>
        <p:spPr>
          <a:xfrm>
            <a:off x="9261475" y="2428875"/>
            <a:ext cx="2325370" cy="706755"/>
          </a:xfrm>
          <a:prstGeom prst="rect">
            <a:avLst/>
          </a:prstGeom>
          <a:noFill/>
        </p:spPr>
        <p:txBody>
          <a:bodyPr wrap="square" rtlCol="0">
            <a:spAutoFit/>
          </a:bodyPr>
          <a:lstStyle/>
          <a:p>
            <a:r>
              <a:rPr lang="zh-CN" altLang="en-US" sz="4000"/>
              <a:t>（        ）</a:t>
            </a:r>
          </a:p>
        </p:txBody>
      </p:sp>
      <p:sp>
        <p:nvSpPr>
          <p:cNvPr id="48" name="文本框 47"/>
          <p:cNvSpPr txBox="1"/>
          <p:nvPr/>
        </p:nvSpPr>
        <p:spPr>
          <a:xfrm>
            <a:off x="9261475" y="3084830"/>
            <a:ext cx="2325370" cy="706755"/>
          </a:xfrm>
          <a:prstGeom prst="rect">
            <a:avLst/>
          </a:prstGeom>
          <a:noFill/>
        </p:spPr>
        <p:txBody>
          <a:bodyPr wrap="square" rtlCol="0">
            <a:spAutoFit/>
          </a:bodyPr>
          <a:lstStyle/>
          <a:p>
            <a:r>
              <a:rPr lang="zh-CN" altLang="en-US" sz="4000"/>
              <a:t>（        ）</a:t>
            </a:r>
          </a:p>
        </p:txBody>
      </p:sp>
      <p:sp>
        <p:nvSpPr>
          <p:cNvPr id="40" name="文本框 39"/>
          <p:cNvSpPr txBox="1"/>
          <p:nvPr/>
        </p:nvSpPr>
        <p:spPr>
          <a:xfrm>
            <a:off x="6975475" y="2826385"/>
            <a:ext cx="890270" cy="706755"/>
          </a:xfrm>
          <a:prstGeom prst="rect">
            <a:avLst/>
          </a:prstGeom>
          <a:noFill/>
        </p:spPr>
        <p:txBody>
          <a:bodyPr wrap="square" rtlCol="0">
            <a:spAutoFit/>
          </a:bodyPr>
          <a:lstStyle/>
          <a:p>
            <a:r>
              <a:rPr lang="zh-CN" altLang="en-US" sz="4000" b="1"/>
              <a:t>荒</a:t>
            </a:r>
          </a:p>
        </p:txBody>
      </p:sp>
      <p:cxnSp>
        <p:nvCxnSpPr>
          <p:cNvPr id="41" name="直接连接符 40"/>
          <p:cNvCxnSpPr/>
          <p:nvPr/>
        </p:nvCxnSpPr>
        <p:spPr>
          <a:xfrm flipV="1">
            <a:off x="7860665" y="2852420"/>
            <a:ext cx="364490" cy="184150"/>
          </a:xfrm>
          <a:prstGeom prst="line">
            <a:avLst/>
          </a:prstGeom>
        </p:spPr>
        <p:style>
          <a:lnRef idx="3">
            <a:schemeClr val="dk1"/>
          </a:lnRef>
          <a:fillRef idx="0">
            <a:schemeClr val="dk1"/>
          </a:fillRef>
          <a:effectRef idx="2">
            <a:schemeClr val="dk1"/>
          </a:effectRef>
          <a:fontRef idx="minor">
            <a:schemeClr val="tx1"/>
          </a:fontRef>
        </p:style>
      </p:cxnSp>
      <p:cxnSp>
        <p:nvCxnSpPr>
          <p:cNvPr id="42" name="直接连接符 41"/>
          <p:cNvCxnSpPr/>
          <p:nvPr/>
        </p:nvCxnSpPr>
        <p:spPr>
          <a:xfrm>
            <a:off x="7837805" y="3383280"/>
            <a:ext cx="375920" cy="189230"/>
          </a:xfrm>
          <a:prstGeom prst="line">
            <a:avLst/>
          </a:prstGeom>
        </p:spPr>
        <p:style>
          <a:lnRef idx="3">
            <a:schemeClr val="dk1"/>
          </a:lnRef>
          <a:fillRef idx="0">
            <a:schemeClr val="dk1"/>
          </a:fillRef>
          <a:effectRef idx="2">
            <a:schemeClr val="dk1"/>
          </a:effectRef>
          <a:fontRef idx="minor">
            <a:schemeClr val="tx1"/>
          </a:fontRef>
        </p:style>
      </p:cxnSp>
      <p:cxnSp>
        <p:nvCxnSpPr>
          <p:cNvPr id="43" name="直接连接符 42"/>
          <p:cNvCxnSpPr/>
          <p:nvPr/>
        </p:nvCxnSpPr>
        <p:spPr>
          <a:xfrm>
            <a:off x="8518525" y="2964815"/>
            <a:ext cx="85471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8518525" y="3695065"/>
            <a:ext cx="85471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9839960" y="2410460"/>
            <a:ext cx="1600200"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谎言</a:t>
            </a:r>
          </a:p>
        </p:txBody>
      </p:sp>
      <p:sp>
        <p:nvSpPr>
          <p:cNvPr id="46" name="文本框 45"/>
          <p:cNvSpPr txBox="1"/>
          <p:nvPr/>
        </p:nvSpPr>
        <p:spPr>
          <a:xfrm>
            <a:off x="9839960" y="3100705"/>
            <a:ext cx="1600200"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惊慌</a:t>
            </a:r>
          </a:p>
        </p:txBody>
      </p:sp>
      <p:sp>
        <p:nvSpPr>
          <p:cNvPr id="49" name="文本框 48"/>
          <p:cNvSpPr txBox="1"/>
          <p:nvPr/>
        </p:nvSpPr>
        <p:spPr>
          <a:xfrm>
            <a:off x="8564880" y="2338705"/>
            <a:ext cx="884555"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谎</a:t>
            </a:r>
          </a:p>
        </p:txBody>
      </p:sp>
      <p:sp>
        <p:nvSpPr>
          <p:cNvPr id="50" name="文本框 49"/>
          <p:cNvSpPr txBox="1"/>
          <p:nvPr/>
        </p:nvSpPr>
        <p:spPr>
          <a:xfrm>
            <a:off x="8564880" y="3065780"/>
            <a:ext cx="884555"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慌</a:t>
            </a:r>
          </a:p>
        </p:txBody>
      </p:sp>
      <p:sp>
        <p:nvSpPr>
          <p:cNvPr id="52" name="文本框 4"/>
          <p:cNvSpPr txBox="1"/>
          <p:nvPr/>
        </p:nvSpPr>
        <p:spPr>
          <a:xfrm>
            <a:off x="1134745" y="3989070"/>
            <a:ext cx="10852150" cy="829945"/>
          </a:xfrm>
          <a:prstGeom prst="rect">
            <a:avLst/>
          </a:prstGeom>
          <a:noFill/>
          <a:ln w="9525">
            <a:noFill/>
          </a:ln>
        </p:spPr>
        <p:txBody>
          <a:bodyPr wrap="square" anchor="t">
            <a:spAutoFit/>
          </a:bodyPr>
          <a:lstStyle/>
          <a:p>
            <a:pPr>
              <a:lnSpc>
                <a:spcPct val="120000"/>
              </a:lnSpc>
              <a:spcBef>
                <a:spcPct val="0"/>
              </a:spcBef>
            </a:pPr>
            <a:r>
              <a:rPr lang="zh-CN" altLang="en-US" sz="4000" b="1">
                <a:solidFill>
                  <a:schemeClr val="tx1"/>
                </a:solidFill>
                <a:latin typeface="宋体" panose="02010600030101010101" pitchFamily="2" charset="-122"/>
              </a:rPr>
              <a:t>二、写出下列词语的反义词。</a:t>
            </a:r>
          </a:p>
        </p:txBody>
      </p:sp>
      <p:sp>
        <p:nvSpPr>
          <p:cNvPr id="53" name="文本框 52"/>
          <p:cNvSpPr txBox="1"/>
          <p:nvPr/>
        </p:nvSpPr>
        <p:spPr>
          <a:xfrm>
            <a:off x="2136140" y="4936490"/>
            <a:ext cx="2127250" cy="645160"/>
          </a:xfrm>
          <a:prstGeom prst="rect">
            <a:avLst/>
          </a:prstGeom>
          <a:noFill/>
        </p:spPr>
        <p:txBody>
          <a:bodyPr wrap="square" rtlCol="0">
            <a:spAutoFit/>
          </a:bodyPr>
          <a:lstStyle/>
          <a:p>
            <a:r>
              <a:rPr lang="zh-CN" altLang="en-US" sz="3600"/>
              <a:t>方便</a:t>
            </a:r>
            <a:r>
              <a:rPr lang="en-US" altLang="zh-CN" sz="3600"/>
              <a:t>——</a:t>
            </a:r>
          </a:p>
        </p:txBody>
      </p:sp>
      <p:sp>
        <p:nvSpPr>
          <p:cNvPr id="54" name="文本框 53"/>
          <p:cNvSpPr txBox="1"/>
          <p:nvPr/>
        </p:nvSpPr>
        <p:spPr>
          <a:xfrm>
            <a:off x="6670675" y="4936490"/>
            <a:ext cx="2127250" cy="645160"/>
          </a:xfrm>
          <a:prstGeom prst="rect">
            <a:avLst/>
          </a:prstGeom>
          <a:noFill/>
        </p:spPr>
        <p:txBody>
          <a:bodyPr wrap="square" rtlCol="0">
            <a:spAutoFit/>
          </a:bodyPr>
          <a:lstStyle/>
          <a:p>
            <a:r>
              <a:rPr lang="zh-CN" altLang="en-US" sz="3600"/>
              <a:t>镇定</a:t>
            </a:r>
            <a:r>
              <a:rPr lang="en-US" altLang="zh-CN" sz="3600"/>
              <a:t>——</a:t>
            </a:r>
          </a:p>
        </p:txBody>
      </p:sp>
      <p:sp>
        <p:nvSpPr>
          <p:cNvPr id="55" name="文本框 54"/>
          <p:cNvSpPr txBox="1"/>
          <p:nvPr/>
        </p:nvSpPr>
        <p:spPr>
          <a:xfrm>
            <a:off x="3925570" y="4948555"/>
            <a:ext cx="2242820" cy="706755"/>
          </a:xfrm>
          <a:prstGeom prst="rect">
            <a:avLst/>
          </a:prstGeom>
          <a:noFill/>
        </p:spPr>
        <p:txBody>
          <a:bodyPr wrap="square" rtlCol="0">
            <a:spAutoFit/>
          </a:bodyPr>
          <a:lstStyle/>
          <a:p>
            <a:r>
              <a:rPr lang="zh-CN" altLang="en-US" sz="4000"/>
              <a:t>（         ）</a:t>
            </a:r>
          </a:p>
        </p:txBody>
      </p:sp>
      <p:sp>
        <p:nvSpPr>
          <p:cNvPr id="56" name="文本框 55"/>
          <p:cNvSpPr txBox="1"/>
          <p:nvPr/>
        </p:nvSpPr>
        <p:spPr>
          <a:xfrm>
            <a:off x="8475980" y="4948555"/>
            <a:ext cx="2242820" cy="706755"/>
          </a:xfrm>
          <a:prstGeom prst="rect">
            <a:avLst/>
          </a:prstGeom>
          <a:noFill/>
        </p:spPr>
        <p:txBody>
          <a:bodyPr wrap="square" rtlCol="0">
            <a:spAutoFit/>
          </a:bodyPr>
          <a:lstStyle/>
          <a:p>
            <a:r>
              <a:rPr lang="zh-CN" altLang="en-US" sz="4000"/>
              <a:t>（         ）</a:t>
            </a:r>
          </a:p>
        </p:txBody>
      </p:sp>
      <p:sp>
        <p:nvSpPr>
          <p:cNvPr id="58" name="文本框 57"/>
          <p:cNvSpPr txBox="1"/>
          <p:nvPr/>
        </p:nvSpPr>
        <p:spPr>
          <a:xfrm>
            <a:off x="4556125" y="4902200"/>
            <a:ext cx="1395730"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麻烦</a:t>
            </a:r>
          </a:p>
        </p:txBody>
      </p:sp>
      <p:sp>
        <p:nvSpPr>
          <p:cNvPr id="59" name="文本框 58"/>
          <p:cNvSpPr txBox="1"/>
          <p:nvPr/>
        </p:nvSpPr>
        <p:spPr>
          <a:xfrm>
            <a:off x="9084310" y="4902200"/>
            <a:ext cx="1395730" cy="706755"/>
          </a:xfrm>
          <a:prstGeom prst="rect">
            <a:avLst/>
          </a:prstGeom>
          <a:noFill/>
        </p:spPr>
        <p:txBody>
          <a:bodyPr wrap="square" rtlCol="0">
            <a:spAutoFit/>
          </a:bodyPr>
          <a:lstStyle/>
          <a:p>
            <a:r>
              <a:rPr lang="zh-CN" altLang="en-US" sz="4000" b="1">
                <a:solidFill>
                  <a:srgbClr val="FF0000"/>
                </a:solidFill>
                <a:latin typeface="楷体" panose="02010609060101010101" charset="-122"/>
                <a:ea typeface="楷体" panose="02010609060101010101" charset="-122"/>
              </a:rPr>
              <a:t>惊慌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P spid="21" grpId="0"/>
      <p:bldP spid="21" grpId="1"/>
      <p:bldP spid="45" grpId="0"/>
      <p:bldP spid="45" grpId="1"/>
      <p:bldP spid="46" grpId="0"/>
      <p:bldP spid="46" grpId="1"/>
      <p:bldP spid="49" grpId="0"/>
      <p:bldP spid="49" grpId="1"/>
      <p:bldP spid="50" grpId="0"/>
      <p:bldP spid="50" grpId="1"/>
      <p:bldP spid="58" grpId="0"/>
      <p:bldP spid="58" grpId="1"/>
      <p:bldP spid="59" grpId="0"/>
      <p:bldP spid="5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45135" y="254000"/>
            <a:ext cx="3075940" cy="932180"/>
            <a:chOff x="701" y="400"/>
            <a:chExt cx="4844" cy="1468"/>
          </a:xfrm>
        </p:grpSpPr>
        <p:sp>
          <p:nvSpPr>
            <p:cNvPr id="17" name="矩形 16"/>
            <p:cNvSpPr/>
            <p:nvPr/>
          </p:nvSpPr>
          <p:spPr>
            <a:xfrm>
              <a:off x="701" y="754"/>
              <a:ext cx="4161" cy="1114"/>
            </a:xfrm>
            <a:prstGeom prst="rect">
              <a:avLst/>
            </a:prstGeom>
            <a:noFill/>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55" y="400"/>
              <a:ext cx="4590" cy="1467"/>
              <a:chOff x="955" y="400"/>
              <a:chExt cx="4590" cy="1467"/>
            </a:xfrm>
          </p:grpSpPr>
          <p:pic>
            <p:nvPicPr>
              <p:cNvPr id="19" name="图片 18" descr="sdfhgfgh"/>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4490" y="400"/>
                <a:ext cx="1055" cy="1260"/>
              </a:xfrm>
              <a:prstGeom prst="rect">
                <a:avLst/>
              </a:prstGeom>
            </p:spPr>
          </p:pic>
          <p:sp>
            <p:nvSpPr>
              <p:cNvPr id="20" name="文本框 19"/>
              <p:cNvSpPr txBox="1"/>
              <p:nvPr/>
            </p:nvSpPr>
            <p:spPr>
              <a:xfrm>
                <a:off x="955" y="754"/>
                <a:ext cx="3652" cy="1113"/>
              </a:xfrm>
              <a:prstGeom prst="rect">
                <a:avLst/>
              </a:prstGeom>
              <a:noFill/>
            </p:spPr>
            <p:txBody>
              <a:bodyPr wrap="square" rtlCol="0">
                <a:spAutoFit/>
              </a:bodyPr>
              <a:lstStyle/>
              <a:p>
                <a:r>
                  <a:rPr lang="zh-CN" altLang="en-US" sz="4000" b="1">
                    <a:solidFill>
                      <a:schemeClr val="accent1">
                        <a:lumMod val="75000"/>
                      </a:schemeClr>
                    </a:solidFill>
                  </a:rPr>
                  <a:t>课文解读</a:t>
                </a:r>
              </a:p>
            </p:txBody>
          </p:sp>
        </p:grpSp>
      </p:grpSp>
      <p:sp>
        <p:nvSpPr>
          <p:cNvPr id="4" name="文本框 3"/>
          <p:cNvSpPr txBox="1"/>
          <p:nvPr/>
        </p:nvSpPr>
        <p:spPr>
          <a:xfrm>
            <a:off x="4964430" y="1762760"/>
            <a:ext cx="6856730" cy="2748280"/>
          </a:xfrm>
          <a:prstGeom prst="rect">
            <a:avLst/>
          </a:prstGeom>
          <a:noFill/>
        </p:spPr>
        <p:txBody>
          <a:bodyPr wrap="square" rtlCol="0">
            <a:spAutoFit/>
          </a:bodyPr>
          <a:lstStyle/>
          <a:p>
            <a:pPr>
              <a:lnSpc>
                <a:spcPct val="120000"/>
              </a:lnSpc>
            </a:pPr>
            <a:r>
              <a:rPr lang="en-US" altLang="zh-CN" sz="3600">
                <a:latin typeface="楷体" panose="02010609060101010101" charset="-122"/>
                <a:ea typeface="楷体" panose="02010609060101010101" charset="-122"/>
              </a:rPr>
              <a:t>    </a:t>
            </a:r>
            <a:r>
              <a:rPr lang="zh-CN" altLang="en-US" sz="3600">
                <a:latin typeface="楷体" panose="02010609060101010101" charset="-122"/>
                <a:ea typeface="楷体" panose="02010609060101010101" charset="-122"/>
              </a:rPr>
              <a:t>从前有一个猎人名叫海力布。他</a:t>
            </a:r>
            <a:r>
              <a:rPr lang="zh-CN" altLang="en-US" sz="3600">
                <a:solidFill>
                  <a:srgbClr val="FF0000"/>
                </a:solidFill>
                <a:latin typeface="楷体" panose="02010609060101010101" charset="-122"/>
                <a:ea typeface="楷体" panose="02010609060101010101" charset="-122"/>
              </a:rPr>
              <a:t>热心</a:t>
            </a:r>
            <a:r>
              <a:rPr lang="zh-CN" altLang="en-US" sz="3600">
                <a:latin typeface="楷体" panose="02010609060101010101" charset="-122"/>
                <a:ea typeface="楷体" panose="02010609060101010101" charset="-122"/>
              </a:rPr>
              <a:t>帮助别人，每次打猎回来，</a:t>
            </a:r>
            <a:r>
              <a:rPr lang="zh-CN" altLang="en-US" sz="3600">
                <a:solidFill>
                  <a:schemeClr val="tx1"/>
                </a:solidFill>
                <a:latin typeface="楷体" panose="02010609060101010101" charset="-122"/>
                <a:ea typeface="楷体" panose="02010609060101010101" charset="-122"/>
              </a:rPr>
              <a:t>总</a:t>
            </a:r>
            <a:r>
              <a:rPr lang="zh-CN" altLang="en-US" sz="3600">
                <a:latin typeface="楷体" panose="02010609060101010101" charset="-122"/>
                <a:ea typeface="楷体" panose="02010609060101010101" charset="-122"/>
              </a:rPr>
              <a:t>是把猎物分给大家。自己留下很少的一份。大家都很</a:t>
            </a:r>
            <a:r>
              <a:rPr lang="zh-CN" altLang="en-US" sz="3600">
                <a:solidFill>
                  <a:srgbClr val="FF0000"/>
                </a:solidFill>
                <a:latin typeface="楷体" panose="02010609060101010101" charset="-122"/>
                <a:ea typeface="楷体" panose="02010609060101010101" charset="-122"/>
              </a:rPr>
              <a:t>尊敬</a:t>
            </a:r>
            <a:r>
              <a:rPr lang="zh-CN" altLang="en-US" sz="3600">
                <a:latin typeface="楷体" panose="02010609060101010101" charset="-122"/>
                <a:ea typeface="楷体" panose="02010609060101010101" charset="-122"/>
              </a:rPr>
              <a:t>他。</a:t>
            </a:r>
          </a:p>
        </p:txBody>
      </p:sp>
      <p:grpSp>
        <p:nvGrpSpPr>
          <p:cNvPr id="7" name="组合 6"/>
          <p:cNvGrpSpPr/>
          <p:nvPr/>
        </p:nvGrpSpPr>
        <p:grpSpPr>
          <a:xfrm>
            <a:off x="440055" y="1907540"/>
            <a:ext cx="4104640" cy="2447290"/>
            <a:chOff x="2345" y="5135"/>
            <a:chExt cx="6464" cy="3854"/>
          </a:xfrm>
        </p:grpSpPr>
        <p:sp>
          <p:nvSpPr>
            <p:cNvPr id="6" name="矩形 5"/>
            <p:cNvSpPr/>
            <p:nvPr/>
          </p:nvSpPr>
          <p:spPr>
            <a:xfrm>
              <a:off x="2345" y="5135"/>
              <a:ext cx="6464" cy="38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cstate="print"/>
            <a:stretch>
              <a:fillRect/>
            </a:stretch>
          </p:blipFill>
          <p:spPr>
            <a:xfrm>
              <a:off x="2607" y="5394"/>
              <a:ext cx="5940" cy="3336"/>
            </a:xfrm>
            <a:prstGeom prst="rect">
              <a:avLst/>
            </a:prstGeom>
          </p:spPr>
        </p:pic>
      </p:grpSp>
      <p:grpSp>
        <p:nvGrpSpPr>
          <p:cNvPr id="11" name="组合 10"/>
          <p:cNvGrpSpPr/>
          <p:nvPr/>
        </p:nvGrpSpPr>
        <p:grpSpPr>
          <a:xfrm>
            <a:off x="1207135" y="3212465"/>
            <a:ext cx="7655560" cy="3102610"/>
            <a:chOff x="1901" y="5059"/>
            <a:chExt cx="12056" cy="4886"/>
          </a:xfrm>
        </p:grpSpPr>
        <p:sp>
          <p:nvSpPr>
            <p:cNvPr id="8" name="文本框 7"/>
            <p:cNvSpPr txBox="1"/>
            <p:nvPr/>
          </p:nvSpPr>
          <p:spPr>
            <a:xfrm>
              <a:off x="1901" y="7709"/>
              <a:ext cx="12056" cy="2236"/>
            </a:xfrm>
            <a:prstGeom prst="rect">
              <a:avLst/>
            </a:prstGeom>
            <a:noFill/>
          </p:spPr>
          <p:txBody>
            <a:bodyPr wrap="none" rtlCol="0" anchor="t">
              <a:spAutoFit/>
            </a:bodyPr>
            <a:lstStyle/>
            <a:p>
              <a:pPr>
                <a:lnSpc>
                  <a:spcPct val="120000"/>
                </a:lnSpc>
              </a:pPr>
              <a:r>
                <a:rPr lang="zh-CN" altLang="en-US" sz="3600" b="1" dirty="0">
                  <a:solidFill>
                    <a:srgbClr val="FF0000"/>
                  </a:solidFill>
                  <a:sym typeface="+mn-ea"/>
                </a:rPr>
                <a:t>一个“总”字说明他的热心不是一朝</a:t>
              </a:r>
            </a:p>
            <a:p>
              <a:pPr>
                <a:lnSpc>
                  <a:spcPct val="120000"/>
                </a:lnSpc>
              </a:pPr>
              <a:r>
                <a:rPr lang="zh-CN" altLang="en-US" sz="3600" b="1" dirty="0">
                  <a:solidFill>
                    <a:srgbClr val="FF0000"/>
                  </a:solidFill>
                  <a:sym typeface="+mn-ea"/>
                </a:rPr>
                <a:t>一夕的，正因为如此，大家才尊敬他</a:t>
              </a:r>
              <a:r>
                <a:rPr lang="en-US" altLang="zh-CN" sz="3600" b="1" dirty="0">
                  <a:solidFill>
                    <a:srgbClr val="FF0000"/>
                  </a:solidFill>
                  <a:sym typeface="+mn-ea"/>
                </a:rPr>
                <a:t>.</a:t>
              </a:r>
            </a:p>
          </p:txBody>
        </p:sp>
        <p:sp>
          <p:nvSpPr>
            <p:cNvPr id="9" name="椭圆 8"/>
            <p:cNvSpPr/>
            <p:nvPr/>
          </p:nvSpPr>
          <p:spPr>
            <a:xfrm>
              <a:off x="7786" y="5059"/>
              <a:ext cx="907" cy="794"/>
            </a:xfrm>
            <a:prstGeom prst="ellipse">
              <a:avLst/>
            </a:prstGeom>
            <a:noFill/>
            <a:ln w="28575">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flipH="1">
              <a:off x="6312" y="5942"/>
              <a:ext cx="1529" cy="152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62865" y="1163955"/>
            <a:ext cx="12324080" cy="2835275"/>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53035" y="1163955"/>
            <a:ext cx="11847830" cy="2748280"/>
          </a:xfrm>
          <a:prstGeom prst="rect">
            <a:avLst/>
          </a:prstGeom>
          <a:noFill/>
        </p:spPr>
        <p:txBody>
          <a:bodyPr wrap="square" rtlCol="0">
            <a:spAutoFit/>
          </a:bodyPr>
          <a:lstStyle/>
          <a:p>
            <a:pPr>
              <a:lnSpc>
                <a:spcPct val="120000"/>
              </a:lnSpc>
            </a:pPr>
            <a:r>
              <a:rPr lang="en-US" altLang="zh-CN" sz="3600">
                <a:latin typeface="楷体" panose="02010609060101010101" charset="-122"/>
                <a:ea typeface="楷体" panose="02010609060101010101" charset="-122"/>
              </a:rPr>
              <a:t>    </a:t>
            </a:r>
            <a:r>
              <a:rPr lang="zh-CN" altLang="en-US" sz="3600">
                <a:latin typeface="楷体" panose="02010609060101010101" charset="-122"/>
                <a:ea typeface="楷体" panose="02010609060101010101" charset="-122"/>
              </a:rPr>
              <a:t>有一天，海力布到深山去打猎，忽然听见天上有喊救命的声音，他抬头一看，一只老鹰抓着一只小白蛇正从他头上飞过。他急忙搭箭开弓，对准老鹰射去。老鹰受了伤，丢下小白蛇逃了。</a:t>
            </a:r>
          </a:p>
        </p:txBody>
      </p:sp>
      <p:sp>
        <p:nvSpPr>
          <p:cNvPr id="11" name="矩形 10"/>
          <p:cNvSpPr/>
          <p:nvPr/>
        </p:nvSpPr>
        <p:spPr>
          <a:xfrm>
            <a:off x="925830" y="4322128"/>
            <a:ext cx="9023350" cy="2084070"/>
          </a:xfrm>
          <a:prstGeom prst="rect">
            <a:avLst/>
          </a:prstGeom>
          <a:noFill/>
          <a:ln w="9525">
            <a:noFill/>
          </a:ln>
        </p:spPr>
        <p:txBody>
          <a:bodyPr>
            <a:spAutoFit/>
          </a:bodyPr>
          <a:lstStyle/>
          <a:p>
            <a:pPr>
              <a:lnSpc>
                <a:spcPct val="120000"/>
              </a:lnSpc>
            </a:pPr>
            <a:r>
              <a:rPr lang="zh-CN" altLang="en-US" sz="3600" b="1" dirty="0">
                <a:solidFill>
                  <a:srgbClr val="FF0000"/>
                </a:solidFill>
                <a:latin typeface="Arial" panose="020B0604020202020204" pitchFamily="34" charset="0"/>
              </a:rPr>
              <a:t>       从海力布救小白蛇这件事中，我体会到了海力布是一个见义勇为的人，他同情弱者，富有爱心。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图片 3" descr="timsfgvbhg"/>
          <p:cNvPicPr>
            <a:picLocks noChangeAspect="1"/>
          </p:cNvPicPr>
          <p:nvPr/>
        </p:nvPicPr>
        <p:blipFill>
          <a:blip r:embed="rId2" cstate="print">
            <a:clrChange>
              <a:clrFrom>
                <a:srgbClr val="F6F6F6"/>
              </a:clrFrom>
              <a:clrTo>
                <a:srgbClr val="F6F6F6">
                  <a:alpha val="0"/>
                </a:srgbClr>
              </a:clrTo>
            </a:clrChange>
          </a:blip>
          <a:stretch>
            <a:fillRect/>
          </a:stretch>
        </p:blipFill>
        <p:spPr>
          <a:xfrm>
            <a:off x="469900" y="91123"/>
            <a:ext cx="11252200" cy="6100762"/>
          </a:xfrm>
          <a:prstGeom prst="rect">
            <a:avLst/>
          </a:prstGeom>
          <a:noFill/>
          <a:ln w="9525">
            <a:noFill/>
          </a:ln>
        </p:spPr>
      </p:pic>
      <p:sp>
        <p:nvSpPr>
          <p:cNvPr id="2" name="圆角矩形 1"/>
          <p:cNvSpPr/>
          <p:nvPr/>
        </p:nvSpPr>
        <p:spPr>
          <a:xfrm>
            <a:off x="1641475" y="1484630"/>
            <a:ext cx="7848600" cy="388810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060" name="图片 1" descr="t019ff215cc2896bacc"/>
          <p:cNvPicPr>
            <a:picLocks noChangeAspect="1"/>
          </p:cNvPicPr>
          <p:nvPr/>
        </p:nvPicPr>
        <p:blipFill>
          <a:blip r:embed="rId3" cstate="print">
            <a:clrChange>
              <a:clrFrom>
                <a:srgbClr val="FFFFFF"/>
              </a:clrFrom>
              <a:clrTo>
                <a:srgbClr val="FFFFFF">
                  <a:alpha val="0"/>
                </a:srgbClr>
              </a:clrTo>
            </a:clrChange>
          </a:blip>
          <a:stretch>
            <a:fillRect/>
          </a:stretch>
        </p:blipFill>
        <p:spPr>
          <a:xfrm rot="-780000">
            <a:off x="831850" y="828675"/>
            <a:ext cx="1530350" cy="1528763"/>
          </a:xfrm>
          <a:prstGeom prst="rect">
            <a:avLst/>
          </a:prstGeom>
          <a:noFill/>
          <a:ln w="9525">
            <a:noFill/>
          </a:ln>
        </p:spPr>
      </p:pic>
      <p:sp>
        <p:nvSpPr>
          <p:cNvPr id="3" name="文本框 2"/>
          <p:cNvSpPr txBox="1"/>
          <p:nvPr/>
        </p:nvSpPr>
        <p:spPr>
          <a:xfrm>
            <a:off x="1908810" y="2205990"/>
            <a:ext cx="7437755" cy="2416810"/>
          </a:xfrm>
          <a:prstGeom prst="rect">
            <a:avLst/>
          </a:prstGeom>
          <a:noFill/>
        </p:spPr>
        <p:txBody>
          <a:bodyPr wrap="square" rtlCol="0">
            <a:spAutoFit/>
          </a:bodyPr>
          <a:lstStyle/>
          <a:p>
            <a:pPr>
              <a:lnSpc>
                <a:spcPct val="140000"/>
              </a:lnSpc>
            </a:pPr>
            <a:r>
              <a:rPr lang="en-US" altLang="zh-CN" sz="3600"/>
              <a:t>       </a:t>
            </a:r>
            <a:r>
              <a:rPr lang="zh-CN" altLang="en-US" sz="3600"/>
              <a:t>自读课文第</a:t>
            </a:r>
            <a:r>
              <a:rPr lang="en-US" altLang="zh-CN" sz="3600"/>
              <a:t>4</a:t>
            </a:r>
            <a:r>
              <a:rPr lang="zh-CN" altLang="en-US" sz="3600"/>
              <a:t>自然段和第</a:t>
            </a:r>
            <a:r>
              <a:rPr lang="en-US" altLang="zh-CN" sz="3600"/>
              <a:t>5</a:t>
            </a:r>
            <a:r>
              <a:rPr lang="zh-CN" altLang="en-US" sz="3600"/>
              <a:t>自然段，说说海力布为什么不要其他的珍宝，只要能听懂动物说话的宝石？</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extBox 1"/>
          <p:cNvSpPr/>
          <p:nvPr/>
        </p:nvSpPr>
        <p:spPr>
          <a:xfrm>
            <a:off x="1960880" y="2323465"/>
            <a:ext cx="8479790" cy="1691640"/>
          </a:xfrm>
          <a:prstGeom prst="rect">
            <a:avLst/>
          </a:prstGeom>
          <a:noFill/>
          <a:ln w="9525">
            <a:noFill/>
          </a:ln>
        </p:spPr>
        <p:txBody>
          <a:bodyPr wrap="square">
            <a:spAutoFit/>
          </a:bodyPr>
          <a:lstStyle/>
          <a:p>
            <a:r>
              <a:rPr lang="en-US" altLang="zh-CN" sz="10400" b="1">
                <a:solidFill>
                  <a:schemeClr val="accent1">
                    <a:lumMod val="60000"/>
                    <a:lumOff val="40000"/>
                  </a:schemeClr>
                </a:solidFill>
                <a:latin typeface="迷你简艺黑" panose="03000509000000000000" charset="-122"/>
                <a:ea typeface="迷你简艺黑" panose="03000509000000000000" charset="-122"/>
                <a:cs typeface="迷你简艺黑" panose="03000509000000000000" charset="-122"/>
                <a:sym typeface="宋体" panose="02010600030101010101" pitchFamily="2" charset="-122"/>
              </a:rPr>
              <a:t>8. </a:t>
            </a:r>
            <a:r>
              <a:rPr lang="zh-CN" altLang="en-US" sz="10400" b="1" dirty="0">
                <a:solidFill>
                  <a:schemeClr val="accent1">
                    <a:lumMod val="60000"/>
                    <a:lumOff val="40000"/>
                  </a:schemeClr>
                </a:solidFill>
                <a:latin typeface="迷你简艺黑" panose="03000509000000000000" charset="-122"/>
                <a:ea typeface="迷你简艺黑" panose="03000509000000000000" charset="-122"/>
                <a:cs typeface="迷你简艺黑" panose="03000509000000000000" charset="-122"/>
                <a:sym typeface="宋体" panose="02010600030101010101" pitchFamily="2" charset="-122"/>
              </a:rPr>
              <a:t>猎人海力布</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sz="half" idx="1"/>
          </p:nvPr>
        </p:nvSpPr>
        <p:spPr/>
        <p:txBody>
          <a:bodyPr/>
          <a:lstStyle/>
          <a:p>
            <a:endParaRPr lang="zh-CN" altLang="en-US"/>
          </a:p>
        </p:txBody>
      </p:sp>
      <p:sp>
        <p:nvSpPr>
          <p:cNvPr id="5" name="内容占位符 4"/>
          <p:cNvSpPr>
            <a:spLocks noGrp="1"/>
          </p:cNvSpPr>
          <p:nvPr>
            <p:ph sz="half" idx="2"/>
          </p:nvPr>
        </p:nvSpPr>
        <p:spPr/>
        <p:txBody>
          <a:bodyPr/>
          <a:lstStyle/>
          <a:p>
            <a:endParaRPr lang="zh-CN" altLang="en-US"/>
          </a:p>
        </p:txBody>
      </p:sp>
      <p:sp>
        <p:nvSpPr>
          <p:cNvPr id="2" name="矩形 1"/>
          <p:cNvSpPr/>
          <p:nvPr/>
        </p:nvSpPr>
        <p:spPr>
          <a:xfrm>
            <a:off x="1115695" y="1360805"/>
            <a:ext cx="9144635" cy="324040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83385" y="1573530"/>
            <a:ext cx="8380730" cy="2748280"/>
          </a:xfrm>
          <a:prstGeom prst="rect">
            <a:avLst/>
          </a:prstGeom>
          <a:noFill/>
          <a:ln w="9525">
            <a:noFill/>
          </a:ln>
        </p:spPr>
        <p:txBody>
          <a:bodyPr wrap="square">
            <a:spAutoFit/>
          </a:bodyPr>
          <a:lstStyle/>
          <a:p>
            <a:pPr>
              <a:lnSpc>
                <a:spcPct val="120000"/>
              </a:lnSpc>
            </a:pPr>
            <a:r>
              <a:rPr lang="zh-CN" altLang="en-US" sz="3600" b="1" dirty="0">
                <a:solidFill>
                  <a:srgbClr val="FF0000"/>
                </a:solidFill>
                <a:latin typeface="Arial" panose="020B0604020202020204" pitchFamily="34" charset="0"/>
              </a:rPr>
              <a:t>       海力布要龙王嘴里的宝石，是为了能听懂动物的话打到更多的猎物分给乡亲们。这种不为自己只为乡亲们的品质很可贵。 </a:t>
            </a:r>
            <a:endParaRPr lang="en-US" altLang="zh-CN" sz="3600" b="1">
              <a:solidFill>
                <a:srgbClr val="FF0000"/>
              </a:solidFill>
              <a:latin typeface="Arial" panose="020B0604020202020204" pitchFamily="34" charset="0"/>
            </a:endParaRPr>
          </a:p>
        </p:txBody>
      </p:sp>
      <p:pic>
        <p:nvPicPr>
          <p:cNvPr id="8" name="图片 7" descr="sedghhfgh - 副本"/>
          <p:cNvPicPr>
            <a:picLocks noChangeAspect="1"/>
          </p:cNvPicPr>
          <p:nvPr/>
        </p:nvPicPr>
        <p:blipFill>
          <a:blip r:embed="rId2" cstate="print">
            <a:clrChange>
              <a:clrFrom>
                <a:srgbClr val="F7F7F7">
                  <a:alpha val="100000"/>
                </a:srgbClr>
              </a:clrFrom>
              <a:clrTo>
                <a:srgbClr val="F7F7F7">
                  <a:alpha val="100000"/>
                  <a:alpha val="0"/>
                </a:srgbClr>
              </a:clrTo>
            </a:clrChange>
          </a:blip>
          <a:srcRect l="52748"/>
          <a:stretch>
            <a:fillRect/>
          </a:stretch>
        </p:blipFill>
        <p:spPr>
          <a:xfrm>
            <a:off x="8219440" y="2599055"/>
            <a:ext cx="3899535" cy="42767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0"/>
                                  </p:iterate>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62865" y="1020445"/>
            <a:ext cx="12324080" cy="2835275"/>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30175" y="1020445"/>
            <a:ext cx="11847830" cy="2748280"/>
          </a:xfrm>
          <a:prstGeom prst="rect">
            <a:avLst/>
          </a:prstGeom>
          <a:noFill/>
        </p:spPr>
        <p:txBody>
          <a:bodyPr wrap="square" rtlCol="0">
            <a:spAutoFit/>
          </a:bodyPr>
          <a:lstStyle/>
          <a:p>
            <a:pPr>
              <a:lnSpc>
                <a:spcPct val="120000"/>
              </a:lnSpc>
            </a:pPr>
            <a:r>
              <a:rPr lang="en-US" altLang="zh-CN" sz="3600">
                <a:latin typeface="楷体" panose="02010609060101010101" charset="-122"/>
                <a:ea typeface="楷体" panose="02010609060101010101" charset="-122"/>
              </a:rPr>
              <a:t>    </a:t>
            </a:r>
            <a:r>
              <a:rPr lang="zh-CN" altLang="en-US" sz="3600">
                <a:latin typeface="楷体" panose="02010609060101010101" charset="-122"/>
                <a:ea typeface="楷体" panose="02010609060101010101" charset="-122"/>
              </a:rPr>
              <a:t>海力布临走的时候，小白蛇跟了出来，再三叮嘱他说：</a:t>
            </a:r>
            <a:r>
              <a:rPr lang="en-US" altLang="zh-CN" sz="3600">
                <a:latin typeface="楷体" panose="02010609060101010101" charset="-122"/>
                <a:ea typeface="楷体" panose="02010609060101010101" charset="-122"/>
              </a:rPr>
              <a:t>“</a:t>
            </a:r>
            <a:r>
              <a:rPr lang="zh-CN" altLang="en-US" sz="3600">
                <a:latin typeface="楷体" panose="02010609060101010101" charset="-122"/>
                <a:ea typeface="楷体" panose="02010609060101010101" charset="-122"/>
              </a:rPr>
              <a:t>敬爱的猎人，您要记住，无论动物说了什么话，都不要对别人说。</a:t>
            </a:r>
            <a:r>
              <a:rPr lang="zh-CN" altLang="en-US" sz="3600">
                <a:solidFill>
                  <a:srgbClr val="FF0000"/>
                </a:solidFill>
                <a:latin typeface="楷体" panose="02010609060101010101" charset="-122"/>
                <a:ea typeface="楷体" panose="02010609060101010101" charset="-122"/>
              </a:rPr>
              <a:t>如果说了，您马上就会变成石头，永远不能复活了！</a:t>
            </a:r>
            <a:r>
              <a:rPr lang="en-US" altLang="zh-CN" sz="3600">
                <a:latin typeface="楷体" panose="02010609060101010101" charset="-122"/>
                <a:ea typeface="楷体" panose="02010609060101010101" charset="-122"/>
              </a:rPr>
              <a:t>”</a:t>
            </a:r>
            <a:r>
              <a:rPr lang="zh-CN" altLang="en-US" sz="3600">
                <a:latin typeface="楷体" panose="02010609060101010101" charset="-122"/>
                <a:ea typeface="楷体" panose="02010609060101010101" charset="-122"/>
              </a:rPr>
              <a:t>海力布谢过小白蛇就回家了。</a:t>
            </a:r>
          </a:p>
        </p:txBody>
      </p:sp>
      <p:sp>
        <p:nvSpPr>
          <p:cNvPr id="17427" name="TextBox 19"/>
          <p:cNvSpPr txBox="1"/>
          <p:nvPr/>
        </p:nvSpPr>
        <p:spPr>
          <a:xfrm>
            <a:off x="267970" y="4116705"/>
            <a:ext cx="10742295" cy="2084070"/>
          </a:xfrm>
          <a:prstGeom prst="rect">
            <a:avLst/>
          </a:prstGeom>
          <a:noFill/>
          <a:ln w="9525">
            <a:noFill/>
          </a:ln>
        </p:spPr>
        <p:txBody>
          <a:bodyPr wrap="none">
            <a:spAutoFit/>
          </a:bodyPr>
          <a:lstStyle/>
          <a:p>
            <a:pPr>
              <a:lnSpc>
                <a:spcPct val="120000"/>
              </a:lnSpc>
            </a:pPr>
            <a:r>
              <a:rPr lang="zh-CN" altLang="en-US" sz="3600" b="1" dirty="0">
                <a:solidFill>
                  <a:srgbClr val="FF0000"/>
                </a:solidFill>
                <a:latin typeface="Arial" panose="020B0604020202020204" pitchFamily="34" charset="0"/>
              </a:rPr>
              <a:t>       通过小白蛇，再一次说明了不能把从动物那里听</a:t>
            </a:r>
          </a:p>
          <a:p>
            <a:pPr>
              <a:lnSpc>
                <a:spcPct val="120000"/>
              </a:lnSpc>
            </a:pPr>
            <a:r>
              <a:rPr lang="zh-CN" altLang="en-US" sz="3600" b="1" dirty="0">
                <a:solidFill>
                  <a:srgbClr val="FF0000"/>
                </a:solidFill>
                <a:latin typeface="Arial" panose="020B0604020202020204" pitchFamily="34" charset="0"/>
              </a:rPr>
              <a:t>到的话告诉别人这样写的目的是强调说出动物话的严</a:t>
            </a:r>
          </a:p>
          <a:p>
            <a:pPr>
              <a:lnSpc>
                <a:spcPct val="120000"/>
              </a:lnSpc>
            </a:pPr>
            <a:r>
              <a:rPr lang="zh-CN" altLang="en-US" sz="3600" b="1" dirty="0">
                <a:solidFill>
                  <a:srgbClr val="FF0000"/>
                </a:solidFill>
                <a:latin typeface="Arial" panose="020B0604020202020204" pitchFamily="34" charset="0"/>
              </a:rPr>
              <a:t>重后果，为后文的描写做了铺垫。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427"/>
                                        </p:tgtEl>
                                        <p:attrNameLst>
                                          <p:attrName>style.visibility</p:attrName>
                                        </p:attrNameLst>
                                      </p:cBhvr>
                                      <p:to>
                                        <p:strVal val="visible"/>
                                      </p:to>
                                    </p:set>
                                    <p:animEffect transition="in" filter="box(in)">
                                      <p:cBhvr>
                                        <p:cTn id="7" dur="2000"/>
                                        <p:tgtEl>
                                          <p:spTgt spid="17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7" grpId="0"/>
      <p:bldP spid="1742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rot="360000">
            <a:off x="5935980" y="434975"/>
            <a:ext cx="4486275" cy="2784475"/>
            <a:chOff x="3817" y="4265"/>
            <a:chExt cx="6037" cy="3743"/>
          </a:xfrm>
        </p:grpSpPr>
        <p:sp>
          <p:nvSpPr>
            <p:cNvPr id="48131" name="云形标注 8"/>
            <p:cNvSpPr/>
            <p:nvPr/>
          </p:nvSpPr>
          <p:spPr>
            <a:xfrm>
              <a:off x="3817" y="4265"/>
              <a:ext cx="6037" cy="3743"/>
            </a:xfrm>
            <a:prstGeom prst="cloudCallout">
              <a:avLst>
                <a:gd name="adj1" fmla="val -20833"/>
                <a:gd name="adj2" fmla="val 62500"/>
              </a:avLst>
            </a:prstGeom>
            <a:noFill/>
            <a:ln w="9525" cap="flat" cmpd="sng">
              <a:solidFill>
                <a:srgbClr val="BBC030"/>
              </a:solidFill>
              <a:prstDash val="solid"/>
              <a:round/>
              <a:headEnd type="none" w="med" len="med"/>
              <a:tailEnd type="none" w="med" len="med"/>
            </a:ln>
          </p:spPr>
          <p:txBody>
            <a:bodyPr wrap="square" lIns="91440" tIns="45720" rIns="91440" bIns="45720" anchor="t"/>
            <a:lstStyle/>
            <a:p>
              <a:endParaRPr lang="zh-CN" altLang="en-US">
                <a:latin typeface="Arial" panose="020B0604020202020204" pitchFamily="34" charset="0"/>
                <a:ea typeface="宋体" panose="02010600030101010101" pitchFamily="2" charset="-122"/>
              </a:endParaRPr>
            </a:p>
          </p:txBody>
        </p:sp>
        <p:sp>
          <p:nvSpPr>
            <p:cNvPr id="48132" name="文本框 9"/>
            <p:cNvSpPr txBox="1"/>
            <p:nvPr/>
          </p:nvSpPr>
          <p:spPr>
            <a:xfrm>
              <a:off x="4411" y="5116"/>
              <a:ext cx="5251" cy="2108"/>
            </a:xfrm>
            <a:prstGeom prst="rect">
              <a:avLst/>
            </a:prstGeom>
            <a:noFill/>
            <a:ln w="9525">
              <a:noFill/>
            </a:ln>
          </p:spPr>
          <p:txBody>
            <a:bodyPr wrap="square" anchor="t">
              <a:spAutoFit/>
            </a:bodyPr>
            <a:lstStyle/>
            <a:p>
              <a:r>
                <a:rPr lang="zh-CN" altLang="en-US" sz="3200" b="1">
                  <a:latin typeface="楷体" panose="02010609060101010101" charset="-122"/>
                  <a:ea typeface="楷体" panose="02010609060101010101" charset="-122"/>
                </a:rPr>
                <a:t>从文中找出相关的语言描写，读一读，说一说你的体会。</a:t>
              </a:r>
            </a:p>
          </p:txBody>
        </p:sp>
      </p:grpSp>
      <p:grpSp>
        <p:nvGrpSpPr>
          <p:cNvPr id="13" name="组合 12"/>
          <p:cNvGrpSpPr/>
          <p:nvPr/>
        </p:nvGrpSpPr>
        <p:grpSpPr>
          <a:xfrm rot="300000">
            <a:off x="1458997" y="3316670"/>
            <a:ext cx="4935094" cy="2482850"/>
            <a:chOff x="2450" y="5049"/>
            <a:chExt cx="7770" cy="3910"/>
          </a:xfrm>
        </p:grpSpPr>
        <p:sp>
          <p:nvSpPr>
            <p:cNvPr id="48134" name="文本框 2"/>
            <p:cNvSpPr txBox="1"/>
            <p:nvPr/>
          </p:nvSpPr>
          <p:spPr>
            <a:xfrm>
              <a:off x="2895" y="6220"/>
              <a:ext cx="7017" cy="1695"/>
            </a:xfrm>
            <a:prstGeom prst="rect">
              <a:avLst/>
            </a:prstGeom>
            <a:noFill/>
            <a:ln w="9525">
              <a:noFill/>
            </a:ln>
          </p:spPr>
          <p:txBody>
            <a:bodyPr wrap="square" anchor="t">
              <a:spAutoFit/>
            </a:bodyPr>
            <a:lstStyle/>
            <a:p>
              <a:r>
                <a:rPr lang="zh-CN" altLang="en-US" sz="3200" b="1" dirty="0">
                  <a:latin typeface="楷体" panose="02010609060101010101" charset="-122"/>
                  <a:ea typeface="楷体" panose="02010609060101010101" charset="-122"/>
                </a:rPr>
                <a:t>海力布听到洪水要来</a:t>
              </a:r>
            </a:p>
            <a:p>
              <a:r>
                <a:rPr lang="zh-CN" altLang="en-US" sz="3200" b="1" dirty="0">
                  <a:latin typeface="楷体" panose="02010609060101010101" charset="-122"/>
                  <a:ea typeface="楷体" panose="02010609060101010101" charset="-122"/>
                </a:rPr>
                <a:t>的消息后是怎么做的呢？</a:t>
              </a:r>
            </a:p>
          </p:txBody>
        </p:sp>
        <p:sp>
          <p:nvSpPr>
            <p:cNvPr id="48135" name="云形标注 11"/>
            <p:cNvSpPr/>
            <p:nvPr/>
          </p:nvSpPr>
          <p:spPr>
            <a:xfrm rot="-10440000">
              <a:off x="2450" y="5049"/>
              <a:ext cx="7770" cy="3910"/>
            </a:xfrm>
            <a:prstGeom prst="cloudCallout">
              <a:avLst>
                <a:gd name="adj1" fmla="val -20833"/>
                <a:gd name="adj2" fmla="val 62500"/>
              </a:avLst>
            </a:prstGeom>
            <a:noFill/>
            <a:ln w="9525" cap="flat" cmpd="sng">
              <a:solidFill>
                <a:schemeClr val="tx2"/>
              </a:solidFill>
              <a:prstDash val="solid"/>
              <a:round/>
              <a:headEnd type="none" w="med" len="med"/>
              <a:tailEnd type="none" w="med" len="med"/>
            </a:ln>
          </p:spPr>
          <p:txBody>
            <a:bodyPr wrap="square" lIns="91440" tIns="45720" rIns="91440" bIns="45720" anchor="t"/>
            <a:lstStyle/>
            <a:p>
              <a:endParaRPr lang="zh-CN" altLang="en-US">
                <a:latin typeface="Arial" panose="020B0604020202020204" pitchFamily="34" charset="0"/>
                <a:ea typeface="宋体" panose="02010600030101010101" pitchFamily="2" charset="-122"/>
              </a:endParaRPr>
            </a:p>
          </p:txBody>
        </p:sp>
      </p:grpSp>
      <p:sp>
        <p:nvSpPr>
          <p:cNvPr id="15" name="文本框 14"/>
          <p:cNvSpPr txBox="1"/>
          <p:nvPr/>
        </p:nvSpPr>
        <p:spPr>
          <a:xfrm>
            <a:off x="7012940" y="3820160"/>
            <a:ext cx="4305300" cy="2084070"/>
          </a:xfrm>
          <a:prstGeom prst="rect">
            <a:avLst/>
          </a:prstGeom>
          <a:noFill/>
          <a:ln w="9525">
            <a:noFill/>
          </a:ln>
        </p:spPr>
        <p:txBody>
          <a:bodyPr wrap="square" anchor="t">
            <a:spAutoFit/>
          </a:bodyPr>
          <a:lstStyle/>
          <a:p>
            <a:pPr>
              <a:lnSpc>
                <a:spcPct val="120000"/>
              </a:lnSpc>
            </a:pPr>
            <a:r>
              <a:rPr lang="zh-CN" altLang="en-US" sz="3600" b="1" dirty="0">
                <a:solidFill>
                  <a:srgbClr val="0070C0"/>
                </a:solidFill>
                <a:latin typeface="楷体" panose="02010609060101010101" charset="-122"/>
                <a:ea typeface="楷体" panose="02010609060101010101" charset="-122"/>
              </a:rPr>
              <a:t>带着问题读</a:t>
            </a:r>
            <a:r>
              <a:rPr lang="en-US" altLang="zh-CN" sz="3600" b="1" dirty="0">
                <a:solidFill>
                  <a:srgbClr val="0070C0"/>
                </a:solidFill>
                <a:latin typeface="楷体" panose="02010609060101010101" charset="-122"/>
                <a:ea typeface="楷体" panose="02010609060101010101" charset="-122"/>
              </a:rPr>
              <a:t>7</a:t>
            </a:r>
            <a:r>
              <a:rPr lang="zh-CN" altLang="en-US" sz="3600" b="1" dirty="0">
                <a:solidFill>
                  <a:srgbClr val="0070C0"/>
                </a:solidFill>
                <a:latin typeface="楷体" panose="02010609060101010101" charset="-122"/>
                <a:ea typeface="楷体" panose="02010609060101010101" charset="-122"/>
              </a:rPr>
              <a:t>-</a:t>
            </a:r>
            <a:r>
              <a:rPr lang="en-US" altLang="zh-CN" sz="3600" b="1" dirty="0">
                <a:solidFill>
                  <a:srgbClr val="0070C0"/>
                </a:solidFill>
                <a:latin typeface="楷体" panose="02010609060101010101" charset="-122"/>
                <a:ea typeface="楷体" panose="02010609060101010101" charset="-122"/>
              </a:rPr>
              <a:t>9</a:t>
            </a:r>
            <a:r>
              <a:rPr lang="zh-CN" altLang="en-US" sz="3600" b="1" dirty="0">
                <a:solidFill>
                  <a:srgbClr val="0070C0"/>
                </a:solidFill>
                <a:latin typeface="楷体" panose="02010609060101010101" charset="-122"/>
                <a:ea typeface="楷体" panose="02010609060101010101" charset="-122"/>
              </a:rPr>
              <a:t>自然段，试着找一找答案吧。</a:t>
            </a:r>
          </a:p>
        </p:txBody>
      </p:sp>
      <p:pic>
        <p:nvPicPr>
          <p:cNvPr id="2" name="图片 1" descr="树上的鸟儿"/>
          <p:cNvPicPr>
            <a:picLocks noChangeAspect="1"/>
          </p:cNvPicPr>
          <p:nvPr/>
        </p:nvPicPr>
        <p:blipFill>
          <a:blip r:embed="rId2" cstate="print">
            <a:clrChange>
              <a:clrFrom>
                <a:srgbClr val="DAEDF1">
                  <a:alpha val="100000"/>
                </a:srgbClr>
              </a:clrFrom>
              <a:clrTo>
                <a:srgbClr val="DAEDF1">
                  <a:alpha val="100000"/>
                  <a:alpha val="0"/>
                </a:srgbClr>
              </a:clrTo>
            </a:clrChange>
          </a:blip>
          <a:stretch>
            <a:fillRect/>
          </a:stretch>
        </p:blipFill>
        <p:spPr>
          <a:xfrm>
            <a:off x="6985" y="153035"/>
            <a:ext cx="5139690" cy="31248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000" fill="hold"/>
                                        <p:tgtEl>
                                          <p:spTgt spid="1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2000" fill="hold"/>
                                        <p:tgtEl>
                                          <p:spTgt spid="13"/>
                                        </p:tgtEl>
                                        <p:attrNameLst>
                                          <p:attrName>ppt_x</p:attrName>
                                        </p:attrNameLst>
                                      </p:cBhvr>
                                      <p:tavLst>
                                        <p:tav tm="0">
                                          <p:val>
                                            <p:fltVal val="-1"/>
                                          </p:val>
                                        </p:tav>
                                        <p:tav tm="50000">
                                          <p:val>
                                            <p:fltVal val="0.95"/>
                                          </p:val>
                                        </p:tav>
                                        <p:tav tm="100000">
                                          <p:val>
                                            <p:strVal val="#ppt_x"/>
                                          </p:val>
                                        </p:tav>
                                      </p:tavLst>
                                    </p:anim>
                                    <p:anim calcmode="lin" valueType="num">
                                      <p:cBhvr>
                                        <p:cTn id="9" dur="2000" fill="hold"/>
                                        <p:tgtEl>
                                          <p:spTgt spid="13"/>
                                        </p:tgtEl>
                                        <p:attrNameLst>
                                          <p:attrName>ppt_y</p:attrName>
                                        </p:attrNameLst>
                                      </p:cBhvr>
                                      <p:tavLst>
                                        <p:tav tm="0">
                                          <p:val>
                                            <p:strVal val="#ppt_y"/>
                                          </p:val>
                                        </p:tav>
                                        <p:tav tm="100000">
                                          <p:val>
                                            <p:strVal val="#ppt_y"/>
                                          </p:val>
                                        </p:tav>
                                      </p:tavLst>
                                    </p:anim>
                                    <p:animEffect transition="in" filter="fade">
                                      <p:cBhvr>
                                        <p:cTn id="10" dur="20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anim calcmode="lin" valueType="num">
                                      <p:cBhvr>
                                        <p:cTn id="16" dur="2000" fill="hold"/>
                                        <p:tgtEl>
                                          <p:spTgt spid="11"/>
                                        </p:tgtEl>
                                        <p:attrNameLst>
                                          <p:attrName>style.rotation</p:attrName>
                                        </p:attrNameLst>
                                      </p:cBhvr>
                                      <p:tavLst>
                                        <p:tav tm="0">
                                          <p:val>
                                            <p:fltVal val="720"/>
                                          </p:val>
                                        </p:tav>
                                        <p:tav tm="100000">
                                          <p:val>
                                            <p:fltVal val="0"/>
                                          </p:val>
                                        </p:tav>
                                      </p:tavLst>
                                    </p:anim>
                                    <p:anim calcmode="lin" valueType="num">
                                      <p:cBhvr>
                                        <p:cTn id="17" dur="2000" fill="hold"/>
                                        <p:tgtEl>
                                          <p:spTgt spid="11"/>
                                        </p:tgtEl>
                                        <p:attrNameLst>
                                          <p:attrName>ppt_h</p:attrName>
                                        </p:attrNameLst>
                                      </p:cBhvr>
                                      <p:tavLst>
                                        <p:tav tm="0">
                                          <p:val>
                                            <p:fltVal val="0"/>
                                          </p:val>
                                        </p:tav>
                                        <p:tav tm="100000">
                                          <p:val>
                                            <p:strVal val="#ppt_h"/>
                                          </p:val>
                                        </p:tav>
                                      </p:tavLst>
                                    </p:anim>
                                    <p:anim calcmode="lin" valueType="num">
                                      <p:cBhvr>
                                        <p:cTn id="18" dur="2000" fill="hold"/>
                                        <p:tgtEl>
                                          <p:spTgt spid="11"/>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4" dur="1000" fill="hold"/>
                                        <p:tgtEl>
                                          <p:spTgt spid="15"/>
                                        </p:tgtEl>
                                        <p:attrNameLst>
                                          <p:attrName>ppt_y</p:attrName>
                                        </p:attrNameLst>
                                      </p:cBhvr>
                                      <p:tavLst>
                                        <p:tav tm="0">
                                          <p:val>
                                            <p:strVal val="#ppt_y"/>
                                          </p:val>
                                        </p:tav>
                                        <p:tav tm="100000">
                                          <p:val>
                                            <p:strVal val="#ppt_y"/>
                                          </p:val>
                                        </p:tav>
                                      </p:tavLst>
                                    </p:anim>
                                    <p:anim calcmode="lin" valueType="num">
                                      <p:cBhvr>
                                        <p:cTn id="25" dur="10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6" dur="10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10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62865" y="1428115"/>
            <a:ext cx="12324080" cy="1198245"/>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52450" y="1427480"/>
            <a:ext cx="10510520" cy="1198880"/>
          </a:xfrm>
          <a:prstGeom prst="rect">
            <a:avLst/>
          </a:prstGeom>
          <a:noFill/>
        </p:spPr>
        <p:txBody>
          <a:bodyPr wrap="square" rtlCol="0">
            <a:spAutoFit/>
          </a:bodyPr>
          <a:lstStyle/>
          <a:p>
            <a:r>
              <a:rPr lang="en-US" altLang="zh-CN" sz="3600">
                <a:latin typeface="楷体" panose="02010609060101010101" charset="-122"/>
                <a:ea typeface="楷体" panose="02010609060101010101" charset="-122"/>
              </a:rPr>
              <a:t>    </a:t>
            </a:r>
            <a:r>
              <a:rPr lang="zh-CN" altLang="en-US" sz="3600">
                <a:latin typeface="楷体" panose="02010609060101010101" charset="-122"/>
                <a:ea typeface="楷体" panose="02010609060101010101" charset="-122"/>
              </a:rPr>
              <a:t>他急忙跑回家对大家说：</a:t>
            </a:r>
            <a:r>
              <a:rPr lang="en-US" altLang="zh-CN" sz="3600">
                <a:latin typeface="楷体" panose="02010609060101010101" charset="-122"/>
                <a:ea typeface="楷体" panose="02010609060101010101" charset="-122"/>
              </a:rPr>
              <a:t>“</a:t>
            </a:r>
            <a:r>
              <a:rPr lang="zh-CN" altLang="en-US" sz="3600">
                <a:latin typeface="楷体" panose="02010609060101010101" charset="-122"/>
                <a:ea typeface="楷体" panose="02010609060101010101" charset="-122"/>
              </a:rPr>
              <a:t>你们赶快搬到别处去吧！这个地方不能住了！</a:t>
            </a:r>
            <a:r>
              <a:rPr lang="en-US" altLang="zh-CN" sz="3600">
                <a:latin typeface="楷体" panose="02010609060101010101" charset="-122"/>
                <a:ea typeface="楷体" panose="02010609060101010101" charset="-122"/>
              </a:rPr>
              <a:t>”</a:t>
            </a:r>
          </a:p>
        </p:txBody>
      </p:sp>
      <p:grpSp>
        <p:nvGrpSpPr>
          <p:cNvPr id="9" name="组合 8"/>
          <p:cNvGrpSpPr/>
          <p:nvPr/>
        </p:nvGrpSpPr>
        <p:grpSpPr>
          <a:xfrm>
            <a:off x="506095" y="3083560"/>
            <a:ext cx="4644390" cy="2932430"/>
            <a:chOff x="797" y="4404"/>
            <a:chExt cx="7314" cy="4618"/>
          </a:xfrm>
        </p:grpSpPr>
        <p:sp>
          <p:nvSpPr>
            <p:cNvPr id="6" name="矩形 5"/>
            <p:cNvSpPr/>
            <p:nvPr/>
          </p:nvSpPr>
          <p:spPr>
            <a:xfrm>
              <a:off x="797" y="4404"/>
              <a:ext cx="7314" cy="4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cstate="print"/>
            <a:stretch>
              <a:fillRect/>
            </a:stretch>
          </p:blipFill>
          <p:spPr>
            <a:xfrm>
              <a:off x="1116" y="4623"/>
              <a:ext cx="6705" cy="4116"/>
            </a:xfrm>
            <a:prstGeom prst="rect">
              <a:avLst/>
            </a:prstGeom>
          </p:spPr>
        </p:pic>
      </p:grpSp>
      <p:sp>
        <p:nvSpPr>
          <p:cNvPr id="21511" name="Rectangle 12"/>
          <p:cNvSpPr/>
          <p:nvPr/>
        </p:nvSpPr>
        <p:spPr>
          <a:xfrm>
            <a:off x="5372735" y="3748405"/>
            <a:ext cx="6189345" cy="1419860"/>
          </a:xfrm>
          <a:prstGeom prst="rect">
            <a:avLst/>
          </a:prstGeom>
          <a:noFill/>
          <a:ln w="9525">
            <a:noFill/>
          </a:ln>
        </p:spPr>
        <p:txBody>
          <a:bodyPr wrap="square" anchor="ctr">
            <a:spAutoFit/>
          </a:bodyPr>
          <a:lstStyle/>
          <a:p>
            <a:pPr>
              <a:lnSpc>
                <a:spcPct val="120000"/>
              </a:lnSpc>
            </a:pPr>
            <a:r>
              <a:rPr lang="zh-CN" altLang="en-US" sz="3600" dirty="0">
                <a:solidFill>
                  <a:srgbClr val="000000"/>
                </a:solidFill>
                <a:latin typeface="Calibri" panose="020F0502020204030204" pitchFamily="34" charset="0"/>
                <a:cs typeface="Times New Roman" panose="02020603050405020304" pitchFamily="18" charset="0"/>
              </a:rPr>
              <a:t>     </a:t>
            </a:r>
            <a:r>
              <a:rPr lang="zh-CN" altLang="en-US" sz="3600" b="1" dirty="0">
                <a:solidFill>
                  <a:srgbClr val="000000"/>
                </a:solidFill>
                <a:latin typeface="Calibri" panose="020F0502020204030204" pitchFamily="34" charset="0"/>
                <a:cs typeface="Times New Roman" panose="02020603050405020304" pitchFamily="18" charset="0"/>
              </a:rPr>
              <a:t>  </a:t>
            </a:r>
            <a:r>
              <a:rPr lang="zh-CN" altLang="en-US" sz="3600" b="1" dirty="0">
                <a:solidFill>
                  <a:srgbClr val="FF0000"/>
                </a:solidFill>
                <a:latin typeface="Calibri" panose="020F0502020204030204" pitchFamily="34" charset="0"/>
                <a:cs typeface="Times New Roman" panose="02020603050405020304" pitchFamily="18" charset="0"/>
              </a:rPr>
              <a:t>  第一句是海力布在劝说乡亲们赶快搬到别处去。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anim calcmode="lin" valueType="num">
                                      <p:cBhvr additive="base">
                                        <p:cTn id="7" dur="500" fill="hold"/>
                                        <p:tgtEl>
                                          <p:spTgt spid="21511"/>
                                        </p:tgtEl>
                                        <p:attrNameLst>
                                          <p:attrName>ppt_x</p:attrName>
                                        </p:attrNameLst>
                                      </p:cBhvr>
                                      <p:tavLst>
                                        <p:tav tm="0">
                                          <p:val>
                                            <p:strVal val="#ppt_x"/>
                                          </p:val>
                                        </p:tav>
                                        <p:tav tm="100000">
                                          <p:val>
                                            <p:strVal val="#ppt_x"/>
                                          </p:val>
                                        </p:tav>
                                      </p:tavLst>
                                    </p:anim>
                                    <p:anim calcmode="lin" valueType="num">
                                      <p:cBhvr additive="base">
                                        <p:cTn id="8" dur="500" fill="hold"/>
                                        <p:tgtEl>
                                          <p:spTgt spid="215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66040" y="934720"/>
            <a:ext cx="12324080" cy="2148840"/>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06095" y="3370580"/>
            <a:ext cx="4644390" cy="2932430"/>
            <a:chOff x="797" y="4404"/>
            <a:chExt cx="7314" cy="4618"/>
          </a:xfrm>
        </p:grpSpPr>
        <p:sp>
          <p:nvSpPr>
            <p:cNvPr id="6" name="矩形 5"/>
            <p:cNvSpPr/>
            <p:nvPr/>
          </p:nvSpPr>
          <p:spPr>
            <a:xfrm>
              <a:off x="797" y="4404"/>
              <a:ext cx="7314" cy="4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cstate="print"/>
            <a:stretch>
              <a:fillRect/>
            </a:stretch>
          </p:blipFill>
          <p:spPr>
            <a:xfrm>
              <a:off x="1116" y="4623"/>
              <a:ext cx="6705" cy="4116"/>
            </a:xfrm>
            <a:prstGeom prst="rect">
              <a:avLst/>
            </a:prstGeom>
          </p:spPr>
        </p:pic>
      </p:grpSp>
      <p:sp>
        <p:nvSpPr>
          <p:cNvPr id="21511" name="Rectangle 12"/>
          <p:cNvSpPr/>
          <p:nvPr/>
        </p:nvSpPr>
        <p:spPr>
          <a:xfrm>
            <a:off x="5372735" y="3371215"/>
            <a:ext cx="6189345" cy="2748280"/>
          </a:xfrm>
          <a:prstGeom prst="rect">
            <a:avLst/>
          </a:prstGeom>
          <a:noFill/>
          <a:ln w="9525">
            <a:noFill/>
          </a:ln>
        </p:spPr>
        <p:txBody>
          <a:bodyPr wrap="square" anchor="ctr">
            <a:spAutoFit/>
          </a:bodyPr>
          <a:lstStyle/>
          <a:p>
            <a:pPr>
              <a:lnSpc>
                <a:spcPct val="120000"/>
              </a:lnSpc>
            </a:pPr>
            <a:r>
              <a:rPr lang="zh-CN" altLang="en-US" sz="3600" dirty="0">
                <a:solidFill>
                  <a:srgbClr val="000000"/>
                </a:solidFill>
                <a:latin typeface="Calibri" panose="020F0502020204030204" pitchFamily="34" charset="0"/>
                <a:cs typeface="Times New Roman" panose="02020603050405020304" pitchFamily="18" charset="0"/>
              </a:rPr>
              <a:t>     </a:t>
            </a:r>
            <a:r>
              <a:rPr lang="zh-CN" altLang="en-US" sz="3600" b="1" dirty="0">
                <a:solidFill>
                  <a:srgbClr val="000000"/>
                </a:solidFill>
                <a:latin typeface="Calibri" panose="020F0502020204030204" pitchFamily="34" charset="0"/>
                <a:cs typeface="Times New Roman" panose="02020603050405020304" pitchFamily="18" charset="0"/>
              </a:rPr>
              <a:t>  </a:t>
            </a:r>
            <a:r>
              <a:rPr lang="zh-CN" altLang="en-US" sz="3600" b="1" dirty="0">
                <a:solidFill>
                  <a:srgbClr val="FF0000"/>
                </a:solidFill>
                <a:latin typeface="Calibri" panose="020F0502020204030204" pitchFamily="34" charset="0"/>
                <a:cs typeface="Times New Roman" panose="02020603050405020304" pitchFamily="18" charset="0"/>
              </a:rPr>
              <a:t>  </a:t>
            </a:r>
            <a:r>
              <a:rPr lang="zh-CN" altLang="en-US" sz="3600" b="1" dirty="0">
                <a:solidFill>
                  <a:srgbClr val="FF0000"/>
                </a:solidFill>
                <a:latin typeface="Calibri" panose="020F0502020204030204" pitchFamily="34" charset="0"/>
                <a:cs typeface="Times New Roman" panose="02020603050405020304" pitchFamily="18" charset="0"/>
                <a:sym typeface="+mn-ea"/>
              </a:rPr>
              <a:t>这一句是说时间不能再拖延了，灾难马上就要发生，乡亲们的生命正面临着灾难的威胁</a:t>
            </a:r>
            <a:endParaRPr lang="zh-CN" altLang="en-US" sz="3600" b="1" dirty="0">
              <a:solidFill>
                <a:srgbClr val="FF0000"/>
              </a:solidFill>
              <a:latin typeface="Calibri" panose="020F0502020204030204" pitchFamily="34" charset="0"/>
              <a:cs typeface="Times New Roman" panose="02020603050405020304" pitchFamily="18" charset="0"/>
            </a:endParaRPr>
          </a:p>
        </p:txBody>
      </p:sp>
      <p:sp>
        <p:nvSpPr>
          <p:cNvPr id="3" name="文本框 2"/>
          <p:cNvSpPr txBox="1"/>
          <p:nvPr/>
        </p:nvSpPr>
        <p:spPr>
          <a:xfrm>
            <a:off x="552450" y="990600"/>
            <a:ext cx="10844530" cy="2084070"/>
          </a:xfrm>
          <a:prstGeom prst="rect">
            <a:avLst/>
          </a:prstGeom>
          <a:noFill/>
        </p:spPr>
        <p:txBody>
          <a:bodyPr wrap="square" rtlCol="0">
            <a:spAutoFit/>
          </a:bodyPr>
          <a:lstStyle/>
          <a:p>
            <a:pPr>
              <a:lnSpc>
                <a:spcPct val="120000"/>
              </a:lnSpc>
            </a:pPr>
            <a:r>
              <a:rPr lang="en-US" altLang="zh-CN" sz="3600">
                <a:latin typeface="楷体" panose="02010609060101010101" charset="-122"/>
                <a:ea typeface="楷体" panose="02010609060101010101" charset="-122"/>
              </a:rPr>
              <a:t>    </a:t>
            </a:r>
            <a:r>
              <a:rPr lang="zh-CN" altLang="en-US" sz="3600">
                <a:latin typeface="楷体" panose="02010609060101010101" charset="-122"/>
                <a:ea typeface="楷体" panose="02010609060101010101" charset="-122"/>
              </a:rPr>
              <a:t>海力布急得掉下了眼泪，说：</a:t>
            </a:r>
            <a:r>
              <a:rPr lang="en-US" altLang="zh-CN" sz="3600">
                <a:latin typeface="楷体" panose="02010609060101010101" charset="-122"/>
                <a:ea typeface="楷体" panose="02010609060101010101" charset="-122"/>
              </a:rPr>
              <a:t>“</a:t>
            </a:r>
            <a:r>
              <a:rPr lang="zh-CN" altLang="en-US" sz="3600">
                <a:latin typeface="楷体" panose="02010609060101010101" charset="-122"/>
                <a:ea typeface="楷体" panose="02010609060101010101" charset="-122"/>
              </a:rPr>
              <a:t>我可以发誓，我说的话千真万确。相信我的话吧，赶快搬走！在玩就来不及了！</a:t>
            </a:r>
            <a:r>
              <a:rPr lang="en-US" altLang="zh-CN" sz="3600">
                <a:latin typeface="楷体" panose="02010609060101010101" charset="-122"/>
                <a:ea typeface="楷体" panose="02010609060101010101" charset="-122"/>
              </a:rPr>
              <a:t>”</a:t>
            </a:r>
            <a:endParaRPr lang="zh-CN" altLang="en-US" sz="360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anim calcmode="lin" valueType="num">
                                      <p:cBhvr additive="base">
                                        <p:cTn id="7" dur="500" fill="hold"/>
                                        <p:tgtEl>
                                          <p:spTgt spid="21511"/>
                                        </p:tgtEl>
                                        <p:attrNameLst>
                                          <p:attrName>ppt_x</p:attrName>
                                        </p:attrNameLst>
                                      </p:cBhvr>
                                      <p:tavLst>
                                        <p:tav tm="0">
                                          <p:val>
                                            <p:strVal val="#ppt_x"/>
                                          </p:val>
                                        </p:tav>
                                        <p:tav tm="100000">
                                          <p:val>
                                            <p:strVal val="#ppt_x"/>
                                          </p:val>
                                        </p:tav>
                                      </p:tavLst>
                                    </p:anim>
                                    <p:anim calcmode="lin" valueType="num">
                                      <p:cBhvr additive="base">
                                        <p:cTn id="8" dur="500" fill="hold"/>
                                        <p:tgtEl>
                                          <p:spTgt spid="215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66040" y="1078230"/>
            <a:ext cx="12324080" cy="2148840"/>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24205" y="1069340"/>
            <a:ext cx="10971530" cy="2084070"/>
          </a:xfrm>
          <a:prstGeom prst="rect">
            <a:avLst/>
          </a:prstGeom>
          <a:noFill/>
        </p:spPr>
        <p:txBody>
          <a:bodyPr wrap="square" rtlCol="0">
            <a:spAutoFit/>
          </a:bodyPr>
          <a:lstStyle/>
          <a:p>
            <a:pPr>
              <a:lnSpc>
                <a:spcPct val="120000"/>
              </a:lnSpc>
            </a:pPr>
            <a:r>
              <a:rPr lang="en-US" altLang="zh-CN" sz="3600">
                <a:latin typeface="楷体" panose="02010609060101010101" charset="-122"/>
                <a:ea typeface="楷体" panose="02010609060101010101" charset="-122"/>
              </a:rPr>
              <a:t>    </a:t>
            </a:r>
            <a:r>
              <a:rPr lang="zh-CN" altLang="en-US" sz="3600">
                <a:latin typeface="楷体" panose="02010609060101010101" charset="-122"/>
                <a:ea typeface="楷体" panose="02010609060101010101" charset="-122"/>
              </a:rPr>
              <a:t>他想到这里，就</a:t>
            </a:r>
            <a:r>
              <a:rPr lang="zh-CN" altLang="en-US" sz="3600">
                <a:solidFill>
                  <a:srgbClr val="FF0000"/>
                </a:solidFill>
                <a:latin typeface="楷体" panose="02010609060101010101" charset="-122"/>
                <a:ea typeface="楷体" panose="02010609060101010101" charset="-122"/>
              </a:rPr>
              <a:t>镇定</a:t>
            </a:r>
            <a:r>
              <a:rPr lang="zh-CN" altLang="en-US" sz="3600">
                <a:latin typeface="楷体" panose="02010609060101010101" charset="-122"/>
                <a:ea typeface="楷体" panose="02010609060101010101" charset="-122"/>
              </a:rPr>
              <a:t>地对大家说：</a:t>
            </a:r>
            <a:r>
              <a:rPr lang="en-US" altLang="zh-CN" sz="3600">
                <a:latin typeface="楷体" panose="02010609060101010101" charset="-122"/>
                <a:ea typeface="楷体" panose="02010609060101010101" charset="-122"/>
              </a:rPr>
              <a:t>“</a:t>
            </a:r>
            <a:r>
              <a:rPr lang="zh-CN" altLang="en-US" sz="3600">
                <a:latin typeface="楷体" panose="02010609060101010101" charset="-122"/>
                <a:ea typeface="楷体" panose="02010609060101010101" charset="-122"/>
              </a:rPr>
              <a:t>今天晚上，这里的大山要崩塌，洪水要淹没大地。你们看，鸟儿都飞走了。</a:t>
            </a:r>
            <a:r>
              <a:rPr lang="en-US" altLang="zh-CN" sz="3600">
                <a:latin typeface="楷体" panose="02010609060101010101" charset="-122"/>
                <a:ea typeface="楷体" panose="02010609060101010101" charset="-122"/>
              </a:rPr>
              <a:t>”</a:t>
            </a:r>
            <a:endParaRPr lang="zh-CN" altLang="en-US" sz="3600">
              <a:latin typeface="楷体" panose="02010609060101010101" charset="-122"/>
              <a:ea typeface="楷体" panose="02010609060101010101" charset="-122"/>
            </a:endParaRPr>
          </a:p>
        </p:txBody>
      </p:sp>
      <p:grpSp>
        <p:nvGrpSpPr>
          <p:cNvPr id="9" name="组合 8"/>
          <p:cNvGrpSpPr/>
          <p:nvPr/>
        </p:nvGrpSpPr>
        <p:grpSpPr>
          <a:xfrm>
            <a:off x="577850" y="3514090"/>
            <a:ext cx="4644390" cy="2932430"/>
            <a:chOff x="797" y="4404"/>
            <a:chExt cx="7314" cy="4618"/>
          </a:xfrm>
        </p:grpSpPr>
        <p:sp>
          <p:nvSpPr>
            <p:cNvPr id="6" name="矩形 5"/>
            <p:cNvSpPr/>
            <p:nvPr/>
          </p:nvSpPr>
          <p:spPr>
            <a:xfrm>
              <a:off x="797" y="4404"/>
              <a:ext cx="7314" cy="4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cstate="print"/>
            <a:stretch>
              <a:fillRect/>
            </a:stretch>
          </p:blipFill>
          <p:spPr>
            <a:xfrm>
              <a:off x="1116" y="4623"/>
              <a:ext cx="6705" cy="4116"/>
            </a:xfrm>
            <a:prstGeom prst="rect">
              <a:avLst/>
            </a:prstGeom>
          </p:spPr>
        </p:pic>
      </p:grpSp>
      <p:sp>
        <p:nvSpPr>
          <p:cNvPr id="21511" name="Rectangle 12"/>
          <p:cNvSpPr/>
          <p:nvPr/>
        </p:nvSpPr>
        <p:spPr>
          <a:xfrm>
            <a:off x="5372735" y="3488055"/>
            <a:ext cx="6189345" cy="2084070"/>
          </a:xfrm>
          <a:prstGeom prst="rect">
            <a:avLst/>
          </a:prstGeom>
          <a:noFill/>
          <a:ln w="9525">
            <a:noFill/>
          </a:ln>
        </p:spPr>
        <p:txBody>
          <a:bodyPr wrap="square" anchor="ctr">
            <a:spAutoFit/>
          </a:bodyPr>
          <a:lstStyle/>
          <a:p>
            <a:pPr>
              <a:lnSpc>
                <a:spcPct val="120000"/>
              </a:lnSpc>
            </a:pPr>
            <a:r>
              <a:rPr lang="zh-CN" altLang="en-US" sz="3600" dirty="0">
                <a:solidFill>
                  <a:srgbClr val="000000"/>
                </a:solidFill>
                <a:latin typeface="Calibri" panose="020F0502020204030204" pitchFamily="34" charset="0"/>
                <a:cs typeface="Times New Roman" panose="02020603050405020304" pitchFamily="18" charset="0"/>
              </a:rPr>
              <a:t>     </a:t>
            </a:r>
            <a:r>
              <a:rPr lang="zh-CN" altLang="en-US" sz="3600" b="1" dirty="0">
                <a:solidFill>
                  <a:srgbClr val="000000"/>
                </a:solidFill>
                <a:latin typeface="Calibri" panose="020F0502020204030204" pitchFamily="34" charset="0"/>
                <a:cs typeface="Times New Roman" panose="02020603050405020304" pitchFamily="18" charset="0"/>
              </a:rPr>
              <a:t>  </a:t>
            </a:r>
            <a:r>
              <a:rPr lang="zh-CN" altLang="en-US" sz="3600" b="1" dirty="0">
                <a:solidFill>
                  <a:srgbClr val="FF0000"/>
                </a:solidFill>
                <a:latin typeface="Calibri" panose="020F0502020204030204" pitchFamily="34" charset="0"/>
                <a:cs typeface="Times New Roman" panose="02020603050405020304" pitchFamily="18" charset="0"/>
              </a:rPr>
              <a:t>  </a:t>
            </a:r>
            <a:r>
              <a:rPr lang="en-US" altLang="zh-CN" sz="3600" b="1" dirty="0">
                <a:solidFill>
                  <a:srgbClr val="FF0000"/>
                </a:solidFill>
                <a:latin typeface="Calibri" panose="020F0502020204030204" pitchFamily="34" charset="0"/>
                <a:cs typeface="Times New Roman" panose="02020603050405020304" pitchFamily="18" charset="0"/>
              </a:rPr>
              <a:t>“</a:t>
            </a:r>
            <a:r>
              <a:rPr lang="zh-CN" altLang="en-US" sz="3600" b="1" dirty="0">
                <a:solidFill>
                  <a:srgbClr val="FF0000"/>
                </a:solidFill>
                <a:latin typeface="Calibri" panose="020F0502020204030204" pitchFamily="34" charset="0"/>
                <a:cs typeface="Times New Roman" panose="02020603050405020304" pitchFamily="18" charset="0"/>
              </a:rPr>
              <a:t>镇定</a:t>
            </a:r>
            <a:r>
              <a:rPr lang="en-US" altLang="zh-CN" sz="3600" b="1" dirty="0">
                <a:solidFill>
                  <a:srgbClr val="FF0000"/>
                </a:solidFill>
                <a:latin typeface="Calibri" panose="020F0502020204030204" pitchFamily="34" charset="0"/>
                <a:cs typeface="Times New Roman" panose="02020603050405020304" pitchFamily="18" charset="0"/>
              </a:rPr>
              <a:t>”</a:t>
            </a:r>
            <a:r>
              <a:rPr lang="zh-CN" altLang="en-US" sz="3600" b="1" dirty="0">
                <a:solidFill>
                  <a:srgbClr val="FF0000"/>
                </a:solidFill>
                <a:latin typeface="Calibri" panose="020F0502020204030204" pitchFamily="34" charset="0"/>
                <a:cs typeface="Times New Roman" panose="02020603050405020304" pitchFamily="18" charset="0"/>
              </a:rPr>
              <a:t>一词</a:t>
            </a:r>
            <a:r>
              <a:rPr lang="zh-CN" altLang="en-US" sz="3600" b="1" dirty="0">
                <a:solidFill>
                  <a:srgbClr val="FF0000"/>
                </a:solidFill>
                <a:sym typeface="+mn-ea"/>
              </a:rPr>
              <a:t>充分将海力布在危急关头决心牺牲自己来保护乡亲们的品质表现了出来。</a:t>
            </a:r>
            <a:endParaRPr lang="zh-CN" altLang="en-US" sz="3600" b="1" dirty="0">
              <a:solidFill>
                <a:srgbClr val="FF0000"/>
              </a:solidFill>
              <a:latin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anim calcmode="lin" valueType="num">
                                      <p:cBhvr additive="base">
                                        <p:cTn id="7" dur="500" fill="hold"/>
                                        <p:tgtEl>
                                          <p:spTgt spid="21511"/>
                                        </p:tgtEl>
                                        <p:attrNameLst>
                                          <p:attrName>ppt_x</p:attrName>
                                        </p:attrNameLst>
                                      </p:cBhvr>
                                      <p:tavLst>
                                        <p:tav tm="0">
                                          <p:val>
                                            <p:strVal val="#ppt_x"/>
                                          </p:val>
                                        </p:tav>
                                        <p:tav tm="100000">
                                          <p:val>
                                            <p:strVal val="#ppt_x"/>
                                          </p:val>
                                        </p:tav>
                                      </p:tavLst>
                                    </p:anim>
                                    <p:anim calcmode="lin" valueType="num">
                                      <p:cBhvr additive="base">
                                        <p:cTn id="8" dur="500" fill="hold"/>
                                        <p:tgtEl>
                                          <p:spTgt spid="215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66040" y="1262380"/>
            <a:ext cx="12324080" cy="1052195"/>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3345" y="1356360"/>
            <a:ext cx="11376025" cy="755650"/>
          </a:xfrm>
          <a:prstGeom prst="rect">
            <a:avLst/>
          </a:prstGeom>
          <a:noFill/>
        </p:spPr>
        <p:txBody>
          <a:bodyPr wrap="square" rtlCol="0">
            <a:spAutoFit/>
          </a:bodyPr>
          <a:lstStyle/>
          <a:p>
            <a:pPr>
              <a:lnSpc>
                <a:spcPct val="120000"/>
              </a:lnSpc>
            </a:pPr>
            <a:r>
              <a:rPr lang="en-US" altLang="zh-CN" sz="3600">
                <a:latin typeface="楷体" panose="02010609060101010101" charset="-122"/>
                <a:ea typeface="楷体" panose="02010609060101010101" charset="-122"/>
              </a:rPr>
              <a:t>    </a:t>
            </a:r>
            <a:r>
              <a:rPr lang="zh-CN" altLang="en-US" sz="3600">
                <a:latin typeface="楷体" panose="02010609060101010101" charset="-122"/>
                <a:ea typeface="楷体" panose="02010609060101010101" charset="-122"/>
              </a:rPr>
              <a:t>大家看见海力布变成了石头都非常后悔，非常悲痛。</a:t>
            </a:r>
          </a:p>
        </p:txBody>
      </p:sp>
      <p:sp>
        <p:nvSpPr>
          <p:cNvPr id="10" name="矩形 9"/>
          <p:cNvSpPr/>
          <p:nvPr/>
        </p:nvSpPr>
        <p:spPr>
          <a:xfrm>
            <a:off x="5470525" y="3070225"/>
            <a:ext cx="6358890" cy="2527300"/>
          </a:xfrm>
          <a:prstGeom prst="rect">
            <a:avLst/>
          </a:prstGeom>
          <a:noFill/>
          <a:ln w="9525">
            <a:noFill/>
          </a:ln>
        </p:spPr>
        <p:txBody>
          <a:bodyPr wrap="square">
            <a:spAutoFit/>
          </a:bodyPr>
          <a:lstStyle/>
          <a:p>
            <a:pPr>
              <a:lnSpc>
                <a:spcPct val="120000"/>
              </a:lnSpc>
            </a:pPr>
            <a:r>
              <a:rPr lang="zh-CN" altLang="en-US" sz="3600" b="1" dirty="0">
                <a:solidFill>
                  <a:srgbClr val="FF0000"/>
                </a:solidFill>
                <a:latin typeface="Arial" panose="020B0604020202020204" pitchFamily="34" charset="0"/>
              </a:rPr>
              <a:t>       </a:t>
            </a:r>
            <a:r>
              <a:rPr lang="zh-CN" altLang="en-US" sz="3200" b="1" dirty="0">
                <a:solidFill>
                  <a:srgbClr val="FF0000"/>
                </a:solidFill>
                <a:latin typeface="Arial" panose="020B0604020202020204" pitchFamily="34" charset="0"/>
              </a:rPr>
              <a:t>人们的“后悔”和“悲痛”，从侧面表现了海力布牺牲之大以及海力布牺牲的价值，进一步表现出海力布舍己为人的精神品质。</a:t>
            </a:r>
          </a:p>
        </p:txBody>
      </p:sp>
      <p:grpSp>
        <p:nvGrpSpPr>
          <p:cNvPr id="3" name="组合 2"/>
          <p:cNvGrpSpPr/>
          <p:nvPr/>
        </p:nvGrpSpPr>
        <p:grpSpPr>
          <a:xfrm>
            <a:off x="577850" y="2940050"/>
            <a:ext cx="4644390" cy="2932430"/>
            <a:chOff x="910" y="4630"/>
            <a:chExt cx="7314" cy="4618"/>
          </a:xfrm>
        </p:grpSpPr>
        <p:sp>
          <p:nvSpPr>
            <p:cNvPr id="6" name="矩形 5"/>
            <p:cNvSpPr/>
            <p:nvPr/>
          </p:nvSpPr>
          <p:spPr>
            <a:xfrm>
              <a:off x="910" y="4630"/>
              <a:ext cx="7314" cy="4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srcRect l="3416"/>
            <a:stretch>
              <a:fillRect/>
            </a:stretch>
          </p:blipFill>
          <p:spPr>
            <a:xfrm>
              <a:off x="1203" y="4821"/>
              <a:ext cx="6729" cy="423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Rectangle 9"/>
          <p:cNvSpPr/>
          <p:nvPr/>
        </p:nvSpPr>
        <p:spPr>
          <a:xfrm>
            <a:off x="1595755" y="2178050"/>
            <a:ext cx="9347200" cy="1419860"/>
          </a:xfrm>
          <a:prstGeom prst="rect">
            <a:avLst/>
          </a:prstGeom>
          <a:noFill/>
          <a:ln w="9525">
            <a:noFill/>
          </a:ln>
        </p:spPr>
        <p:txBody>
          <a:bodyPr wrap="square" anchor="ctr">
            <a:spAutoFit/>
          </a:bodyPr>
          <a:lstStyle/>
          <a:p>
            <a:pPr>
              <a:lnSpc>
                <a:spcPct val="120000"/>
              </a:lnSpc>
            </a:pPr>
            <a:r>
              <a:rPr lang="zh-CN" altLang="en-US" sz="3600" dirty="0">
                <a:solidFill>
                  <a:srgbClr val="000000"/>
                </a:solidFill>
                <a:latin typeface="Calibri" panose="020F0502020204030204" pitchFamily="34" charset="0"/>
                <a:cs typeface="Times New Roman" panose="02020603050405020304" pitchFamily="18" charset="0"/>
              </a:rPr>
              <a:t>         乡亲们看见海力布化作僵硬的石头以后会说些什么呢？展开想象，说一说吧</a:t>
            </a:r>
            <a:endParaRPr lang="zh-CN" altLang="zh-CN" sz="3600" dirty="0">
              <a:latin typeface="Arial" panose="020B0604020202020204" pitchFamily="34" charset="0"/>
            </a:endParaRPr>
          </a:p>
        </p:txBody>
      </p:sp>
      <p:sp>
        <p:nvSpPr>
          <p:cNvPr id="57346" name="WordArt 5"/>
          <p:cNvSpPr>
            <a:spLocks noTextEdit="1"/>
          </p:cNvSpPr>
          <p:nvPr/>
        </p:nvSpPr>
        <p:spPr>
          <a:xfrm>
            <a:off x="4953635" y="981393"/>
            <a:ext cx="2286000" cy="800100"/>
          </a:xfrm>
          <a:prstGeom prst="rect">
            <a:avLst/>
          </a:prstGeom>
        </p:spPr>
        <p:txBody>
          <a:bodyPr wrap="none" fromWordArt="1">
            <a:prstTxWarp prst="textPlain">
              <a:avLst>
                <a:gd name="adj" fmla="val 50000"/>
              </a:avLst>
            </a:prstTxWarp>
            <a:normAutofit fontScale="77500" lnSpcReduction="10000"/>
          </a:bodyPr>
          <a:lstStyle/>
          <a:p>
            <a:pPr algn="ctr"/>
            <a:r>
              <a:rPr lang="zh-CN" altLang="en-US" sz="6000">
                <a:ln w="12700" cap="sq"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8999"/>
                    </a:srgbClr>
                  </a:outerShdw>
                </a:effectLst>
                <a:latin typeface="华文行楷" panose="02010800040101010101" pitchFamily="2" charset="-122"/>
                <a:ea typeface="华文行楷" panose="02010800040101010101" pitchFamily="2" charset="-122"/>
              </a:rPr>
              <a:t>说一说</a:t>
            </a:r>
          </a:p>
        </p:txBody>
      </p:sp>
      <p:pic>
        <p:nvPicPr>
          <p:cNvPr id="57347" name="Picture 17" descr="200312262141952757"/>
          <p:cNvPicPr>
            <a:picLocks noChangeAspect="1"/>
          </p:cNvPicPr>
          <p:nvPr/>
        </p:nvPicPr>
        <p:blipFill>
          <a:blip r:embed="rId2" cstate="print"/>
          <a:stretch>
            <a:fillRect/>
          </a:stretch>
        </p:blipFill>
        <p:spPr>
          <a:xfrm>
            <a:off x="3297873" y="765493"/>
            <a:ext cx="1143000" cy="1333500"/>
          </a:xfrm>
          <a:prstGeom prst="rect">
            <a:avLst/>
          </a:prstGeom>
          <a:noFill/>
          <a:ln w="9525">
            <a:noFill/>
          </a:ln>
        </p:spPr>
      </p:pic>
      <p:pic>
        <p:nvPicPr>
          <p:cNvPr id="57348" name="Picture 17" descr="200312262141952757"/>
          <p:cNvPicPr>
            <a:picLocks noChangeAspect="1"/>
          </p:cNvPicPr>
          <p:nvPr/>
        </p:nvPicPr>
        <p:blipFill>
          <a:blip r:embed="rId2" cstate="print"/>
          <a:stretch>
            <a:fillRect/>
          </a:stretch>
        </p:blipFill>
        <p:spPr>
          <a:xfrm>
            <a:off x="8122285" y="694055"/>
            <a:ext cx="1143000" cy="1333500"/>
          </a:xfrm>
          <a:prstGeom prst="rect">
            <a:avLst/>
          </a:prstGeom>
          <a:noFill/>
          <a:ln w="9525">
            <a:noFill/>
          </a:ln>
        </p:spPr>
      </p:pic>
      <p:sp>
        <p:nvSpPr>
          <p:cNvPr id="53250" name="Rectangle 2"/>
          <p:cNvSpPr/>
          <p:nvPr/>
        </p:nvSpPr>
        <p:spPr>
          <a:xfrm>
            <a:off x="2672080" y="3787775"/>
            <a:ext cx="7778750" cy="2453640"/>
          </a:xfrm>
          <a:prstGeom prst="rect">
            <a:avLst/>
          </a:prstGeom>
          <a:noFill/>
          <a:ln w="9525">
            <a:noFill/>
          </a:ln>
        </p:spPr>
        <p:txBody>
          <a:bodyPr wrap="square" anchor="ctr">
            <a:spAutoFit/>
          </a:bodyPr>
          <a:lstStyle/>
          <a:p>
            <a:pPr>
              <a:lnSpc>
                <a:spcPct val="120000"/>
              </a:lnSpc>
            </a:pPr>
            <a:r>
              <a:rPr lang="zh-CN" altLang="en-US" sz="3200" b="1" dirty="0">
                <a:solidFill>
                  <a:srgbClr val="FF0000"/>
                </a:solidFill>
                <a:latin typeface="Calibri" panose="020F0502020204030204" pitchFamily="34" charset="0"/>
                <a:cs typeface="Times New Roman" panose="02020603050405020304" pitchFamily="18" charset="0"/>
              </a:rPr>
              <a:t>一位老人说：“海力布，我真是老糊涂哇，明知道你是个诚实、一心想着我们的好孩子，我当时为什么要逼你说出原因啊，我好后悔呀！”</a:t>
            </a:r>
            <a:endParaRPr lang="zh-CN" altLang="zh-CN" sz="3200" b="1" dirty="0">
              <a:solidFill>
                <a:srgbClr val="FF0000"/>
              </a:solidFill>
              <a:latin typeface="Arial" panose="020B0604020202020204" pitchFamily="34" charset="0"/>
            </a:endParaRPr>
          </a:p>
        </p:txBody>
      </p:sp>
      <p:sp>
        <p:nvSpPr>
          <p:cNvPr id="2" name="文本框 1"/>
          <p:cNvSpPr txBox="1"/>
          <p:nvPr/>
        </p:nvSpPr>
        <p:spPr>
          <a:xfrm>
            <a:off x="1221740" y="3813175"/>
            <a:ext cx="1346835" cy="706755"/>
          </a:xfrm>
          <a:prstGeom prst="rect">
            <a:avLst/>
          </a:prstGeom>
          <a:solidFill>
            <a:schemeClr val="accent1">
              <a:lumMod val="20000"/>
              <a:lumOff val="80000"/>
            </a:schemeClr>
          </a:solidFill>
        </p:spPr>
        <p:txBody>
          <a:bodyPr wrap="square" rtlCol="0">
            <a:spAutoFit/>
          </a:bodyPr>
          <a:lstStyle/>
          <a:p>
            <a:r>
              <a:rPr lang="zh-CN" altLang="en-US" sz="4000"/>
              <a:t>示例：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2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53250" grpId="1"/>
      <p:bldP spid="2" grpId="0" animBg="1"/>
      <p:bldP spid="2"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703705" y="2636520"/>
            <a:ext cx="9072880" cy="324040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33705" y="265430"/>
            <a:ext cx="3075940" cy="932180"/>
            <a:chOff x="701" y="400"/>
            <a:chExt cx="4844" cy="1468"/>
          </a:xfrm>
        </p:grpSpPr>
        <p:sp>
          <p:nvSpPr>
            <p:cNvPr id="17" name="矩形 16"/>
            <p:cNvSpPr/>
            <p:nvPr/>
          </p:nvSpPr>
          <p:spPr>
            <a:xfrm>
              <a:off x="701" y="754"/>
              <a:ext cx="4161" cy="1114"/>
            </a:xfrm>
            <a:prstGeom prst="rect">
              <a:avLst/>
            </a:prstGeom>
            <a:noFill/>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55" y="400"/>
              <a:ext cx="4590" cy="1467"/>
              <a:chOff x="955" y="400"/>
              <a:chExt cx="4590" cy="1467"/>
            </a:xfrm>
          </p:grpSpPr>
          <p:pic>
            <p:nvPicPr>
              <p:cNvPr id="19" name="图片 18" descr="sdfhgfgh"/>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4490" y="400"/>
                <a:ext cx="1055" cy="1260"/>
              </a:xfrm>
              <a:prstGeom prst="rect">
                <a:avLst/>
              </a:prstGeom>
            </p:spPr>
          </p:pic>
          <p:sp>
            <p:nvSpPr>
              <p:cNvPr id="20" name="文本框 19"/>
              <p:cNvSpPr txBox="1"/>
              <p:nvPr/>
            </p:nvSpPr>
            <p:spPr>
              <a:xfrm>
                <a:off x="955" y="754"/>
                <a:ext cx="3652" cy="1113"/>
              </a:xfrm>
              <a:prstGeom prst="rect">
                <a:avLst/>
              </a:prstGeom>
              <a:noFill/>
            </p:spPr>
            <p:txBody>
              <a:bodyPr wrap="square" rtlCol="0">
                <a:spAutoFit/>
              </a:bodyPr>
              <a:lstStyle/>
              <a:p>
                <a:r>
                  <a:rPr lang="zh-CN" altLang="en-US" sz="4000" b="1">
                    <a:solidFill>
                      <a:schemeClr val="accent1">
                        <a:lumMod val="75000"/>
                      </a:schemeClr>
                    </a:solidFill>
                  </a:rPr>
                  <a:t>课文解读</a:t>
                </a:r>
              </a:p>
            </p:txBody>
          </p:sp>
        </p:grpSp>
      </p:grpSp>
      <p:sp>
        <p:nvSpPr>
          <p:cNvPr id="13321" name="矩形 8"/>
          <p:cNvSpPr/>
          <p:nvPr/>
        </p:nvSpPr>
        <p:spPr>
          <a:xfrm>
            <a:off x="160655" y="1641475"/>
            <a:ext cx="11021060" cy="645160"/>
          </a:xfrm>
          <a:prstGeom prst="rect">
            <a:avLst/>
          </a:prstGeom>
          <a:noFill/>
          <a:ln w="9525">
            <a:noFill/>
          </a:ln>
        </p:spPr>
        <p:txBody>
          <a:bodyPr wrap="square">
            <a:spAutoFit/>
          </a:bodyPr>
          <a:lstStyle/>
          <a:p>
            <a:r>
              <a:rPr lang="zh-CN" altLang="en-US" sz="3600" dirty="0">
                <a:latin typeface="Arial" panose="020B0604020202020204" pitchFamily="34" charset="0"/>
              </a:rPr>
              <a:t>       请分别用一句简单的话把故事的三要素概括出来。</a:t>
            </a:r>
            <a:endParaRPr lang="en-US" altLang="zh-CN" sz="3600">
              <a:latin typeface="Arial" panose="020B0604020202020204" pitchFamily="34" charset="0"/>
            </a:endParaRPr>
          </a:p>
        </p:txBody>
      </p:sp>
      <p:sp>
        <p:nvSpPr>
          <p:cNvPr id="12" name="矩形 11"/>
          <p:cNvSpPr/>
          <p:nvPr/>
        </p:nvSpPr>
        <p:spPr>
          <a:xfrm>
            <a:off x="3451225" y="2855595"/>
            <a:ext cx="5233035" cy="645160"/>
          </a:xfrm>
          <a:prstGeom prst="rect">
            <a:avLst/>
          </a:prstGeom>
          <a:noFill/>
          <a:ln w="9525">
            <a:noFill/>
          </a:ln>
        </p:spPr>
        <p:txBody>
          <a:bodyPr wrap="none">
            <a:spAutoFit/>
          </a:bodyPr>
          <a:lstStyle/>
          <a:p>
            <a:r>
              <a:rPr lang="zh-CN" altLang="en-US" sz="3600" b="1" dirty="0">
                <a:solidFill>
                  <a:srgbClr val="FF0000"/>
                </a:solidFill>
                <a:latin typeface="Arial" panose="020B0604020202020204" pitchFamily="34" charset="0"/>
              </a:rPr>
              <a:t>海力布救了龙王的女儿。</a:t>
            </a:r>
          </a:p>
        </p:txBody>
      </p:sp>
      <p:sp>
        <p:nvSpPr>
          <p:cNvPr id="13323" name="Rectangle 1"/>
          <p:cNvSpPr/>
          <p:nvPr/>
        </p:nvSpPr>
        <p:spPr>
          <a:xfrm>
            <a:off x="2022475" y="3642202"/>
            <a:ext cx="1554480" cy="645160"/>
          </a:xfrm>
          <a:prstGeom prst="rect">
            <a:avLst/>
          </a:prstGeom>
          <a:noFill/>
          <a:ln w="9525">
            <a:noFill/>
          </a:ln>
        </p:spPr>
        <p:txBody>
          <a:bodyPr wrap="none" anchor="ctr">
            <a:spAutoFit/>
          </a:bodyPr>
          <a:lstStyle/>
          <a:p>
            <a:r>
              <a:rPr lang="zh-CN" altLang="en-US" sz="3600" dirty="0">
                <a:solidFill>
                  <a:srgbClr val="000000"/>
                </a:solidFill>
                <a:latin typeface="Calibri" panose="020F0502020204030204" pitchFamily="34" charset="0"/>
                <a:cs typeface="Times New Roman" panose="02020603050405020304" pitchFamily="18" charset="0"/>
              </a:rPr>
              <a:t>经过：</a:t>
            </a:r>
            <a:endParaRPr lang="zh-CN" altLang="zh-CN" sz="3600" dirty="0">
              <a:latin typeface="Arial" panose="020B0604020202020204" pitchFamily="34" charset="0"/>
            </a:endParaRPr>
          </a:p>
        </p:txBody>
      </p:sp>
      <p:sp>
        <p:nvSpPr>
          <p:cNvPr id="34818" name="Rectangle 2"/>
          <p:cNvSpPr/>
          <p:nvPr/>
        </p:nvSpPr>
        <p:spPr>
          <a:xfrm>
            <a:off x="3451225" y="4428173"/>
            <a:ext cx="6610350" cy="1198880"/>
          </a:xfrm>
          <a:prstGeom prst="rect">
            <a:avLst/>
          </a:prstGeom>
          <a:noFill/>
          <a:ln w="9525">
            <a:noFill/>
          </a:ln>
        </p:spPr>
        <p:txBody>
          <a:bodyPr wrap="none" anchor="ctr">
            <a:spAutoFit/>
          </a:bodyPr>
          <a:lstStyle/>
          <a:p>
            <a:r>
              <a:rPr lang="zh-CN" altLang="en-US" sz="3600" b="1" dirty="0">
                <a:solidFill>
                  <a:srgbClr val="FF0000"/>
                </a:solidFill>
                <a:latin typeface="Arial" panose="020B0604020202020204" pitchFamily="34" charset="0"/>
              </a:rPr>
              <a:t>海力布为了救乡亲们，自己变成</a:t>
            </a:r>
            <a:endParaRPr lang="en-US" altLang="zh-CN" sz="3600" b="1">
              <a:solidFill>
                <a:srgbClr val="FF0000"/>
              </a:solidFill>
              <a:latin typeface="Arial" panose="020B0604020202020204" pitchFamily="34" charset="0"/>
            </a:endParaRPr>
          </a:p>
          <a:p>
            <a:r>
              <a:rPr lang="zh-CN" altLang="en-US" sz="3600" b="1" dirty="0">
                <a:solidFill>
                  <a:srgbClr val="FF0000"/>
                </a:solidFill>
                <a:latin typeface="Arial" panose="020B0604020202020204" pitchFamily="34" charset="0"/>
              </a:rPr>
              <a:t>了石头。</a:t>
            </a:r>
            <a:endParaRPr lang="en-US" altLang="zh-CN" sz="3600" b="1">
              <a:solidFill>
                <a:srgbClr val="FF0000"/>
              </a:solidFill>
              <a:latin typeface="Arial" panose="020B0604020202020204" pitchFamily="34" charset="0"/>
            </a:endParaRPr>
          </a:p>
        </p:txBody>
      </p:sp>
      <p:sp>
        <p:nvSpPr>
          <p:cNvPr id="13325" name="TextBox 10"/>
          <p:cNvSpPr txBox="1"/>
          <p:nvPr/>
        </p:nvSpPr>
        <p:spPr>
          <a:xfrm>
            <a:off x="2022475" y="2855595"/>
            <a:ext cx="1428750" cy="645160"/>
          </a:xfrm>
          <a:prstGeom prst="rect">
            <a:avLst/>
          </a:prstGeom>
          <a:noFill/>
          <a:ln w="9525">
            <a:noFill/>
          </a:ln>
        </p:spPr>
        <p:txBody>
          <a:bodyPr>
            <a:spAutoFit/>
          </a:bodyPr>
          <a:lstStyle/>
          <a:p>
            <a:r>
              <a:rPr lang="zh-CN" altLang="en-US" sz="3600" dirty="0">
                <a:latin typeface="Arial" panose="020B0604020202020204" pitchFamily="34" charset="0"/>
              </a:rPr>
              <a:t>起因：</a:t>
            </a:r>
          </a:p>
        </p:txBody>
      </p:sp>
      <p:sp>
        <p:nvSpPr>
          <p:cNvPr id="13" name="TextBox 12"/>
          <p:cNvSpPr txBox="1"/>
          <p:nvPr/>
        </p:nvSpPr>
        <p:spPr>
          <a:xfrm>
            <a:off x="3451225" y="3641725"/>
            <a:ext cx="5692140" cy="645160"/>
          </a:xfrm>
          <a:prstGeom prst="rect">
            <a:avLst/>
          </a:prstGeom>
          <a:noFill/>
          <a:ln w="9525">
            <a:noFill/>
          </a:ln>
        </p:spPr>
        <p:txBody>
          <a:bodyPr wrap="none">
            <a:spAutoFit/>
          </a:bodyPr>
          <a:lstStyle/>
          <a:p>
            <a:r>
              <a:rPr lang="zh-CN" altLang="en-US" sz="3600" b="1" dirty="0">
                <a:solidFill>
                  <a:srgbClr val="FF0000"/>
                </a:solidFill>
                <a:latin typeface="Arial" panose="020B0604020202020204" pitchFamily="34" charset="0"/>
              </a:rPr>
              <a:t>海力布得到了龙王的宝石。</a:t>
            </a:r>
          </a:p>
        </p:txBody>
      </p:sp>
      <p:sp>
        <p:nvSpPr>
          <p:cNvPr id="13327" name="TextBox 13"/>
          <p:cNvSpPr txBox="1"/>
          <p:nvPr/>
        </p:nvSpPr>
        <p:spPr>
          <a:xfrm>
            <a:off x="2022158" y="4427538"/>
            <a:ext cx="1554480" cy="645160"/>
          </a:xfrm>
          <a:prstGeom prst="rect">
            <a:avLst/>
          </a:prstGeom>
          <a:noFill/>
          <a:ln w="9525">
            <a:noFill/>
          </a:ln>
        </p:spPr>
        <p:txBody>
          <a:bodyPr wrap="none">
            <a:spAutoFit/>
          </a:bodyPr>
          <a:lstStyle/>
          <a:p>
            <a:r>
              <a:rPr lang="zh-CN" altLang="en-US" sz="3600" dirty="0">
                <a:latin typeface="Arial" panose="020B0604020202020204" pitchFamily="34" charset="0"/>
              </a:rPr>
              <a:t>结果：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4818"/>
                                        </p:tgtEl>
                                        <p:attrNameLst>
                                          <p:attrName>style.visibility</p:attrName>
                                        </p:attrNameLst>
                                      </p:cBhvr>
                                      <p:to>
                                        <p:strVal val="visible"/>
                                      </p:to>
                                    </p:set>
                                    <p:anim calcmode="lin" valueType="num">
                                      <p:cBhvr additive="base">
                                        <p:cTn id="17" dur="500" fill="hold"/>
                                        <p:tgtEl>
                                          <p:spTgt spid="34818"/>
                                        </p:tgtEl>
                                        <p:attrNameLst>
                                          <p:attrName>ppt_x</p:attrName>
                                        </p:attrNameLst>
                                      </p:cBhvr>
                                      <p:tavLst>
                                        <p:tav tm="0">
                                          <p:val>
                                            <p:strVal val="#ppt_x"/>
                                          </p:val>
                                        </p:tav>
                                        <p:tav tm="100000">
                                          <p:val>
                                            <p:strVal val="#ppt_x"/>
                                          </p:val>
                                        </p:tav>
                                      </p:tavLst>
                                    </p:anim>
                                    <p:anim calcmode="lin" valueType="num">
                                      <p:cBhvr additive="base">
                                        <p:cTn id="18" dur="500" fill="hold"/>
                                        <p:tgtEl>
                                          <p:spTgt spid="348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4818"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845185" y="1738630"/>
            <a:ext cx="9557385" cy="356362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33705" y="265430"/>
            <a:ext cx="3075940" cy="932180"/>
            <a:chOff x="701" y="400"/>
            <a:chExt cx="4844" cy="1468"/>
          </a:xfrm>
        </p:grpSpPr>
        <p:sp>
          <p:nvSpPr>
            <p:cNvPr id="17" name="矩形 16"/>
            <p:cNvSpPr/>
            <p:nvPr/>
          </p:nvSpPr>
          <p:spPr>
            <a:xfrm>
              <a:off x="701" y="754"/>
              <a:ext cx="4161" cy="1114"/>
            </a:xfrm>
            <a:prstGeom prst="rect">
              <a:avLst/>
            </a:prstGeom>
            <a:noFill/>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55" y="400"/>
              <a:ext cx="4590" cy="1467"/>
              <a:chOff x="955" y="400"/>
              <a:chExt cx="4590" cy="1467"/>
            </a:xfrm>
          </p:grpSpPr>
          <p:pic>
            <p:nvPicPr>
              <p:cNvPr id="19" name="图片 18" descr="sdfhgfgh"/>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4490" y="400"/>
                <a:ext cx="1055" cy="1260"/>
              </a:xfrm>
              <a:prstGeom prst="rect">
                <a:avLst/>
              </a:prstGeom>
            </p:spPr>
          </p:pic>
          <p:sp>
            <p:nvSpPr>
              <p:cNvPr id="20" name="文本框 19"/>
              <p:cNvSpPr txBox="1"/>
              <p:nvPr/>
            </p:nvSpPr>
            <p:spPr>
              <a:xfrm>
                <a:off x="955" y="754"/>
                <a:ext cx="3652" cy="1113"/>
              </a:xfrm>
              <a:prstGeom prst="rect">
                <a:avLst/>
              </a:prstGeom>
              <a:noFill/>
            </p:spPr>
            <p:txBody>
              <a:bodyPr wrap="square" rtlCol="0">
                <a:spAutoFit/>
              </a:bodyPr>
              <a:lstStyle/>
              <a:p>
                <a:r>
                  <a:rPr lang="zh-CN" altLang="en-US" sz="4000" b="1">
                    <a:solidFill>
                      <a:schemeClr val="accent1">
                        <a:lumMod val="75000"/>
                      </a:schemeClr>
                    </a:solidFill>
                  </a:rPr>
                  <a:t>主题概括</a:t>
                </a:r>
              </a:p>
            </p:txBody>
          </p:sp>
        </p:grpSp>
      </p:grpSp>
      <p:sp>
        <p:nvSpPr>
          <p:cNvPr id="27655" name="TextBox 5"/>
          <p:cNvSpPr/>
          <p:nvPr/>
        </p:nvSpPr>
        <p:spPr>
          <a:xfrm>
            <a:off x="1325245" y="2058035"/>
            <a:ext cx="8811895" cy="2748280"/>
          </a:xfrm>
          <a:prstGeom prst="rect">
            <a:avLst/>
          </a:prstGeom>
          <a:noFill/>
          <a:ln w="9525">
            <a:noFill/>
          </a:ln>
        </p:spPr>
        <p:txBody>
          <a:bodyPr wrap="square">
            <a:spAutoFit/>
          </a:bodyPr>
          <a:lstStyle/>
          <a:p>
            <a:pPr>
              <a:lnSpc>
                <a:spcPct val="120000"/>
              </a:lnSpc>
            </a:pPr>
            <a:r>
              <a:rPr lang="zh-CN" altLang="en-US" sz="3600" dirty="0">
                <a:solidFill>
                  <a:srgbClr val="000000"/>
                </a:solidFill>
                <a:latin typeface="宋体" panose="02010600030101010101" pitchFamily="2" charset="-122"/>
                <a:sym typeface="宋体" panose="02010600030101010101" pitchFamily="2" charset="-122"/>
              </a:rPr>
              <a:t>    本文讲述了猎人海力布为了挽救乡亲们的生命，不惜牺牲自己，变成了一块僵硬的石头的故事。赞扬了海力布</a:t>
            </a:r>
            <a:r>
              <a:rPr lang="zh-CN" altLang="en-US" sz="3600" dirty="0">
                <a:solidFill>
                  <a:srgbClr val="FF0000"/>
                </a:solidFill>
                <a:latin typeface="宋体" panose="02010600030101010101" pitchFamily="2" charset="-122"/>
                <a:sym typeface="宋体" panose="02010600030101010101" pitchFamily="2" charset="-122"/>
              </a:rPr>
              <a:t>热心助人、舍己为人</a:t>
            </a:r>
            <a:r>
              <a:rPr lang="zh-CN" altLang="en-US" sz="3600" dirty="0">
                <a:solidFill>
                  <a:srgbClr val="000000"/>
                </a:solidFill>
                <a:latin typeface="宋体" panose="02010600030101010101" pitchFamily="2" charset="-122"/>
                <a:sym typeface="宋体" panose="02010600030101010101" pitchFamily="2" charset="-122"/>
              </a:rPr>
              <a:t>的高尚品质。</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686435" y="1473835"/>
            <a:ext cx="9782810" cy="3827780"/>
          </a:xfrm>
          <a:prstGeom prst="round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45135" y="110490"/>
            <a:ext cx="3074670" cy="932180"/>
            <a:chOff x="701" y="400"/>
            <a:chExt cx="4842" cy="1468"/>
          </a:xfrm>
        </p:grpSpPr>
        <p:sp>
          <p:nvSpPr>
            <p:cNvPr id="9" name="矩形 8"/>
            <p:cNvSpPr/>
            <p:nvPr/>
          </p:nvSpPr>
          <p:spPr>
            <a:xfrm>
              <a:off x="701" y="754"/>
              <a:ext cx="4161" cy="1114"/>
            </a:xfrm>
            <a:prstGeom prst="rect">
              <a:avLst/>
            </a:prstGeom>
            <a:noFill/>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955" y="400"/>
              <a:ext cx="4589" cy="1466"/>
              <a:chOff x="955" y="400"/>
              <a:chExt cx="4589" cy="1466"/>
            </a:xfrm>
          </p:grpSpPr>
          <p:pic>
            <p:nvPicPr>
              <p:cNvPr id="7" name="图片 6" descr="sdfhgfgh"/>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4490" y="400"/>
                <a:ext cx="1055" cy="1260"/>
              </a:xfrm>
              <a:prstGeom prst="rect">
                <a:avLst/>
              </a:prstGeom>
            </p:spPr>
          </p:pic>
          <p:sp>
            <p:nvSpPr>
              <p:cNvPr id="10" name="文本框 9"/>
              <p:cNvSpPr txBox="1"/>
              <p:nvPr/>
            </p:nvSpPr>
            <p:spPr>
              <a:xfrm>
                <a:off x="955" y="754"/>
                <a:ext cx="3652" cy="1113"/>
              </a:xfrm>
              <a:prstGeom prst="rect">
                <a:avLst/>
              </a:prstGeom>
              <a:noFill/>
            </p:spPr>
            <p:txBody>
              <a:bodyPr wrap="square" rtlCol="0">
                <a:spAutoFit/>
              </a:bodyPr>
              <a:lstStyle/>
              <a:p>
                <a:r>
                  <a:rPr lang="zh-CN" altLang="en-US" sz="4000" b="1">
                    <a:solidFill>
                      <a:schemeClr val="accent1">
                        <a:lumMod val="75000"/>
                      </a:schemeClr>
                    </a:solidFill>
                  </a:rPr>
                  <a:t>教学目标</a:t>
                </a:r>
              </a:p>
            </p:txBody>
          </p:sp>
        </p:grpSp>
      </p:grpSp>
      <p:sp>
        <p:nvSpPr>
          <p:cNvPr id="11" name="文本框 10"/>
          <p:cNvSpPr txBox="1"/>
          <p:nvPr/>
        </p:nvSpPr>
        <p:spPr>
          <a:xfrm>
            <a:off x="952500" y="1580515"/>
            <a:ext cx="6003290" cy="755650"/>
          </a:xfrm>
          <a:prstGeom prst="rect">
            <a:avLst/>
          </a:prstGeom>
          <a:noFill/>
        </p:spPr>
        <p:txBody>
          <a:bodyPr wrap="square" rtlCol="0">
            <a:spAutoFit/>
          </a:bodyPr>
          <a:lstStyle/>
          <a:p>
            <a:pPr>
              <a:lnSpc>
                <a:spcPct val="120000"/>
              </a:lnSpc>
            </a:pPr>
            <a:r>
              <a:rPr lang="en-US" altLang="zh-CN" sz="3600">
                <a:latin typeface="楷体" panose="02010609060101010101" charset="-122"/>
                <a:ea typeface="楷体" panose="02010609060101010101" charset="-122"/>
              </a:rPr>
              <a:t> 1.</a:t>
            </a:r>
            <a:r>
              <a:rPr lang="zh-CN" altLang="en-US" sz="3600">
                <a:latin typeface="楷体" panose="02010609060101010101" charset="-122"/>
                <a:ea typeface="楷体" panose="02010609060101010101" charset="-122"/>
              </a:rPr>
              <a:t>掌握课文中的生字词。</a:t>
            </a:r>
          </a:p>
        </p:txBody>
      </p:sp>
      <p:pic>
        <p:nvPicPr>
          <p:cNvPr id="11271" name="图片 5" descr="3"/>
          <p:cNvPicPr>
            <a:picLocks noChangeAspect="1"/>
          </p:cNvPicPr>
          <p:nvPr/>
        </p:nvPicPr>
        <p:blipFill>
          <a:blip r:embed="rId3" cstate="print">
            <a:clrChange>
              <a:clrFrom>
                <a:srgbClr val="FFF2CC"/>
              </a:clrFrom>
              <a:clrTo>
                <a:srgbClr val="FFF2CC">
                  <a:alpha val="0"/>
                </a:srgbClr>
              </a:clrTo>
            </a:clrChange>
          </a:blip>
          <a:stretch>
            <a:fillRect/>
          </a:stretch>
        </p:blipFill>
        <p:spPr>
          <a:xfrm>
            <a:off x="7332980" y="2432050"/>
            <a:ext cx="5551170" cy="4692650"/>
          </a:xfrm>
          <a:prstGeom prst="rect">
            <a:avLst/>
          </a:prstGeom>
          <a:noFill/>
          <a:ln w="9525">
            <a:noFill/>
          </a:ln>
        </p:spPr>
      </p:pic>
      <p:sp>
        <p:nvSpPr>
          <p:cNvPr id="5" name="文本框 4"/>
          <p:cNvSpPr txBox="1"/>
          <p:nvPr/>
        </p:nvSpPr>
        <p:spPr>
          <a:xfrm>
            <a:off x="952500" y="2360930"/>
            <a:ext cx="9119235" cy="1419860"/>
          </a:xfrm>
          <a:prstGeom prst="rect">
            <a:avLst/>
          </a:prstGeom>
          <a:noFill/>
        </p:spPr>
        <p:txBody>
          <a:bodyPr wrap="square" rtlCol="0">
            <a:spAutoFit/>
          </a:bodyPr>
          <a:lstStyle/>
          <a:p>
            <a:pPr>
              <a:lnSpc>
                <a:spcPct val="120000"/>
              </a:lnSpc>
            </a:pPr>
            <a:r>
              <a:rPr lang="en-US" altLang="zh-CN" sz="3600">
                <a:latin typeface="楷体" panose="02010609060101010101" charset="-122"/>
                <a:ea typeface="楷体" panose="02010609060101010101" charset="-122"/>
              </a:rPr>
              <a:t> 2.</a:t>
            </a:r>
            <a:r>
              <a:rPr lang="zh-CN" altLang="en-US" sz="3600">
                <a:latin typeface="楷体" panose="02010609060101010101" charset="-122"/>
                <a:ea typeface="楷体" panose="02010609060101010101" charset="-122"/>
              </a:rPr>
              <a:t>读懂课文，</a:t>
            </a:r>
            <a:r>
              <a:rPr lang="zh-CN" altLang="en-US" sz="3600">
                <a:latin typeface="楷体" panose="02010609060101010101" charset="-122"/>
                <a:ea typeface="楷体" panose="02010609060101010101" charset="-122"/>
                <a:sym typeface="+mn-ea"/>
              </a:rPr>
              <a:t>弄清课文写了海力布的哪几件</a:t>
            </a:r>
          </a:p>
          <a:p>
            <a:pPr>
              <a:lnSpc>
                <a:spcPct val="120000"/>
              </a:lnSpc>
            </a:pPr>
            <a:r>
              <a:rPr lang="zh-CN" altLang="en-US" sz="3600">
                <a:latin typeface="楷体" panose="02010609060101010101" charset="-122"/>
                <a:ea typeface="楷体" panose="02010609060101010101" charset="-122"/>
                <a:sym typeface="+mn-ea"/>
              </a:rPr>
              <a:t>   事；</a:t>
            </a:r>
            <a:r>
              <a:rPr lang="zh-CN" altLang="en-US" sz="3600">
                <a:latin typeface="楷体" panose="02010609060101010101" charset="-122"/>
                <a:ea typeface="楷体" panose="02010609060101010101" charset="-122"/>
              </a:rPr>
              <a:t>了解故事发生的起因、经过和结果。</a:t>
            </a:r>
          </a:p>
        </p:txBody>
      </p:sp>
      <p:sp>
        <p:nvSpPr>
          <p:cNvPr id="6" name="文本框 5"/>
          <p:cNvSpPr txBox="1"/>
          <p:nvPr/>
        </p:nvSpPr>
        <p:spPr>
          <a:xfrm>
            <a:off x="952500" y="3776345"/>
            <a:ext cx="9119870" cy="1419860"/>
          </a:xfrm>
          <a:prstGeom prst="rect">
            <a:avLst/>
          </a:prstGeom>
          <a:noFill/>
        </p:spPr>
        <p:txBody>
          <a:bodyPr wrap="square" rtlCol="0">
            <a:spAutoFit/>
          </a:bodyPr>
          <a:lstStyle/>
          <a:p>
            <a:pPr>
              <a:lnSpc>
                <a:spcPct val="120000"/>
              </a:lnSpc>
            </a:pPr>
            <a:r>
              <a:rPr lang="en-US" altLang="zh-CN" sz="3600">
                <a:latin typeface="楷体" panose="02010609060101010101" charset="-122"/>
                <a:ea typeface="楷体" panose="02010609060101010101" charset="-122"/>
              </a:rPr>
              <a:t> 3.</a:t>
            </a:r>
            <a:r>
              <a:rPr lang="zh-CN" altLang="en-US" sz="3600">
                <a:latin typeface="楷体" panose="02010609060101010101" charset="-122"/>
                <a:ea typeface="楷体" panose="02010609060101010101" charset="-122"/>
              </a:rPr>
              <a:t>感受海力布身上可贵的品质，能用自己的话将这个故事复述出来。</a:t>
            </a:r>
          </a:p>
        </p:txBody>
      </p:sp>
      <p:sp>
        <p:nvSpPr>
          <p:cNvPr id="11273" name="文本框 3"/>
          <p:cNvSpPr txBox="1"/>
          <p:nvPr/>
        </p:nvSpPr>
        <p:spPr>
          <a:xfrm>
            <a:off x="8631555" y="5267008"/>
            <a:ext cx="2587625" cy="1419860"/>
          </a:xfrm>
          <a:prstGeom prst="rect">
            <a:avLst/>
          </a:prstGeom>
          <a:noFill/>
          <a:ln w="9525">
            <a:noFill/>
          </a:ln>
        </p:spPr>
        <p:txBody>
          <a:bodyPr wrap="square" anchor="t">
            <a:spAutoFit/>
          </a:bodyPr>
          <a:lstStyle/>
          <a:p>
            <a:pPr>
              <a:lnSpc>
                <a:spcPct val="120000"/>
              </a:lnSpc>
              <a:spcBef>
                <a:spcPct val="0"/>
              </a:spcBef>
            </a:pPr>
            <a:r>
              <a:rPr lang="zh-CN" altLang="en-US" sz="3600" b="1">
                <a:solidFill>
                  <a:schemeClr val="accent1">
                    <a:lumMod val="75000"/>
                  </a:schemeClr>
                </a:solidFill>
                <a:latin typeface="Arial" panose="020B0604020202020204" pitchFamily="34" charset="0"/>
              </a:rPr>
              <a:t>带着目标</a:t>
            </a:r>
          </a:p>
          <a:p>
            <a:pPr>
              <a:lnSpc>
                <a:spcPct val="120000"/>
              </a:lnSpc>
              <a:spcBef>
                <a:spcPct val="0"/>
              </a:spcBef>
            </a:pPr>
            <a:r>
              <a:rPr lang="zh-CN" altLang="en-US" sz="3600" b="1">
                <a:solidFill>
                  <a:schemeClr val="accent1">
                    <a:lumMod val="75000"/>
                  </a:schemeClr>
                </a:solidFill>
                <a:latin typeface="Arial" panose="020B0604020202020204" pitchFamily="34" charset="0"/>
              </a:rPr>
              <a:t>学课文哟</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68350" y="1484630"/>
            <a:ext cx="10296525" cy="42481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78" name="矩形 7"/>
          <p:cNvSpPr/>
          <p:nvPr/>
        </p:nvSpPr>
        <p:spPr>
          <a:xfrm>
            <a:off x="1096645" y="1514475"/>
            <a:ext cx="10059035" cy="4076700"/>
          </a:xfrm>
          <a:prstGeom prst="rect">
            <a:avLst/>
          </a:prstGeom>
          <a:noFill/>
          <a:ln w="9525">
            <a:noFill/>
          </a:ln>
        </p:spPr>
        <p:txBody>
          <a:bodyPr wrap="square">
            <a:spAutoFit/>
          </a:bodyPr>
          <a:lstStyle/>
          <a:p>
            <a:pPr>
              <a:lnSpc>
                <a:spcPct val="120000"/>
              </a:lnSpc>
            </a:pPr>
            <a:r>
              <a:rPr lang="zh-CN" altLang="en-US" sz="3600" dirty="0">
                <a:solidFill>
                  <a:srgbClr val="000000"/>
                </a:solidFill>
                <a:latin typeface="Calibri" panose="020F0502020204030204" pitchFamily="34" charset="0"/>
                <a:sym typeface="宋体" panose="02010600030101010101" pitchFamily="2" charset="-122"/>
              </a:rPr>
              <a:t>        </a:t>
            </a:r>
            <a:r>
              <a:rPr lang="zh-CN" altLang="en-US" sz="3600" dirty="0">
                <a:solidFill>
                  <a:srgbClr val="FF0000"/>
                </a:solidFill>
                <a:latin typeface="Calibri" panose="020F0502020204030204" pitchFamily="34" charset="0"/>
                <a:sym typeface="宋体" panose="02010600030101010101" pitchFamily="2" charset="-122"/>
              </a:rPr>
              <a:t>铺垫</a:t>
            </a:r>
            <a:r>
              <a:rPr lang="zh-CN" altLang="en-US" sz="3600" dirty="0">
                <a:solidFill>
                  <a:srgbClr val="000000"/>
                </a:solidFill>
                <a:latin typeface="Calibri" panose="020F0502020204030204" pitchFamily="34" charset="0"/>
                <a:sym typeface="宋体" panose="02010600030101010101" pitchFamily="2" charset="-122"/>
              </a:rPr>
              <a:t>是指事物发展的前期准备工作，即为了表现主要写作对象而提前做的基础性描写，从而</a:t>
            </a:r>
            <a:r>
              <a:rPr lang="zh-CN" altLang="en-US" sz="3600" dirty="0">
                <a:solidFill>
                  <a:srgbClr val="FF0000"/>
                </a:solidFill>
                <a:latin typeface="Calibri" panose="020F0502020204030204" pitchFamily="34" charset="0"/>
                <a:sym typeface="宋体" panose="02010600030101010101" pitchFamily="2" charset="-122"/>
              </a:rPr>
              <a:t>增强作品的感染力和说服力，制造悬念，引发读者的兴趣</a:t>
            </a:r>
            <a:r>
              <a:rPr lang="zh-CN" altLang="en-US" sz="3600" dirty="0">
                <a:solidFill>
                  <a:srgbClr val="000000"/>
                </a:solidFill>
                <a:latin typeface="Calibri" panose="020F0502020204030204" pitchFamily="34" charset="0"/>
                <a:sym typeface="宋体" panose="02010600030101010101" pitchFamily="2" charset="-122"/>
              </a:rPr>
              <a:t>。如：本文描写小白蛇的反复叮嘱，就是为下文做铺垫，以突出海力布不惜牺牲自己的性命也要救乡亲们的高尚品质。</a:t>
            </a:r>
          </a:p>
        </p:txBody>
      </p:sp>
      <p:grpSp>
        <p:nvGrpSpPr>
          <p:cNvPr id="16" name="组合 15"/>
          <p:cNvGrpSpPr/>
          <p:nvPr/>
        </p:nvGrpSpPr>
        <p:grpSpPr>
          <a:xfrm>
            <a:off x="433705" y="265430"/>
            <a:ext cx="3075940" cy="932180"/>
            <a:chOff x="701" y="400"/>
            <a:chExt cx="4844" cy="1468"/>
          </a:xfrm>
        </p:grpSpPr>
        <p:sp>
          <p:nvSpPr>
            <p:cNvPr id="17" name="矩形 16"/>
            <p:cNvSpPr/>
            <p:nvPr/>
          </p:nvSpPr>
          <p:spPr>
            <a:xfrm>
              <a:off x="701" y="754"/>
              <a:ext cx="4161" cy="1114"/>
            </a:xfrm>
            <a:prstGeom prst="rect">
              <a:avLst/>
            </a:prstGeom>
            <a:noFill/>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55" y="400"/>
              <a:ext cx="4590" cy="1467"/>
              <a:chOff x="955" y="400"/>
              <a:chExt cx="4590" cy="1467"/>
            </a:xfrm>
          </p:grpSpPr>
          <p:pic>
            <p:nvPicPr>
              <p:cNvPr id="19" name="图片 18" descr="sdfhgfgh"/>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4490" y="400"/>
                <a:ext cx="1055" cy="1260"/>
              </a:xfrm>
              <a:prstGeom prst="rect">
                <a:avLst/>
              </a:prstGeom>
            </p:spPr>
          </p:pic>
          <p:sp>
            <p:nvSpPr>
              <p:cNvPr id="20" name="文本框 19"/>
              <p:cNvSpPr txBox="1"/>
              <p:nvPr/>
            </p:nvSpPr>
            <p:spPr>
              <a:xfrm>
                <a:off x="955" y="754"/>
                <a:ext cx="3652" cy="1113"/>
              </a:xfrm>
              <a:prstGeom prst="rect">
                <a:avLst/>
              </a:prstGeom>
              <a:noFill/>
            </p:spPr>
            <p:txBody>
              <a:bodyPr wrap="square" rtlCol="0">
                <a:spAutoFit/>
              </a:bodyPr>
              <a:lstStyle/>
              <a:p>
                <a:r>
                  <a:rPr lang="zh-CN" altLang="en-US" sz="4000" b="1">
                    <a:solidFill>
                      <a:schemeClr val="accent1">
                        <a:lumMod val="75000"/>
                      </a:schemeClr>
                    </a:solidFill>
                  </a:rPr>
                  <a:t>写法点拨</a:t>
                </a:r>
              </a:p>
            </p:txBody>
          </p:sp>
        </p:gr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33705" y="265430"/>
            <a:ext cx="3075940" cy="932180"/>
            <a:chOff x="701" y="400"/>
            <a:chExt cx="4844" cy="1468"/>
          </a:xfrm>
        </p:grpSpPr>
        <p:sp>
          <p:nvSpPr>
            <p:cNvPr id="17" name="矩形 16"/>
            <p:cNvSpPr/>
            <p:nvPr/>
          </p:nvSpPr>
          <p:spPr>
            <a:xfrm>
              <a:off x="701" y="754"/>
              <a:ext cx="4161" cy="1114"/>
            </a:xfrm>
            <a:prstGeom prst="rect">
              <a:avLst/>
            </a:prstGeom>
            <a:noFill/>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55" y="400"/>
              <a:ext cx="4590" cy="1467"/>
              <a:chOff x="955" y="400"/>
              <a:chExt cx="4590" cy="1467"/>
            </a:xfrm>
          </p:grpSpPr>
          <p:pic>
            <p:nvPicPr>
              <p:cNvPr id="19" name="图片 18" descr="sdfhgfgh"/>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4490" y="400"/>
                <a:ext cx="1055" cy="1260"/>
              </a:xfrm>
              <a:prstGeom prst="rect">
                <a:avLst/>
              </a:prstGeom>
            </p:spPr>
          </p:pic>
          <p:sp>
            <p:nvSpPr>
              <p:cNvPr id="20" name="文本框 19"/>
              <p:cNvSpPr txBox="1"/>
              <p:nvPr/>
            </p:nvSpPr>
            <p:spPr>
              <a:xfrm>
                <a:off x="955" y="754"/>
                <a:ext cx="3652" cy="1113"/>
              </a:xfrm>
              <a:prstGeom prst="rect">
                <a:avLst/>
              </a:prstGeom>
              <a:noFill/>
            </p:spPr>
            <p:txBody>
              <a:bodyPr wrap="square" rtlCol="0">
                <a:spAutoFit/>
              </a:bodyPr>
              <a:lstStyle/>
              <a:p>
                <a:r>
                  <a:rPr lang="zh-CN" altLang="en-US" sz="4000" b="1">
                    <a:solidFill>
                      <a:schemeClr val="accent1">
                        <a:lumMod val="75000"/>
                      </a:schemeClr>
                    </a:solidFill>
                  </a:rPr>
                  <a:t>结构梳理</a:t>
                </a:r>
              </a:p>
            </p:txBody>
          </p:sp>
        </p:grpSp>
      </p:grpSp>
      <p:sp>
        <p:nvSpPr>
          <p:cNvPr id="26630" name="TextBox 7"/>
          <p:cNvSpPr/>
          <p:nvPr/>
        </p:nvSpPr>
        <p:spPr>
          <a:xfrm>
            <a:off x="1165225" y="2212023"/>
            <a:ext cx="1233488" cy="2861310"/>
          </a:xfrm>
          <a:prstGeom prst="rect">
            <a:avLst/>
          </a:prstGeom>
          <a:noFill/>
          <a:ln w="9525">
            <a:noFill/>
          </a:ln>
        </p:spPr>
        <p:txBody>
          <a:bodyPr>
            <a:spAutoFit/>
          </a:bodyPr>
          <a:lstStyle/>
          <a:p>
            <a:r>
              <a:rPr lang="zh-CN" altLang="en-US" sz="3600" b="1" dirty="0">
                <a:solidFill>
                  <a:srgbClr val="000000"/>
                </a:solidFill>
                <a:latin typeface="中圆体" panose="02010609000101010101" charset="0"/>
                <a:ea typeface="中圆体" panose="02010609000101010101" charset="0"/>
                <a:sym typeface="宋体" panose="02010600030101010101" pitchFamily="2" charset="-122"/>
              </a:rPr>
              <a:t>猎</a:t>
            </a:r>
            <a:endParaRPr lang="en-US" altLang="zh-CN" sz="3600" b="1">
              <a:solidFill>
                <a:srgbClr val="000000"/>
              </a:solidFill>
              <a:latin typeface="中圆体" panose="02010609000101010101" charset="0"/>
              <a:ea typeface="中圆体" panose="02010609000101010101" charset="0"/>
              <a:sym typeface="宋体" panose="02010600030101010101" pitchFamily="2" charset="-122"/>
            </a:endParaRPr>
          </a:p>
          <a:p>
            <a:r>
              <a:rPr lang="zh-CN" altLang="en-US" sz="3600" b="1" dirty="0">
                <a:solidFill>
                  <a:srgbClr val="000000"/>
                </a:solidFill>
                <a:latin typeface="中圆体" panose="02010609000101010101" charset="0"/>
                <a:ea typeface="中圆体" panose="02010609000101010101" charset="0"/>
                <a:sym typeface="宋体" panose="02010600030101010101" pitchFamily="2" charset="-122"/>
              </a:rPr>
              <a:t>人</a:t>
            </a:r>
            <a:endParaRPr lang="en-US" altLang="zh-CN" sz="3600" b="1">
              <a:solidFill>
                <a:srgbClr val="000000"/>
              </a:solidFill>
              <a:latin typeface="中圆体" panose="02010609000101010101" charset="0"/>
              <a:ea typeface="中圆体" panose="02010609000101010101" charset="0"/>
              <a:sym typeface="宋体" panose="02010600030101010101" pitchFamily="2" charset="-122"/>
            </a:endParaRPr>
          </a:p>
          <a:p>
            <a:r>
              <a:rPr lang="zh-CN" altLang="en-US" sz="3600" b="1" dirty="0">
                <a:solidFill>
                  <a:srgbClr val="000000"/>
                </a:solidFill>
                <a:latin typeface="中圆体" panose="02010609000101010101" charset="0"/>
                <a:ea typeface="中圆体" panose="02010609000101010101" charset="0"/>
                <a:sym typeface="宋体" panose="02010600030101010101" pitchFamily="2" charset="-122"/>
              </a:rPr>
              <a:t>海</a:t>
            </a:r>
            <a:endParaRPr lang="en-US" altLang="zh-CN" sz="3600" b="1">
              <a:solidFill>
                <a:srgbClr val="000000"/>
              </a:solidFill>
              <a:latin typeface="中圆体" panose="02010609000101010101" charset="0"/>
              <a:ea typeface="中圆体" panose="02010609000101010101" charset="0"/>
              <a:sym typeface="宋体" panose="02010600030101010101" pitchFamily="2" charset="-122"/>
            </a:endParaRPr>
          </a:p>
          <a:p>
            <a:r>
              <a:rPr lang="zh-CN" altLang="en-US" sz="3600" b="1" dirty="0">
                <a:solidFill>
                  <a:srgbClr val="000000"/>
                </a:solidFill>
                <a:latin typeface="中圆体" panose="02010609000101010101" charset="0"/>
                <a:ea typeface="中圆体" panose="02010609000101010101" charset="0"/>
                <a:sym typeface="宋体" panose="02010600030101010101" pitchFamily="2" charset="-122"/>
              </a:rPr>
              <a:t>力</a:t>
            </a:r>
            <a:endParaRPr lang="en-US" altLang="zh-CN" sz="3600" b="1">
              <a:solidFill>
                <a:srgbClr val="000000"/>
              </a:solidFill>
              <a:latin typeface="中圆体" panose="02010609000101010101" charset="0"/>
              <a:ea typeface="中圆体" panose="02010609000101010101" charset="0"/>
              <a:sym typeface="宋体" panose="02010600030101010101" pitchFamily="2" charset="-122"/>
            </a:endParaRPr>
          </a:p>
          <a:p>
            <a:r>
              <a:rPr lang="zh-CN" altLang="en-US" sz="3600" b="1" dirty="0">
                <a:solidFill>
                  <a:srgbClr val="000000"/>
                </a:solidFill>
                <a:latin typeface="中圆体" panose="02010609000101010101" charset="0"/>
                <a:ea typeface="中圆体" panose="02010609000101010101" charset="0"/>
                <a:sym typeface="宋体" panose="02010600030101010101" pitchFamily="2" charset="-122"/>
              </a:rPr>
              <a:t>布</a:t>
            </a:r>
          </a:p>
        </p:txBody>
      </p:sp>
      <p:sp>
        <p:nvSpPr>
          <p:cNvPr id="26631" name="TextBox 8"/>
          <p:cNvSpPr/>
          <p:nvPr/>
        </p:nvSpPr>
        <p:spPr>
          <a:xfrm>
            <a:off x="2238375" y="1925638"/>
            <a:ext cx="5857875" cy="645160"/>
          </a:xfrm>
          <a:prstGeom prst="rect">
            <a:avLst/>
          </a:prstGeom>
          <a:noFill/>
          <a:ln w="9525">
            <a:noFill/>
          </a:ln>
        </p:spPr>
        <p:txBody>
          <a:bodyPr>
            <a:spAutoFit/>
          </a:bodyPr>
          <a:lstStyle/>
          <a:p>
            <a:r>
              <a:rPr lang="zh-CN" altLang="en-US" sz="3600" dirty="0">
                <a:solidFill>
                  <a:srgbClr val="000000"/>
                </a:solidFill>
                <a:latin typeface="Calibri" panose="020F0502020204030204" pitchFamily="34" charset="0"/>
                <a:sym typeface="宋体" panose="02010600030101010101" pitchFamily="2" charset="-122"/>
              </a:rPr>
              <a:t>点名故事发生的地点人物</a:t>
            </a:r>
          </a:p>
        </p:txBody>
      </p:sp>
      <p:sp>
        <p:nvSpPr>
          <p:cNvPr id="26632" name="TextBox 9"/>
          <p:cNvSpPr/>
          <p:nvPr/>
        </p:nvSpPr>
        <p:spPr>
          <a:xfrm>
            <a:off x="2238375" y="3283585"/>
            <a:ext cx="3714750" cy="645160"/>
          </a:xfrm>
          <a:prstGeom prst="rect">
            <a:avLst/>
          </a:prstGeom>
          <a:noFill/>
          <a:ln w="9525">
            <a:noFill/>
          </a:ln>
        </p:spPr>
        <p:txBody>
          <a:bodyPr>
            <a:spAutoFit/>
          </a:bodyPr>
          <a:lstStyle/>
          <a:p>
            <a:r>
              <a:rPr lang="zh-CN" altLang="en-US" sz="3600" dirty="0">
                <a:solidFill>
                  <a:srgbClr val="000000"/>
                </a:solidFill>
                <a:latin typeface="Calibri" panose="020F0502020204030204" pitchFamily="34" charset="0"/>
                <a:sym typeface="宋体" panose="02010600030101010101" pitchFamily="2" charset="-122"/>
              </a:rPr>
              <a:t>救乡亲，变石头</a:t>
            </a:r>
          </a:p>
        </p:txBody>
      </p:sp>
      <p:sp>
        <p:nvSpPr>
          <p:cNvPr id="26633" name="TextBox 10"/>
          <p:cNvSpPr/>
          <p:nvPr/>
        </p:nvSpPr>
        <p:spPr>
          <a:xfrm>
            <a:off x="2238375" y="4711700"/>
            <a:ext cx="5164138" cy="645160"/>
          </a:xfrm>
          <a:prstGeom prst="rect">
            <a:avLst/>
          </a:prstGeom>
          <a:noFill/>
          <a:ln w="9525">
            <a:noFill/>
          </a:ln>
        </p:spPr>
        <p:txBody>
          <a:bodyPr>
            <a:spAutoFit/>
          </a:bodyPr>
          <a:lstStyle/>
          <a:p>
            <a:r>
              <a:rPr lang="zh-CN" altLang="en-US" sz="3600" dirty="0">
                <a:solidFill>
                  <a:srgbClr val="000000"/>
                </a:solidFill>
                <a:latin typeface="Calibri" panose="020F0502020204030204" pitchFamily="34" charset="0"/>
                <a:sym typeface="宋体" panose="02010600030101010101" pitchFamily="2" charset="-122"/>
              </a:rPr>
              <a:t>世代纪念海力布</a:t>
            </a:r>
          </a:p>
        </p:txBody>
      </p:sp>
      <p:sp>
        <p:nvSpPr>
          <p:cNvPr id="26634" name="左大括号 12"/>
          <p:cNvSpPr/>
          <p:nvPr/>
        </p:nvSpPr>
        <p:spPr>
          <a:xfrm>
            <a:off x="1951990" y="2315210"/>
            <a:ext cx="142240" cy="2625725"/>
          </a:xfrm>
          <a:prstGeom prst="leftBrace">
            <a:avLst>
              <a:gd name="adj1" fmla="val 16695"/>
              <a:gd name="adj2" fmla="val 50000"/>
            </a:avLst>
          </a:prstGeom>
          <a:noFill/>
          <a:ln w="19050" cap="flat" cmpd="sng">
            <a:solidFill>
              <a:schemeClr val="accent2"/>
            </a:solidFill>
            <a:prstDash val="solid"/>
            <a:miter/>
            <a:headEnd type="none" w="med" len="med"/>
            <a:tailEnd type="none" w="med" len="med"/>
          </a:ln>
        </p:spPr>
        <p:txBody>
          <a:bodyPr anchor="ctr"/>
          <a:lstStyle/>
          <a:p>
            <a:pPr algn="ctr"/>
            <a:endParaRPr lang="zh-CN" altLang="zh-CN" dirty="0">
              <a:latin typeface="宋体" panose="02010600030101010101" pitchFamily="2" charset="-122"/>
              <a:sym typeface="宋体" panose="02010600030101010101" pitchFamily="2" charset="-122"/>
            </a:endParaRPr>
          </a:p>
        </p:txBody>
      </p:sp>
      <p:sp>
        <p:nvSpPr>
          <p:cNvPr id="26" name="左大括号 25"/>
          <p:cNvSpPr/>
          <p:nvPr/>
        </p:nvSpPr>
        <p:spPr>
          <a:xfrm>
            <a:off x="5668010" y="2783205"/>
            <a:ext cx="357188" cy="1785938"/>
          </a:xfrm>
          <a:prstGeom prst="leftBrace">
            <a:avLst/>
          </a:prstGeom>
          <a:ln w="19050"/>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dirty="0">
              <a:ln>
                <a:noFill/>
              </a:ln>
              <a:solidFill>
                <a:schemeClr val="tx1"/>
              </a:solidFill>
              <a:effectLst/>
              <a:uLnTx/>
              <a:uFillTx/>
              <a:latin typeface="+mn-lt"/>
              <a:ea typeface="+mn-ea"/>
              <a:cs typeface="+mn-cs"/>
            </a:endParaRPr>
          </a:p>
        </p:txBody>
      </p:sp>
      <p:sp>
        <p:nvSpPr>
          <p:cNvPr id="26636" name="TextBox 26"/>
          <p:cNvSpPr txBox="1"/>
          <p:nvPr/>
        </p:nvSpPr>
        <p:spPr>
          <a:xfrm>
            <a:off x="6096635" y="2640330"/>
            <a:ext cx="2926080" cy="645160"/>
          </a:xfrm>
          <a:prstGeom prst="rect">
            <a:avLst/>
          </a:prstGeom>
          <a:noFill/>
          <a:ln w="9525">
            <a:noFill/>
          </a:ln>
        </p:spPr>
        <p:txBody>
          <a:bodyPr wrap="none">
            <a:spAutoFit/>
          </a:bodyPr>
          <a:lstStyle/>
          <a:p>
            <a:r>
              <a:rPr lang="zh-CN" altLang="en-US" sz="3600" dirty="0">
                <a:latin typeface="Arial" panose="020B0604020202020204" pitchFamily="34" charset="0"/>
              </a:rPr>
              <a:t>救龙女得宝石</a:t>
            </a:r>
          </a:p>
        </p:txBody>
      </p:sp>
      <p:sp>
        <p:nvSpPr>
          <p:cNvPr id="26637" name="TextBox 27"/>
          <p:cNvSpPr txBox="1"/>
          <p:nvPr/>
        </p:nvSpPr>
        <p:spPr>
          <a:xfrm>
            <a:off x="6096635" y="3426143"/>
            <a:ext cx="2926080" cy="645160"/>
          </a:xfrm>
          <a:prstGeom prst="rect">
            <a:avLst/>
          </a:prstGeom>
          <a:noFill/>
          <a:ln w="9525">
            <a:noFill/>
          </a:ln>
        </p:spPr>
        <p:txBody>
          <a:bodyPr wrap="none">
            <a:spAutoFit/>
          </a:bodyPr>
          <a:lstStyle/>
          <a:p>
            <a:r>
              <a:rPr lang="zh-CN" altLang="en-US" sz="3600" dirty="0">
                <a:latin typeface="Arial" panose="020B0604020202020204" pitchFamily="34" charset="0"/>
              </a:rPr>
              <a:t>获信息劝乡亲</a:t>
            </a:r>
          </a:p>
        </p:txBody>
      </p:sp>
      <p:sp>
        <p:nvSpPr>
          <p:cNvPr id="26638" name="TextBox 28"/>
          <p:cNvSpPr txBox="1"/>
          <p:nvPr/>
        </p:nvSpPr>
        <p:spPr>
          <a:xfrm>
            <a:off x="6096318" y="4211955"/>
            <a:ext cx="3000375" cy="645160"/>
          </a:xfrm>
          <a:prstGeom prst="rect">
            <a:avLst/>
          </a:prstGeom>
          <a:noFill/>
          <a:ln w="9525">
            <a:noFill/>
          </a:ln>
        </p:spPr>
        <p:txBody>
          <a:bodyPr>
            <a:spAutoFit/>
          </a:bodyPr>
          <a:lstStyle/>
          <a:p>
            <a:r>
              <a:rPr lang="zh-CN" altLang="en-US" sz="3600" dirty="0">
                <a:latin typeface="Arial" panose="020B0604020202020204" pitchFamily="34" charset="0"/>
              </a:rPr>
              <a:t>说秘密变石头</a:t>
            </a:r>
          </a:p>
        </p:txBody>
      </p:sp>
      <p:sp>
        <p:nvSpPr>
          <p:cNvPr id="31" name="右大括号 30"/>
          <p:cNvSpPr/>
          <p:nvPr/>
        </p:nvSpPr>
        <p:spPr>
          <a:xfrm>
            <a:off x="9168765" y="2712085"/>
            <a:ext cx="214313" cy="2000250"/>
          </a:xfrm>
          <a:prstGeom prst="rightBrace">
            <a:avLst/>
          </a:prstGeom>
          <a:ln w="19050"/>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26640" name="TextBox 31"/>
          <p:cNvSpPr txBox="1"/>
          <p:nvPr/>
        </p:nvSpPr>
        <p:spPr>
          <a:xfrm>
            <a:off x="9669780" y="2567305"/>
            <a:ext cx="357188" cy="2306955"/>
          </a:xfrm>
          <a:prstGeom prst="rect">
            <a:avLst/>
          </a:prstGeom>
          <a:noFill/>
          <a:ln w="9525">
            <a:noFill/>
          </a:ln>
        </p:spPr>
        <p:txBody>
          <a:bodyPr>
            <a:spAutoFit/>
          </a:bodyPr>
          <a:lstStyle/>
          <a:p>
            <a:r>
              <a:rPr lang="zh-CN" altLang="en-US" sz="3600" dirty="0">
                <a:latin typeface="Arial" panose="020B0604020202020204" pitchFamily="34" charset="0"/>
              </a:rPr>
              <a:t>热</a:t>
            </a:r>
            <a:endParaRPr lang="en-US" altLang="zh-CN" sz="3600">
              <a:latin typeface="Arial" panose="020B0604020202020204" pitchFamily="34" charset="0"/>
            </a:endParaRPr>
          </a:p>
          <a:p>
            <a:r>
              <a:rPr lang="zh-CN" altLang="en-US" sz="3600" dirty="0">
                <a:latin typeface="Arial" panose="020B0604020202020204" pitchFamily="34" charset="0"/>
              </a:rPr>
              <a:t>心</a:t>
            </a:r>
            <a:endParaRPr lang="en-US" altLang="zh-CN" sz="3600">
              <a:latin typeface="Arial" panose="020B0604020202020204" pitchFamily="34" charset="0"/>
            </a:endParaRPr>
          </a:p>
          <a:p>
            <a:r>
              <a:rPr lang="zh-CN" altLang="en-US" sz="3600" dirty="0">
                <a:latin typeface="Arial" panose="020B0604020202020204" pitchFamily="34" charset="0"/>
              </a:rPr>
              <a:t>助</a:t>
            </a:r>
            <a:endParaRPr lang="en-US" altLang="zh-CN" sz="3600">
              <a:latin typeface="Arial" panose="020B0604020202020204" pitchFamily="34" charset="0"/>
            </a:endParaRPr>
          </a:p>
          <a:p>
            <a:r>
              <a:rPr lang="zh-CN" altLang="en-US" sz="3600" dirty="0">
                <a:latin typeface="Arial" panose="020B0604020202020204" pitchFamily="34" charset="0"/>
              </a:rPr>
              <a:t>人</a:t>
            </a:r>
          </a:p>
        </p:txBody>
      </p:sp>
      <p:sp>
        <p:nvSpPr>
          <p:cNvPr id="26641" name="TextBox 32"/>
          <p:cNvSpPr txBox="1"/>
          <p:nvPr/>
        </p:nvSpPr>
        <p:spPr>
          <a:xfrm>
            <a:off x="10241280" y="2567305"/>
            <a:ext cx="640080" cy="2306955"/>
          </a:xfrm>
          <a:prstGeom prst="rect">
            <a:avLst/>
          </a:prstGeom>
          <a:noFill/>
          <a:ln w="9525">
            <a:noFill/>
          </a:ln>
        </p:spPr>
        <p:txBody>
          <a:bodyPr wrap="none">
            <a:spAutoFit/>
          </a:bodyPr>
          <a:lstStyle/>
          <a:p>
            <a:r>
              <a:rPr lang="zh-CN" altLang="en-US" sz="3600" dirty="0">
                <a:latin typeface="Arial" panose="020B0604020202020204" pitchFamily="34" charset="0"/>
              </a:rPr>
              <a:t>舍</a:t>
            </a:r>
            <a:endParaRPr lang="en-US" altLang="zh-CN" sz="3600">
              <a:latin typeface="Arial" panose="020B0604020202020204" pitchFamily="34" charset="0"/>
            </a:endParaRPr>
          </a:p>
          <a:p>
            <a:r>
              <a:rPr lang="zh-CN" altLang="en-US" sz="3600" dirty="0">
                <a:latin typeface="Arial" panose="020B0604020202020204" pitchFamily="34" charset="0"/>
              </a:rPr>
              <a:t>己</a:t>
            </a:r>
            <a:endParaRPr lang="en-US" altLang="zh-CN" sz="3600">
              <a:latin typeface="Arial" panose="020B0604020202020204" pitchFamily="34" charset="0"/>
            </a:endParaRPr>
          </a:p>
          <a:p>
            <a:r>
              <a:rPr lang="zh-CN" altLang="en-US" sz="3600" dirty="0">
                <a:latin typeface="Arial" panose="020B0604020202020204" pitchFamily="34" charset="0"/>
              </a:rPr>
              <a:t>为</a:t>
            </a:r>
            <a:endParaRPr lang="en-US" altLang="zh-CN" sz="3600">
              <a:latin typeface="Arial" panose="020B0604020202020204" pitchFamily="34" charset="0"/>
            </a:endParaRPr>
          </a:p>
          <a:p>
            <a:r>
              <a:rPr lang="zh-CN" altLang="en-US" sz="3600" dirty="0">
                <a:latin typeface="Arial" panose="020B0604020202020204" pitchFamily="34" charset="0"/>
              </a:rPr>
              <a:t>人</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33705" y="265430"/>
            <a:ext cx="3075940" cy="932180"/>
            <a:chOff x="701" y="400"/>
            <a:chExt cx="4844" cy="1468"/>
          </a:xfrm>
        </p:grpSpPr>
        <p:sp>
          <p:nvSpPr>
            <p:cNvPr id="17" name="矩形 16"/>
            <p:cNvSpPr/>
            <p:nvPr/>
          </p:nvSpPr>
          <p:spPr>
            <a:xfrm>
              <a:off x="701" y="754"/>
              <a:ext cx="4161" cy="1114"/>
            </a:xfrm>
            <a:prstGeom prst="rect">
              <a:avLst/>
            </a:prstGeom>
            <a:noFill/>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55" y="400"/>
              <a:ext cx="4590" cy="1467"/>
              <a:chOff x="955" y="400"/>
              <a:chExt cx="4590" cy="1467"/>
            </a:xfrm>
          </p:grpSpPr>
          <p:pic>
            <p:nvPicPr>
              <p:cNvPr id="19" name="图片 18" descr="sdfhgfgh"/>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4490" y="400"/>
                <a:ext cx="1055" cy="1260"/>
              </a:xfrm>
              <a:prstGeom prst="rect">
                <a:avLst/>
              </a:prstGeom>
            </p:spPr>
          </p:pic>
          <p:sp>
            <p:nvSpPr>
              <p:cNvPr id="20" name="文本框 19"/>
              <p:cNvSpPr txBox="1"/>
              <p:nvPr/>
            </p:nvSpPr>
            <p:spPr>
              <a:xfrm>
                <a:off x="955" y="754"/>
                <a:ext cx="3652" cy="1113"/>
              </a:xfrm>
              <a:prstGeom prst="rect">
                <a:avLst/>
              </a:prstGeom>
              <a:noFill/>
            </p:spPr>
            <p:txBody>
              <a:bodyPr wrap="square" rtlCol="0">
                <a:spAutoFit/>
              </a:bodyPr>
              <a:lstStyle/>
              <a:p>
                <a:r>
                  <a:rPr lang="zh-CN" altLang="en-US" sz="4000" b="1">
                    <a:solidFill>
                      <a:schemeClr val="accent1">
                        <a:lumMod val="75000"/>
                      </a:schemeClr>
                    </a:solidFill>
                  </a:rPr>
                  <a:t>拓展提升</a:t>
                </a:r>
              </a:p>
            </p:txBody>
          </p:sp>
        </p:grpSp>
      </p:grpSp>
      <p:sp>
        <p:nvSpPr>
          <p:cNvPr id="29702" name="矩形 8"/>
          <p:cNvSpPr/>
          <p:nvPr/>
        </p:nvSpPr>
        <p:spPr>
          <a:xfrm>
            <a:off x="1110615" y="2025015"/>
            <a:ext cx="9920605" cy="1260475"/>
          </a:xfrm>
          <a:prstGeom prst="rect">
            <a:avLst/>
          </a:prstGeom>
          <a:noFill/>
          <a:ln w="9525">
            <a:noFill/>
          </a:ln>
        </p:spPr>
        <p:txBody>
          <a:bodyPr wrap="square">
            <a:spAutoFit/>
          </a:bodyPr>
          <a:lstStyle/>
          <a:p>
            <a:r>
              <a:rPr lang="zh-CN" altLang="en-US" sz="4000" dirty="0">
                <a:latin typeface="魏碑体" panose="02010609000101010101" charset="0"/>
                <a:ea typeface="魏碑体" panose="02010609000101010101" charset="0"/>
                <a:cs typeface="魏碑体" panose="02010609000101010101" charset="0"/>
              </a:rPr>
              <a:t>只有整个人类的幸福才是你的幸福</a:t>
            </a:r>
            <a:r>
              <a:rPr lang="zh-CN" altLang="en-US" sz="3600" dirty="0">
                <a:latin typeface="魏碑体" panose="02010609000101010101" charset="0"/>
                <a:ea typeface="魏碑体" panose="02010609000101010101" charset="0"/>
                <a:cs typeface="魏碑体" panose="02010609000101010101" charset="0"/>
              </a:rPr>
              <a:t>。</a:t>
            </a:r>
            <a:r>
              <a:rPr lang="en-US" altLang="zh-CN" sz="3600">
                <a:latin typeface="魏碑体" panose="02010609000101010101" charset="0"/>
                <a:ea typeface="魏碑体" panose="02010609000101010101" charset="0"/>
                <a:cs typeface="魏碑体" panose="02010609000101010101" charset="0"/>
              </a:rPr>
              <a:t>                             </a:t>
            </a:r>
            <a:r>
              <a:rPr lang="zh-CN" altLang="en-US" sz="3600" dirty="0">
                <a:latin typeface="魏碑体" panose="02010609000101010101" charset="0"/>
                <a:ea typeface="魏碑体" panose="02010609000101010101" charset="0"/>
                <a:cs typeface="魏碑体" panose="02010609000101010101" charset="0"/>
              </a:rPr>
              <a:t>            </a:t>
            </a:r>
          </a:p>
          <a:p>
            <a:r>
              <a:rPr lang="zh-CN" altLang="en-US" sz="3600" dirty="0">
                <a:latin typeface="魏碑体" panose="02010609000101010101" charset="0"/>
                <a:ea typeface="魏碑体" panose="02010609000101010101" charset="0"/>
                <a:cs typeface="魏碑体" panose="02010609000101010101" charset="0"/>
              </a:rPr>
              <a:t>    </a:t>
            </a:r>
            <a:r>
              <a:rPr lang="en-US" altLang="zh-CN" sz="3600" dirty="0">
                <a:latin typeface="楷体" panose="02010609060101010101" charset="-122"/>
                <a:ea typeface="楷体" panose="02010609060101010101" charset="-122"/>
                <a:cs typeface="魏碑体" panose="02010609000101010101" charset="0"/>
              </a:rPr>
              <a:t>——</a:t>
            </a:r>
            <a:r>
              <a:rPr lang="zh-CN" altLang="en-US" sz="3600" b="1" dirty="0">
                <a:latin typeface="仿宋" panose="02010609060101010101" charset="-122"/>
                <a:ea typeface="仿宋" panose="02010609060101010101" charset="-122"/>
                <a:cs typeface="魏碑体" panose="02010609000101010101" charset="0"/>
              </a:rPr>
              <a:t>狄慈根</a:t>
            </a:r>
            <a:endParaRPr lang="en-US" altLang="zh-CN" sz="3600" b="1">
              <a:solidFill>
                <a:srgbClr val="000000"/>
              </a:solidFill>
              <a:latin typeface="仿宋" panose="02010609060101010101" charset="-122"/>
              <a:ea typeface="仿宋" panose="02010609060101010101" charset="-122"/>
              <a:cs typeface="魏碑体" panose="02010609000101010101" charset="0"/>
              <a:sym typeface="宋体" panose="02010600030101010101" pitchFamily="2" charset="-122"/>
            </a:endParaRPr>
          </a:p>
        </p:txBody>
      </p:sp>
      <p:sp>
        <p:nvSpPr>
          <p:cNvPr id="29703" name="矩形 9"/>
          <p:cNvSpPr/>
          <p:nvPr/>
        </p:nvSpPr>
        <p:spPr>
          <a:xfrm>
            <a:off x="1139825" y="3662045"/>
            <a:ext cx="10251440" cy="1876425"/>
          </a:xfrm>
          <a:prstGeom prst="rect">
            <a:avLst/>
          </a:prstGeom>
          <a:noFill/>
          <a:ln w="9525">
            <a:noFill/>
          </a:ln>
        </p:spPr>
        <p:txBody>
          <a:bodyPr wrap="square">
            <a:spAutoFit/>
          </a:bodyPr>
          <a:lstStyle/>
          <a:p>
            <a:r>
              <a:rPr lang="zh-CN" altLang="en-US" sz="4000" dirty="0">
                <a:latin typeface="魏碑体" panose="02010609000101010101" charset="0"/>
                <a:ea typeface="魏碑体" panose="02010609000101010101" charset="0"/>
                <a:cs typeface="魏碑体" panose="02010609000101010101" charset="0"/>
              </a:rPr>
              <a:t>把别人的幸福当做自己的幸福</a:t>
            </a:r>
            <a:r>
              <a:rPr lang="zh-CN" altLang="en-US" sz="4000" dirty="0">
                <a:latin typeface="楷体" panose="02010609060101010101" charset="-122"/>
                <a:ea typeface="楷体" panose="02010609060101010101" charset="-122"/>
                <a:cs typeface="魏碑体" panose="02010609000101010101" charset="0"/>
              </a:rPr>
              <a:t>，</a:t>
            </a:r>
            <a:r>
              <a:rPr lang="zh-CN" altLang="en-US" sz="4000" dirty="0">
                <a:latin typeface="魏碑体" panose="02010609000101010101" charset="0"/>
                <a:ea typeface="魏碑体" panose="02010609000101010101" charset="0"/>
                <a:cs typeface="魏碑体" panose="02010609000101010101" charset="0"/>
              </a:rPr>
              <a:t>把鲜花奉献给他人</a:t>
            </a:r>
            <a:r>
              <a:rPr lang="zh-CN" altLang="en-US" sz="4000" dirty="0">
                <a:latin typeface="楷体" panose="02010609060101010101" charset="-122"/>
                <a:ea typeface="楷体" panose="02010609060101010101" charset="-122"/>
                <a:cs typeface="魏碑体" panose="02010609000101010101" charset="0"/>
              </a:rPr>
              <a:t>，</a:t>
            </a:r>
            <a:r>
              <a:rPr lang="zh-CN" altLang="en-US" sz="4000" dirty="0">
                <a:latin typeface="魏碑体" panose="02010609000101010101" charset="0"/>
                <a:ea typeface="魏碑体" panose="02010609000101010101" charset="0"/>
                <a:cs typeface="魏碑体" panose="02010609000101010101" charset="0"/>
              </a:rPr>
              <a:t>把棘刺留给自己</a:t>
            </a:r>
            <a:r>
              <a:rPr lang="en-US" altLang="zh-CN" sz="3600">
                <a:latin typeface="魏碑体" panose="02010609000101010101" charset="0"/>
                <a:ea typeface="魏碑体" panose="02010609000101010101" charset="0"/>
                <a:cs typeface="魏碑体" panose="02010609000101010101" charset="0"/>
              </a:rPr>
              <a:t>! </a:t>
            </a:r>
            <a:endParaRPr lang="en-US" altLang="zh-CN" sz="3600">
              <a:latin typeface="Arial" panose="020B0604020202020204" pitchFamily="34" charset="0"/>
            </a:endParaRPr>
          </a:p>
          <a:p>
            <a:r>
              <a:rPr lang="en-US" altLang="zh-CN" sz="3600">
                <a:latin typeface="Arial" panose="020B0604020202020204" pitchFamily="34" charset="0"/>
              </a:rPr>
              <a:t>                                                        —— </a:t>
            </a:r>
            <a:r>
              <a:rPr lang="zh-CN" altLang="en-US" sz="3600" b="1" dirty="0">
                <a:latin typeface="仿宋" panose="02010609060101010101" charset="-122"/>
                <a:ea typeface="仿宋" panose="02010609060101010101" charset="-122"/>
              </a:rPr>
              <a:t>巴尔德斯</a:t>
            </a:r>
            <a:endParaRPr lang="zh-CN" altLang="en-US" sz="3600" b="1" dirty="0">
              <a:solidFill>
                <a:srgbClr val="000000"/>
              </a:solidFill>
              <a:latin typeface="仿宋" panose="02010609060101010101" charset="-122"/>
              <a:ea typeface="仿宋" panose="02010609060101010101" charset="-122"/>
              <a:sym typeface="宋体" panose="02010600030101010101" pitchFamily="2" charset="-122"/>
            </a:endParaRPr>
          </a:p>
        </p:txBody>
      </p:sp>
      <p:sp>
        <p:nvSpPr>
          <p:cNvPr id="29704" name="矩形 10"/>
          <p:cNvSpPr/>
          <p:nvPr/>
        </p:nvSpPr>
        <p:spPr>
          <a:xfrm>
            <a:off x="3851275" y="551498"/>
            <a:ext cx="6624638" cy="645160"/>
          </a:xfrm>
          <a:prstGeom prst="rect">
            <a:avLst/>
          </a:prstGeom>
          <a:noFill/>
          <a:ln w="9525">
            <a:noFill/>
          </a:ln>
        </p:spPr>
        <p:txBody>
          <a:bodyPr>
            <a:spAutoFit/>
          </a:bodyPr>
          <a:lstStyle/>
          <a:p>
            <a:r>
              <a:rPr lang="zh-CN" altLang="en-US" sz="3600" dirty="0">
                <a:solidFill>
                  <a:schemeClr val="accent1">
                    <a:lumMod val="75000"/>
                  </a:schemeClr>
                </a:solidFill>
                <a:latin typeface="中圆体" panose="02010609000101010101" charset="0"/>
                <a:ea typeface="中圆体" panose="02010609000101010101" charset="0"/>
                <a:sym typeface="宋体" panose="02010600030101010101" pitchFamily="2" charset="-122"/>
              </a:rPr>
              <a:t>关于舍己为人的名言</a:t>
            </a:r>
          </a:p>
        </p:txBody>
      </p:sp>
      <p:cxnSp>
        <p:nvCxnSpPr>
          <p:cNvPr id="2" name="直接连接符 1"/>
          <p:cNvCxnSpPr/>
          <p:nvPr/>
        </p:nvCxnSpPr>
        <p:spPr>
          <a:xfrm>
            <a:off x="3096895" y="1175385"/>
            <a:ext cx="5588000" cy="0"/>
          </a:xfrm>
          <a:prstGeom prst="line">
            <a:avLst/>
          </a:prstGeom>
          <a:ln w="12700"/>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33705" y="265430"/>
            <a:ext cx="3075940" cy="932180"/>
            <a:chOff x="701" y="400"/>
            <a:chExt cx="4844" cy="1468"/>
          </a:xfrm>
        </p:grpSpPr>
        <p:sp>
          <p:nvSpPr>
            <p:cNvPr id="17" name="矩形 16"/>
            <p:cNvSpPr/>
            <p:nvPr/>
          </p:nvSpPr>
          <p:spPr>
            <a:xfrm>
              <a:off x="701" y="754"/>
              <a:ext cx="4161" cy="1114"/>
            </a:xfrm>
            <a:prstGeom prst="rect">
              <a:avLst/>
            </a:prstGeom>
            <a:noFill/>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55" y="400"/>
              <a:ext cx="4590" cy="1467"/>
              <a:chOff x="955" y="400"/>
              <a:chExt cx="4590" cy="1467"/>
            </a:xfrm>
          </p:grpSpPr>
          <p:pic>
            <p:nvPicPr>
              <p:cNvPr id="19" name="图片 18" descr="sdfhgfgh"/>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4490" y="400"/>
                <a:ext cx="1055" cy="1260"/>
              </a:xfrm>
              <a:prstGeom prst="rect">
                <a:avLst/>
              </a:prstGeom>
            </p:spPr>
          </p:pic>
          <p:sp>
            <p:nvSpPr>
              <p:cNvPr id="20" name="文本框 19"/>
              <p:cNvSpPr txBox="1"/>
              <p:nvPr/>
            </p:nvSpPr>
            <p:spPr>
              <a:xfrm>
                <a:off x="955" y="754"/>
                <a:ext cx="3652" cy="1113"/>
              </a:xfrm>
              <a:prstGeom prst="rect">
                <a:avLst/>
              </a:prstGeom>
              <a:noFill/>
            </p:spPr>
            <p:txBody>
              <a:bodyPr wrap="square" rtlCol="0">
                <a:spAutoFit/>
              </a:bodyPr>
              <a:lstStyle/>
              <a:p>
                <a:r>
                  <a:rPr lang="zh-CN" altLang="en-US" sz="4000" b="1">
                    <a:solidFill>
                      <a:schemeClr val="accent1">
                        <a:lumMod val="75000"/>
                      </a:schemeClr>
                    </a:solidFill>
                  </a:rPr>
                  <a:t>随堂练习</a:t>
                </a:r>
              </a:p>
            </p:txBody>
          </p:sp>
        </p:grpSp>
      </p:grpSp>
      <p:sp>
        <p:nvSpPr>
          <p:cNvPr id="4" name="文本框 3"/>
          <p:cNvSpPr txBox="1"/>
          <p:nvPr/>
        </p:nvSpPr>
        <p:spPr>
          <a:xfrm>
            <a:off x="1087120" y="1372235"/>
            <a:ext cx="8106410" cy="645160"/>
          </a:xfrm>
          <a:prstGeom prst="rect">
            <a:avLst/>
          </a:prstGeom>
          <a:noFill/>
        </p:spPr>
        <p:txBody>
          <a:bodyPr wrap="square" rtlCol="0">
            <a:spAutoFit/>
          </a:bodyPr>
          <a:lstStyle/>
          <a:p>
            <a:r>
              <a:rPr lang="zh-CN" altLang="en-US" sz="3600" b="1"/>
              <a:t>一、缩写下面句子。</a:t>
            </a:r>
          </a:p>
        </p:txBody>
      </p:sp>
      <p:sp>
        <p:nvSpPr>
          <p:cNvPr id="31751" name="文本框 3"/>
          <p:cNvSpPr txBox="1"/>
          <p:nvPr/>
        </p:nvSpPr>
        <p:spPr>
          <a:xfrm>
            <a:off x="1236345" y="2178050"/>
            <a:ext cx="9543415" cy="645160"/>
          </a:xfrm>
          <a:prstGeom prst="rect">
            <a:avLst/>
          </a:prstGeom>
          <a:noFill/>
          <a:ln w="9525">
            <a:noFill/>
          </a:ln>
        </p:spPr>
        <p:txBody>
          <a:bodyPr wrap="square">
            <a:spAutoFit/>
          </a:bodyPr>
          <a:lstStyle/>
          <a:p>
            <a:r>
              <a:rPr lang="zh-CN" altLang="en-US" sz="3600" dirty="0">
                <a:latin typeface="Arial" panose="020B0604020202020204" pitchFamily="34" charset="0"/>
              </a:rPr>
              <a:t>      </a:t>
            </a:r>
            <a:r>
              <a:rPr lang="en-US" altLang="zh-CN" sz="3600" dirty="0">
                <a:latin typeface="Arial" panose="020B0604020202020204" pitchFamily="34" charset="0"/>
              </a:rPr>
              <a:t>1. </a:t>
            </a:r>
            <a:r>
              <a:rPr lang="zh-CN" altLang="en-US" sz="3600" dirty="0">
                <a:latin typeface="Arial" panose="020B0604020202020204" pitchFamily="34" charset="0"/>
              </a:rPr>
              <a:t>海力布说完就变成了一块僵硬的石头。</a:t>
            </a:r>
          </a:p>
        </p:txBody>
      </p:sp>
      <p:sp>
        <p:nvSpPr>
          <p:cNvPr id="31754" name="TextBox 13"/>
          <p:cNvSpPr txBox="1"/>
          <p:nvPr/>
        </p:nvSpPr>
        <p:spPr>
          <a:xfrm>
            <a:off x="2453005" y="3019108"/>
            <a:ext cx="4314825" cy="645160"/>
          </a:xfrm>
          <a:prstGeom prst="rect">
            <a:avLst/>
          </a:prstGeom>
          <a:noFill/>
          <a:ln w="9525">
            <a:noFill/>
          </a:ln>
        </p:spPr>
        <p:txBody>
          <a:bodyPr wrap="none">
            <a:spAutoFit/>
          </a:bodyPr>
          <a:lstStyle/>
          <a:p>
            <a:r>
              <a:rPr lang="zh-CN" altLang="en-US" sz="3600" b="1" dirty="0">
                <a:solidFill>
                  <a:srgbClr val="FF0000"/>
                </a:solidFill>
                <a:latin typeface="楷体" panose="02010609060101010101" charset="-122"/>
                <a:ea typeface="楷体" panose="02010609060101010101" charset="-122"/>
              </a:rPr>
              <a:t>海力布变成了石头。</a:t>
            </a:r>
          </a:p>
        </p:txBody>
      </p:sp>
      <p:sp>
        <p:nvSpPr>
          <p:cNvPr id="31752" name="文本框 6"/>
          <p:cNvSpPr txBox="1"/>
          <p:nvPr/>
        </p:nvSpPr>
        <p:spPr>
          <a:xfrm>
            <a:off x="1092835" y="3728720"/>
            <a:ext cx="10361930" cy="1419860"/>
          </a:xfrm>
          <a:prstGeom prst="rect">
            <a:avLst/>
          </a:prstGeom>
          <a:noFill/>
          <a:ln w="9525">
            <a:noFill/>
          </a:ln>
        </p:spPr>
        <p:txBody>
          <a:bodyPr wrap="square">
            <a:spAutoFit/>
          </a:bodyPr>
          <a:lstStyle/>
          <a:p>
            <a:pPr>
              <a:lnSpc>
                <a:spcPct val="120000"/>
              </a:lnSpc>
            </a:pPr>
            <a:r>
              <a:rPr lang="zh-CN" altLang="en-US" sz="3600" dirty="0">
                <a:latin typeface="Arial" panose="020B0604020202020204" pitchFamily="34" charset="0"/>
              </a:rPr>
              <a:t>       </a:t>
            </a:r>
            <a:r>
              <a:rPr lang="en-US" altLang="zh-CN" sz="3600" dirty="0">
                <a:latin typeface="Arial" panose="020B0604020202020204" pitchFamily="34" charset="0"/>
              </a:rPr>
              <a:t>2. </a:t>
            </a:r>
            <a:r>
              <a:rPr lang="zh-CN" altLang="en-US" sz="3600" dirty="0">
                <a:latin typeface="Arial" panose="020B0604020202020204" pitchFamily="34" charset="0"/>
              </a:rPr>
              <a:t>海力布利用宝石从鸟儿那里听到了一个可怕</a:t>
            </a:r>
          </a:p>
          <a:p>
            <a:pPr>
              <a:lnSpc>
                <a:spcPct val="120000"/>
              </a:lnSpc>
            </a:pPr>
            <a:r>
              <a:rPr lang="zh-CN" altLang="en-US" sz="3600" dirty="0">
                <a:latin typeface="Arial" panose="020B0604020202020204" pitchFamily="34" charset="0"/>
              </a:rPr>
              <a:t>           的消息。</a:t>
            </a:r>
          </a:p>
        </p:txBody>
      </p:sp>
      <p:sp>
        <p:nvSpPr>
          <p:cNvPr id="31753" name="TextBox 12"/>
          <p:cNvSpPr txBox="1"/>
          <p:nvPr/>
        </p:nvSpPr>
        <p:spPr>
          <a:xfrm>
            <a:off x="2452688" y="5287328"/>
            <a:ext cx="5233035" cy="645160"/>
          </a:xfrm>
          <a:prstGeom prst="rect">
            <a:avLst/>
          </a:prstGeom>
          <a:noFill/>
          <a:ln w="9525">
            <a:noFill/>
          </a:ln>
        </p:spPr>
        <p:txBody>
          <a:bodyPr wrap="none">
            <a:spAutoFit/>
          </a:bodyPr>
          <a:lstStyle/>
          <a:p>
            <a:r>
              <a:rPr lang="zh-CN" altLang="en-US" sz="3600" b="1" dirty="0">
                <a:solidFill>
                  <a:srgbClr val="FF0000"/>
                </a:solidFill>
                <a:latin typeface="楷体" panose="02010609060101010101" charset="-122"/>
                <a:ea typeface="楷体" panose="02010609060101010101" charset="-122"/>
              </a:rPr>
              <a:t>海力布听到了一个消息。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51"/>
                                        </p:tgtEl>
                                        <p:attrNameLst>
                                          <p:attrName>style.visibility</p:attrName>
                                        </p:attrNameLst>
                                      </p:cBhvr>
                                      <p:to>
                                        <p:strVal val="visible"/>
                                      </p:to>
                                    </p:set>
                                    <p:anim calcmode="lin" valueType="num">
                                      <p:cBhvr additive="base">
                                        <p:cTn id="7" dur="500" fill="hold"/>
                                        <p:tgtEl>
                                          <p:spTgt spid="31751"/>
                                        </p:tgtEl>
                                        <p:attrNameLst>
                                          <p:attrName>ppt_x</p:attrName>
                                        </p:attrNameLst>
                                      </p:cBhvr>
                                      <p:tavLst>
                                        <p:tav tm="0">
                                          <p:val>
                                            <p:strVal val="#ppt_x"/>
                                          </p:val>
                                        </p:tav>
                                        <p:tav tm="100000">
                                          <p:val>
                                            <p:strVal val="#ppt_x"/>
                                          </p:val>
                                        </p:tav>
                                      </p:tavLst>
                                    </p:anim>
                                    <p:anim calcmode="lin" valueType="num">
                                      <p:cBhvr additive="base">
                                        <p:cTn id="8" dur="500" fill="hold"/>
                                        <p:tgtEl>
                                          <p:spTgt spid="317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54"/>
                                        </p:tgtEl>
                                        <p:attrNameLst>
                                          <p:attrName>style.visibility</p:attrName>
                                        </p:attrNameLst>
                                      </p:cBhvr>
                                      <p:to>
                                        <p:strVal val="visible"/>
                                      </p:to>
                                    </p:set>
                                    <p:anim calcmode="lin" valueType="num">
                                      <p:cBhvr additive="base">
                                        <p:cTn id="13" dur="500" fill="hold"/>
                                        <p:tgtEl>
                                          <p:spTgt spid="31754"/>
                                        </p:tgtEl>
                                        <p:attrNameLst>
                                          <p:attrName>ppt_x</p:attrName>
                                        </p:attrNameLst>
                                      </p:cBhvr>
                                      <p:tavLst>
                                        <p:tav tm="0">
                                          <p:val>
                                            <p:strVal val="#ppt_x"/>
                                          </p:val>
                                        </p:tav>
                                        <p:tav tm="100000">
                                          <p:val>
                                            <p:strVal val="#ppt_x"/>
                                          </p:val>
                                        </p:tav>
                                      </p:tavLst>
                                    </p:anim>
                                    <p:anim calcmode="lin" valueType="num">
                                      <p:cBhvr additive="base">
                                        <p:cTn id="14" dur="500" fill="hold"/>
                                        <p:tgtEl>
                                          <p:spTgt spid="3175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52"/>
                                        </p:tgtEl>
                                        <p:attrNameLst>
                                          <p:attrName>style.visibility</p:attrName>
                                        </p:attrNameLst>
                                      </p:cBhvr>
                                      <p:to>
                                        <p:strVal val="visible"/>
                                      </p:to>
                                    </p:set>
                                    <p:anim calcmode="lin" valueType="num">
                                      <p:cBhvr additive="base">
                                        <p:cTn id="19" dur="500" fill="hold"/>
                                        <p:tgtEl>
                                          <p:spTgt spid="31752"/>
                                        </p:tgtEl>
                                        <p:attrNameLst>
                                          <p:attrName>ppt_x</p:attrName>
                                        </p:attrNameLst>
                                      </p:cBhvr>
                                      <p:tavLst>
                                        <p:tav tm="0">
                                          <p:val>
                                            <p:strVal val="#ppt_x"/>
                                          </p:val>
                                        </p:tav>
                                        <p:tav tm="100000">
                                          <p:val>
                                            <p:strVal val="#ppt_x"/>
                                          </p:val>
                                        </p:tav>
                                      </p:tavLst>
                                    </p:anim>
                                    <p:anim calcmode="lin" valueType="num">
                                      <p:cBhvr additive="base">
                                        <p:cTn id="20"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753"/>
                                        </p:tgtEl>
                                        <p:attrNameLst>
                                          <p:attrName>style.visibility</p:attrName>
                                        </p:attrNameLst>
                                      </p:cBhvr>
                                      <p:to>
                                        <p:strVal val="visible"/>
                                      </p:to>
                                    </p:set>
                                    <p:anim calcmode="lin" valueType="num">
                                      <p:cBhvr additive="base">
                                        <p:cTn id="25" dur="500" fill="hold"/>
                                        <p:tgtEl>
                                          <p:spTgt spid="31753"/>
                                        </p:tgtEl>
                                        <p:attrNameLst>
                                          <p:attrName>ppt_x</p:attrName>
                                        </p:attrNameLst>
                                      </p:cBhvr>
                                      <p:tavLst>
                                        <p:tav tm="0">
                                          <p:val>
                                            <p:strVal val="#ppt_x"/>
                                          </p:val>
                                        </p:tav>
                                        <p:tav tm="100000">
                                          <p:val>
                                            <p:strVal val="#ppt_x"/>
                                          </p:val>
                                        </p:tav>
                                      </p:tavLst>
                                    </p:anim>
                                    <p:anim calcmode="lin" valueType="num">
                                      <p:cBhvr additive="base">
                                        <p:cTn id="26" dur="500" fill="hold"/>
                                        <p:tgtEl>
                                          <p:spTgt spid="317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p:bldP spid="31754" grpId="0"/>
      <p:bldP spid="31752" grpId="0"/>
      <p:bldP spid="317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43610" y="1013460"/>
            <a:ext cx="9842500" cy="2084070"/>
          </a:xfrm>
          <a:prstGeom prst="rect">
            <a:avLst/>
          </a:prstGeom>
          <a:noFill/>
        </p:spPr>
        <p:txBody>
          <a:bodyPr wrap="square" rtlCol="0">
            <a:spAutoFit/>
          </a:bodyPr>
          <a:lstStyle/>
          <a:p>
            <a:pPr>
              <a:lnSpc>
                <a:spcPct val="120000"/>
              </a:lnSpc>
            </a:pPr>
            <a:r>
              <a:rPr lang="zh-CN" altLang="en-US" sz="3600" b="1"/>
              <a:t>二、</a:t>
            </a:r>
            <a:r>
              <a:rPr lang="zh-CN" altLang="en-US" sz="3600" dirty="0">
                <a:sym typeface="+mn-ea"/>
              </a:rPr>
              <a:t>当洪水退去，乡亲们重返故里，看到海力布</a:t>
            </a:r>
          </a:p>
          <a:p>
            <a:pPr>
              <a:lnSpc>
                <a:spcPct val="120000"/>
              </a:lnSpc>
            </a:pPr>
            <a:r>
              <a:rPr lang="zh-CN" altLang="en-US" sz="3600" dirty="0">
                <a:sym typeface="+mn-ea"/>
              </a:rPr>
              <a:t>       化作的石头时，他们想在石头边写段文字纪  </a:t>
            </a:r>
          </a:p>
          <a:p>
            <a:pPr>
              <a:lnSpc>
                <a:spcPct val="120000"/>
              </a:lnSpc>
            </a:pPr>
            <a:r>
              <a:rPr lang="zh-CN" altLang="en-US" sz="3600" dirty="0">
                <a:sym typeface="+mn-ea"/>
              </a:rPr>
              <a:t>       念海力布，如果是你，你想写什么？</a:t>
            </a:r>
            <a:endParaRPr lang="zh-CN" altLang="en-US" sz="3600" b="1"/>
          </a:p>
        </p:txBody>
      </p:sp>
      <p:sp>
        <p:nvSpPr>
          <p:cNvPr id="8" name="矩形 7"/>
          <p:cNvSpPr/>
          <p:nvPr/>
        </p:nvSpPr>
        <p:spPr>
          <a:xfrm>
            <a:off x="1666875" y="3604578"/>
            <a:ext cx="8905875" cy="1198880"/>
          </a:xfrm>
          <a:prstGeom prst="rect">
            <a:avLst/>
          </a:prstGeom>
          <a:noFill/>
          <a:ln w="9525">
            <a:noFill/>
          </a:ln>
        </p:spPr>
        <p:txBody>
          <a:bodyPr wrap="none">
            <a:spAutoFit/>
          </a:bodyPr>
          <a:lstStyle/>
          <a:p>
            <a:r>
              <a:rPr lang="zh-CN" altLang="en-US" sz="3600" b="1" dirty="0">
                <a:solidFill>
                  <a:srgbClr val="FF0000"/>
                </a:solidFill>
                <a:latin typeface="楷体" panose="02010609060101010101" charset="-122"/>
                <a:ea typeface="楷体" panose="02010609060101010101" charset="-122"/>
                <a:cs typeface="楷体" panose="02010609060101010101" charset="-122"/>
              </a:rPr>
              <a:t>草原猎手海力布，舍己为人救乡亲。化作僵</a:t>
            </a:r>
          </a:p>
          <a:p>
            <a:r>
              <a:rPr lang="zh-CN" altLang="en-US" sz="3600" b="1" dirty="0">
                <a:solidFill>
                  <a:srgbClr val="FF0000"/>
                </a:solidFill>
                <a:latin typeface="楷体" panose="02010609060101010101" charset="-122"/>
                <a:ea typeface="楷体" panose="02010609060101010101" charset="-122"/>
                <a:cs typeface="楷体" panose="02010609060101010101" charset="-122"/>
              </a:rPr>
              <a:t>石永不朽，流芳百世万人传。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33705" y="265430"/>
            <a:ext cx="3075940" cy="932180"/>
            <a:chOff x="701" y="400"/>
            <a:chExt cx="4844" cy="1468"/>
          </a:xfrm>
        </p:grpSpPr>
        <p:sp>
          <p:nvSpPr>
            <p:cNvPr id="17" name="矩形 16"/>
            <p:cNvSpPr/>
            <p:nvPr/>
          </p:nvSpPr>
          <p:spPr>
            <a:xfrm>
              <a:off x="701" y="754"/>
              <a:ext cx="4161" cy="1114"/>
            </a:xfrm>
            <a:prstGeom prst="rect">
              <a:avLst/>
            </a:prstGeom>
            <a:noFill/>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55" y="400"/>
              <a:ext cx="4590" cy="1467"/>
              <a:chOff x="955" y="400"/>
              <a:chExt cx="4590" cy="1467"/>
            </a:xfrm>
          </p:grpSpPr>
          <p:pic>
            <p:nvPicPr>
              <p:cNvPr id="19" name="图片 18" descr="sdfhgfgh"/>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4490" y="400"/>
                <a:ext cx="1055" cy="1260"/>
              </a:xfrm>
              <a:prstGeom prst="rect">
                <a:avLst/>
              </a:prstGeom>
            </p:spPr>
          </p:pic>
          <p:sp>
            <p:nvSpPr>
              <p:cNvPr id="20" name="文本框 19"/>
              <p:cNvSpPr txBox="1"/>
              <p:nvPr/>
            </p:nvSpPr>
            <p:spPr>
              <a:xfrm>
                <a:off x="955" y="754"/>
                <a:ext cx="3652" cy="1113"/>
              </a:xfrm>
              <a:prstGeom prst="rect">
                <a:avLst/>
              </a:prstGeom>
              <a:noFill/>
            </p:spPr>
            <p:txBody>
              <a:bodyPr wrap="square" rtlCol="0">
                <a:spAutoFit/>
              </a:bodyPr>
              <a:lstStyle/>
              <a:p>
                <a:r>
                  <a:rPr lang="zh-CN" altLang="en-US" sz="4000" b="1">
                    <a:solidFill>
                      <a:schemeClr val="accent1">
                        <a:lumMod val="75000"/>
                      </a:schemeClr>
                    </a:solidFill>
                  </a:rPr>
                  <a:t>课后作业</a:t>
                </a:r>
              </a:p>
            </p:txBody>
          </p:sp>
        </p:grpSp>
      </p:grpSp>
      <p:sp>
        <p:nvSpPr>
          <p:cNvPr id="4" name="文本框 3"/>
          <p:cNvSpPr txBox="1"/>
          <p:nvPr/>
        </p:nvSpPr>
        <p:spPr>
          <a:xfrm>
            <a:off x="1158875" y="2018030"/>
            <a:ext cx="8106410" cy="645160"/>
          </a:xfrm>
          <a:prstGeom prst="rect">
            <a:avLst/>
          </a:prstGeom>
          <a:noFill/>
        </p:spPr>
        <p:txBody>
          <a:bodyPr wrap="square" rtlCol="0">
            <a:spAutoFit/>
          </a:bodyPr>
          <a:lstStyle/>
          <a:p>
            <a:r>
              <a:rPr lang="zh-CN" altLang="en-US" sz="3600" b="1"/>
              <a:t>一、</a:t>
            </a:r>
            <a:r>
              <a:rPr lang="zh-CN" altLang="en-US" sz="3600" dirty="0">
                <a:sym typeface="+mn-ea"/>
              </a:rPr>
              <a:t>以小组为单位排演课本剧。</a:t>
            </a:r>
            <a:endParaRPr lang="zh-CN" altLang="en-US" sz="3600" b="1"/>
          </a:p>
        </p:txBody>
      </p:sp>
      <p:sp>
        <p:nvSpPr>
          <p:cNvPr id="2" name="文本框 1"/>
          <p:cNvSpPr txBox="1"/>
          <p:nvPr/>
        </p:nvSpPr>
        <p:spPr>
          <a:xfrm>
            <a:off x="1158875" y="3055620"/>
            <a:ext cx="10321290" cy="1753235"/>
          </a:xfrm>
          <a:prstGeom prst="rect">
            <a:avLst/>
          </a:prstGeom>
          <a:noFill/>
        </p:spPr>
        <p:txBody>
          <a:bodyPr wrap="square" rtlCol="0">
            <a:spAutoFit/>
          </a:bodyPr>
          <a:lstStyle/>
          <a:p>
            <a:pPr>
              <a:lnSpc>
                <a:spcPct val="150000"/>
              </a:lnSpc>
            </a:pPr>
            <a:r>
              <a:rPr lang="zh-CN" altLang="en-US" sz="3600" b="1"/>
              <a:t>二、</a:t>
            </a:r>
            <a:r>
              <a:rPr lang="zh-CN" altLang="en-US" sz="3600" dirty="0">
                <a:sym typeface="+mn-ea"/>
              </a:rPr>
              <a:t>续写</a:t>
            </a:r>
            <a:r>
              <a:rPr lang="en-US" altLang="zh-CN" sz="3600">
                <a:sym typeface="+mn-ea"/>
              </a:rPr>
              <a:t>《</a:t>
            </a:r>
            <a:r>
              <a:rPr lang="zh-CN" altLang="en-US" sz="3600" dirty="0">
                <a:sym typeface="+mn-ea"/>
              </a:rPr>
              <a:t>猎人海力布</a:t>
            </a:r>
            <a:r>
              <a:rPr lang="en-US" altLang="zh-CN" sz="3600">
                <a:sym typeface="+mn-ea"/>
              </a:rPr>
              <a:t>》</a:t>
            </a:r>
            <a:r>
              <a:rPr lang="zh-CN" altLang="en-US" sz="3600" dirty="0">
                <a:sym typeface="+mn-ea"/>
              </a:rPr>
              <a:t>后记，想像小白蛇如何想方设法救活海力布，海力布如何生活等情景。</a:t>
            </a:r>
            <a:endParaRPr lang="zh-CN" altLang="en-US" sz="3600" b="1"/>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grpSp>
        <p:nvGrpSpPr>
          <p:cNvPr id="16" name="组合 15"/>
          <p:cNvGrpSpPr/>
          <p:nvPr/>
        </p:nvGrpSpPr>
        <p:grpSpPr>
          <a:xfrm>
            <a:off x="445135" y="254000"/>
            <a:ext cx="3075940" cy="932180"/>
            <a:chOff x="701" y="400"/>
            <a:chExt cx="4844" cy="1468"/>
          </a:xfrm>
        </p:grpSpPr>
        <p:sp>
          <p:nvSpPr>
            <p:cNvPr id="17" name="矩形 16"/>
            <p:cNvSpPr/>
            <p:nvPr/>
          </p:nvSpPr>
          <p:spPr>
            <a:xfrm>
              <a:off x="701" y="754"/>
              <a:ext cx="4161" cy="1114"/>
            </a:xfrm>
            <a:prstGeom prst="rect">
              <a:avLst/>
            </a:prstGeom>
            <a:noFill/>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55" y="400"/>
              <a:ext cx="4590" cy="1467"/>
              <a:chOff x="955" y="400"/>
              <a:chExt cx="4590" cy="1467"/>
            </a:xfrm>
          </p:grpSpPr>
          <p:pic>
            <p:nvPicPr>
              <p:cNvPr id="19" name="图片 18" descr="sdfhgfgh"/>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4490" y="400"/>
                <a:ext cx="1055" cy="1260"/>
              </a:xfrm>
              <a:prstGeom prst="rect">
                <a:avLst/>
              </a:prstGeom>
            </p:spPr>
          </p:pic>
          <p:sp>
            <p:nvSpPr>
              <p:cNvPr id="20" name="文本框 19"/>
              <p:cNvSpPr txBox="1"/>
              <p:nvPr/>
            </p:nvSpPr>
            <p:spPr>
              <a:xfrm>
                <a:off x="955" y="754"/>
                <a:ext cx="3652" cy="1113"/>
              </a:xfrm>
              <a:prstGeom prst="rect">
                <a:avLst/>
              </a:prstGeom>
              <a:noFill/>
            </p:spPr>
            <p:txBody>
              <a:bodyPr wrap="square" rtlCol="0">
                <a:spAutoFit/>
              </a:bodyPr>
              <a:lstStyle/>
              <a:p>
                <a:r>
                  <a:rPr lang="zh-CN" altLang="en-US" sz="4000" b="1">
                    <a:solidFill>
                      <a:schemeClr val="accent1">
                        <a:lumMod val="75000"/>
                      </a:schemeClr>
                    </a:solidFill>
                  </a:rPr>
                  <a:t>会 认 字</a:t>
                </a:r>
              </a:p>
            </p:txBody>
          </p:sp>
        </p:grpSp>
      </p:grpSp>
      <p:sp>
        <p:nvSpPr>
          <p:cNvPr id="34" name="圆角矩形 33"/>
          <p:cNvSpPr/>
          <p:nvPr/>
        </p:nvSpPr>
        <p:spPr>
          <a:xfrm>
            <a:off x="620395" y="2108200"/>
            <a:ext cx="10668000" cy="308546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cxnSp>
        <p:nvCxnSpPr>
          <p:cNvPr id="21" name="直接连接符 20"/>
          <p:cNvCxnSpPr/>
          <p:nvPr/>
        </p:nvCxnSpPr>
        <p:spPr>
          <a:xfrm>
            <a:off x="1282065" y="2513013"/>
            <a:ext cx="9342438"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282065" y="4752975"/>
            <a:ext cx="9342438"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11271" name="文本框 4"/>
          <p:cNvSpPr txBox="1"/>
          <p:nvPr/>
        </p:nvSpPr>
        <p:spPr>
          <a:xfrm>
            <a:off x="4385628" y="3362325"/>
            <a:ext cx="1143000" cy="1322070"/>
          </a:xfrm>
          <a:prstGeom prst="rect">
            <a:avLst/>
          </a:prstGeom>
          <a:noFill/>
          <a:ln w="9525">
            <a:noFill/>
          </a:ln>
        </p:spPr>
        <p:txBody>
          <a:bodyPr wrap="square" anchor="t">
            <a:spAutoFit/>
          </a:bodyPr>
          <a:lstStyle/>
          <a:p>
            <a:r>
              <a:rPr lang="zh-CN" altLang="en-US" sz="8000" b="1">
                <a:latin typeface="楷体" panose="02010609060101010101" charset="-122"/>
                <a:ea typeface="楷体" panose="02010609060101010101" charset="-122"/>
              </a:rPr>
              <a:t>誓</a:t>
            </a:r>
          </a:p>
        </p:txBody>
      </p:sp>
      <p:sp>
        <p:nvSpPr>
          <p:cNvPr id="11272" name="文本框 10"/>
          <p:cNvSpPr txBox="1"/>
          <p:nvPr/>
        </p:nvSpPr>
        <p:spPr>
          <a:xfrm>
            <a:off x="7428548" y="3349625"/>
            <a:ext cx="1189037" cy="1322070"/>
          </a:xfrm>
          <a:prstGeom prst="rect">
            <a:avLst/>
          </a:prstGeom>
          <a:noFill/>
          <a:ln w="9525">
            <a:noFill/>
          </a:ln>
        </p:spPr>
        <p:txBody>
          <a:bodyPr wrap="square" anchor="t">
            <a:spAutoFit/>
          </a:bodyPr>
          <a:lstStyle/>
          <a:p>
            <a:r>
              <a:rPr lang="zh-CN" altLang="en-US" sz="8000" b="1">
                <a:latin typeface="楷体" panose="02010609060101010101" charset="-122"/>
                <a:ea typeface="楷体" panose="02010609060101010101" charset="-122"/>
              </a:rPr>
              <a:t>牺</a:t>
            </a:r>
          </a:p>
        </p:txBody>
      </p:sp>
      <p:sp>
        <p:nvSpPr>
          <p:cNvPr id="25" name="文本框 24"/>
          <p:cNvSpPr txBox="1"/>
          <p:nvPr/>
        </p:nvSpPr>
        <p:spPr>
          <a:xfrm>
            <a:off x="4531678" y="2565400"/>
            <a:ext cx="1031875" cy="829945"/>
          </a:xfrm>
          <a:prstGeom prst="rect">
            <a:avLst/>
          </a:prstGeom>
          <a:noFill/>
          <a:ln w="9525">
            <a:noFill/>
          </a:ln>
        </p:spPr>
        <p:txBody>
          <a:bodyPr wrap="square" anchor="t">
            <a:spAutoFit/>
          </a:bodyPr>
          <a:lstStyle/>
          <a:p>
            <a:r>
              <a:rPr lang="en-US" altLang="zh-CN" sz="4800" b="1">
                <a:latin typeface="GB Pinyinok-D" panose="02010601030101010101" charset="-122"/>
                <a:ea typeface="GB Pinyinok-D" panose="02010601030101010101" charset="-122"/>
              </a:rPr>
              <a:t>shì</a:t>
            </a:r>
          </a:p>
        </p:txBody>
      </p:sp>
      <p:sp>
        <p:nvSpPr>
          <p:cNvPr id="26" name="文本框 25"/>
          <p:cNvSpPr txBox="1"/>
          <p:nvPr/>
        </p:nvSpPr>
        <p:spPr>
          <a:xfrm>
            <a:off x="7758430" y="2565400"/>
            <a:ext cx="822960" cy="829945"/>
          </a:xfrm>
          <a:prstGeom prst="rect">
            <a:avLst/>
          </a:prstGeom>
          <a:noFill/>
          <a:ln w="9525">
            <a:noFill/>
          </a:ln>
        </p:spPr>
        <p:txBody>
          <a:bodyPr wrap="square" anchor="t">
            <a:spAutoFit/>
          </a:bodyPr>
          <a:lstStyle/>
          <a:p>
            <a:r>
              <a:rPr lang="en-US" altLang="zh-CN" sz="4800" b="1">
                <a:latin typeface="GB Pinyinok-D" panose="02010601030101010101" charset="-122"/>
                <a:ea typeface="GB Pinyinok-D" panose="02010601030101010101" charset="-122"/>
              </a:rPr>
              <a:t>xī</a:t>
            </a:r>
          </a:p>
        </p:txBody>
      </p:sp>
      <p:sp>
        <p:nvSpPr>
          <p:cNvPr id="23" name="文本框 4"/>
          <p:cNvSpPr txBox="1"/>
          <p:nvPr/>
        </p:nvSpPr>
        <p:spPr>
          <a:xfrm>
            <a:off x="2961323" y="3362325"/>
            <a:ext cx="1143000" cy="1322070"/>
          </a:xfrm>
          <a:prstGeom prst="rect">
            <a:avLst/>
          </a:prstGeom>
          <a:noFill/>
          <a:ln w="9525">
            <a:noFill/>
          </a:ln>
        </p:spPr>
        <p:txBody>
          <a:bodyPr wrap="square" anchor="t">
            <a:spAutoFit/>
          </a:bodyPr>
          <a:lstStyle/>
          <a:p>
            <a:r>
              <a:rPr lang="zh-CN" altLang="en-US" sz="8000" b="1">
                <a:latin typeface="楷体" panose="02010609060101010101" charset="-122"/>
                <a:ea typeface="楷体" panose="02010609060101010101" charset="-122"/>
              </a:rPr>
              <a:t>酬</a:t>
            </a:r>
          </a:p>
        </p:txBody>
      </p:sp>
      <p:sp>
        <p:nvSpPr>
          <p:cNvPr id="24" name="文本框 23"/>
          <p:cNvSpPr txBox="1"/>
          <p:nvPr/>
        </p:nvSpPr>
        <p:spPr>
          <a:xfrm>
            <a:off x="2820670" y="2565400"/>
            <a:ext cx="1758950" cy="829945"/>
          </a:xfrm>
          <a:prstGeom prst="rect">
            <a:avLst/>
          </a:prstGeom>
          <a:noFill/>
          <a:ln w="9525">
            <a:noFill/>
          </a:ln>
        </p:spPr>
        <p:txBody>
          <a:bodyPr wrap="square" anchor="t">
            <a:spAutoFit/>
          </a:bodyPr>
          <a:lstStyle/>
          <a:p>
            <a:r>
              <a:rPr lang="en-US" altLang="zh-CN" sz="4800" b="1">
                <a:latin typeface="GB Pinyinok-D" panose="02010601030101010101" charset="-122"/>
                <a:ea typeface="GB Pinyinok-D" panose="02010601030101010101" charset="-122"/>
              </a:rPr>
              <a:t>chóu</a:t>
            </a:r>
          </a:p>
        </p:txBody>
      </p:sp>
      <p:sp>
        <p:nvSpPr>
          <p:cNvPr id="27" name="文本框 4"/>
          <p:cNvSpPr txBox="1"/>
          <p:nvPr/>
        </p:nvSpPr>
        <p:spPr>
          <a:xfrm>
            <a:off x="5937568" y="3362960"/>
            <a:ext cx="1143000" cy="1322070"/>
          </a:xfrm>
          <a:prstGeom prst="rect">
            <a:avLst/>
          </a:prstGeom>
          <a:noFill/>
          <a:ln w="9525">
            <a:noFill/>
          </a:ln>
        </p:spPr>
        <p:txBody>
          <a:bodyPr wrap="square" anchor="t">
            <a:spAutoFit/>
          </a:bodyPr>
          <a:lstStyle/>
          <a:p>
            <a:r>
              <a:rPr lang="zh-CN" altLang="en-US" sz="8000" b="1">
                <a:latin typeface="楷体" panose="02010609060101010101" charset="-122"/>
                <a:ea typeface="楷体" panose="02010609060101010101" charset="-122"/>
              </a:rPr>
              <a:t>谎</a:t>
            </a:r>
          </a:p>
        </p:txBody>
      </p:sp>
      <p:sp>
        <p:nvSpPr>
          <p:cNvPr id="28" name="文本框 27"/>
          <p:cNvSpPr txBox="1"/>
          <p:nvPr/>
        </p:nvSpPr>
        <p:spPr>
          <a:xfrm>
            <a:off x="5605145" y="2566035"/>
            <a:ext cx="1850390" cy="829945"/>
          </a:xfrm>
          <a:prstGeom prst="rect">
            <a:avLst/>
          </a:prstGeom>
          <a:noFill/>
          <a:ln w="9525">
            <a:noFill/>
          </a:ln>
        </p:spPr>
        <p:txBody>
          <a:bodyPr wrap="square" anchor="t">
            <a:spAutoFit/>
          </a:bodyPr>
          <a:lstStyle/>
          <a:p>
            <a:r>
              <a:rPr lang="en-US" altLang="zh-CN" sz="4800" b="1">
                <a:latin typeface="GB Pinyinok-D" panose="02010601030101010101" charset="-122"/>
                <a:ea typeface="GB Pinyinok-D" panose="02010601030101010101" charset="-122"/>
              </a:rPr>
              <a:t>huǎng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6" grpId="0"/>
      <p:bldP spid="26" grpId="1"/>
      <p:bldP spid="24" grpId="0"/>
      <p:bldP spid="24" grpId="1"/>
      <p:bldP spid="28" grpId="0"/>
      <p:bldP spid="2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45135" y="254000"/>
            <a:ext cx="3075940" cy="932180"/>
            <a:chOff x="701" y="400"/>
            <a:chExt cx="4844" cy="1468"/>
          </a:xfrm>
        </p:grpSpPr>
        <p:sp>
          <p:nvSpPr>
            <p:cNvPr id="17" name="矩形 16"/>
            <p:cNvSpPr/>
            <p:nvPr/>
          </p:nvSpPr>
          <p:spPr>
            <a:xfrm>
              <a:off x="701" y="754"/>
              <a:ext cx="4161" cy="1114"/>
            </a:xfrm>
            <a:prstGeom prst="rect">
              <a:avLst/>
            </a:prstGeom>
            <a:noFill/>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955" y="400"/>
              <a:ext cx="4590" cy="1467"/>
              <a:chOff x="955" y="400"/>
              <a:chExt cx="4590" cy="1467"/>
            </a:xfrm>
          </p:grpSpPr>
          <p:pic>
            <p:nvPicPr>
              <p:cNvPr id="19" name="图片 18" descr="sdfhgfgh"/>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flipH="1">
                <a:off x="4490" y="400"/>
                <a:ext cx="1055" cy="1260"/>
              </a:xfrm>
              <a:prstGeom prst="rect">
                <a:avLst/>
              </a:prstGeom>
            </p:spPr>
          </p:pic>
          <p:sp>
            <p:nvSpPr>
              <p:cNvPr id="20" name="文本框 19"/>
              <p:cNvSpPr txBox="1"/>
              <p:nvPr/>
            </p:nvSpPr>
            <p:spPr>
              <a:xfrm>
                <a:off x="955" y="754"/>
                <a:ext cx="3652" cy="1113"/>
              </a:xfrm>
              <a:prstGeom prst="rect">
                <a:avLst/>
              </a:prstGeom>
              <a:noFill/>
            </p:spPr>
            <p:txBody>
              <a:bodyPr wrap="square" rtlCol="0">
                <a:spAutoFit/>
              </a:bodyPr>
              <a:lstStyle/>
              <a:p>
                <a:r>
                  <a:rPr lang="zh-CN" altLang="en-US" sz="4000" b="1">
                    <a:solidFill>
                      <a:schemeClr val="accent1">
                        <a:lumMod val="75000"/>
                      </a:schemeClr>
                    </a:solidFill>
                  </a:rPr>
                  <a:t>会 写 字</a:t>
                </a:r>
              </a:p>
            </p:txBody>
          </p:sp>
        </p:grpSp>
      </p:grpSp>
      <p:grpSp>
        <p:nvGrpSpPr>
          <p:cNvPr id="12292" name="组合 3"/>
          <p:cNvGrpSpPr/>
          <p:nvPr/>
        </p:nvGrpSpPr>
        <p:grpSpPr>
          <a:xfrm>
            <a:off x="1004888" y="1546225"/>
            <a:ext cx="2676860" cy="3979863"/>
            <a:chOff x="1582" y="2435"/>
            <a:chExt cx="4215" cy="6268"/>
          </a:xfrm>
        </p:grpSpPr>
        <p:pic>
          <p:nvPicPr>
            <p:cNvPr id="12293" name="图片 1" descr="u=3428829518,1795023712&amp;fm=26&amp;gp=0"/>
            <p:cNvPicPr>
              <a:picLocks noChangeAspect="1"/>
            </p:cNvPicPr>
            <p:nvPr/>
          </p:nvPicPr>
          <p:blipFill>
            <a:blip r:embed="rId3" cstate="print">
              <a:clrChange>
                <a:clrFrom>
                  <a:srgbClr val="FFFFFF"/>
                </a:clrFrom>
                <a:clrTo>
                  <a:srgbClr val="FFFFFF">
                    <a:alpha val="0"/>
                  </a:srgbClr>
                </a:clrTo>
              </a:clrChange>
            </a:blip>
            <a:stretch>
              <a:fillRect/>
            </a:stretch>
          </p:blipFill>
          <p:spPr>
            <a:xfrm>
              <a:off x="1582" y="4462"/>
              <a:ext cx="3987" cy="3987"/>
            </a:xfrm>
            <a:prstGeom prst="rect">
              <a:avLst/>
            </a:prstGeom>
            <a:noFill/>
            <a:ln w="9525">
              <a:noFill/>
            </a:ln>
          </p:spPr>
        </p:pic>
        <p:sp>
          <p:nvSpPr>
            <p:cNvPr id="12294" name="文本框 3"/>
            <p:cNvSpPr txBox="1"/>
            <p:nvPr/>
          </p:nvSpPr>
          <p:spPr>
            <a:xfrm>
              <a:off x="1668" y="4440"/>
              <a:ext cx="3523" cy="4263"/>
            </a:xfrm>
            <a:prstGeom prst="rect">
              <a:avLst/>
            </a:prstGeom>
            <a:noFill/>
            <a:ln w="9525">
              <a:noFill/>
            </a:ln>
          </p:spPr>
          <p:txBody>
            <a:bodyPr wrap="square" anchor="t">
              <a:spAutoFit/>
            </a:bodyPr>
            <a:lstStyle/>
            <a:p>
              <a:r>
                <a:rPr lang="zh-CN" altLang="en-US" sz="17000">
                  <a:latin typeface="楷体" panose="02010609060101010101" charset="-122"/>
                  <a:ea typeface="楷体" panose="02010609060101010101" charset="-122"/>
                </a:rPr>
                <a:t>酬</a:t>
              </a:r>
            </a:p>
          </p:txBody>
        </p:sp>
        <p:sp>
          <p:nvSpPr>
            <p:cNvPr id="12295" name="文本框 5"/>
            <p:cNvSpPr txBox="1"/>
            <p:nvPr/>
          </p:nvSpPr>
          <p:spPr>
            <a:xfrm>
              <a:off x="1785" y="2435"/>
              <a:ext cx="4012" cy="2082"/>
            </a:xfrm>
            <a:prstGeom prst="rect">
              <a:avLst/>
            </a:prstGeom>
            <a:noFill/>
            <a:ln w="9525">
              <a:noFill/>
            </a:ln>
          </p:spPr>
          <p:txBody>
            <a:bodyPr wrap="square" anchor="t">
              <a:spAutoFit/>
            </a:bodyPr>
            <a:lstStyle/>
            <a:p>
              <a:r>
                <a:rPr lang="en-US" altLang="zh-CN" sz="8000">
                  <a:solidFill>
                    <a:srgbClr val="FF0000"/>
                  </a:solidFill>
                  <a:latin typeface="GB Pinyinok-D" panose="02010601030101010101" charset="-122"/>
                  <a:ea typeface="GB Pinyinok-D" panose="02010601030101010101" charset="-122"/>
                </a:rPr>
                <a:t>chóu</a:t>
              </a:r>
            </a:p>
          </p:txBody>
        </p:sp>
      </p:grpSp>
      <p:grpSp>
        <p:nvGrpSpPr>
          <p:cNvPr id="12296" name="组合 11"/>
          <p:cNvGrpSpPr/>
          <p:nvPr/>
        </p:nvGrpSpPr>
        <p:grpSpPr>
          <a:xfrm>
            <a:off x="3968750" y="1725613"/>
            <a:ext cx="7077075" cy="845501"/>
            <a:chOff x="7311" y="3366"/>
            <a:chExt cx="11143" cy="1329"/>
          </a:xfrm>
        </p:grpSpPr>
        <p:grpSp>
          <p:nvGrpSpPr>
            <p:cNvPr id="12297" name="组合 7"/>
            <p:cNvGrpSpPr/>
            <p:nvPr/>
          </p:nvGrpSpPr>
          <p:grpSpPr>
            <a:xfrm>
              <a:off x="7311" y="3390"/>
              <a:ext cx="3776" cy="1305"/>
              <a:chOff x="7311" y="3390"/>
              <a:chExt cx="3776" cy="1305"/>
            </a:xfrm>
          </p:grpSpPr>
          <p:sp>
            <p:nvSpPr>
              <p:cNvPr id="12298" name="文本框 6"/>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音序：</a:t>
                </a:r>
              </a:p>
            </p:txBody>
          </p:sp>
          <p:sp>
            <p:nvSpPr>
              <p:cNvPr id="12299" name="文本框 8"/>
              <p:cNvSpPr txBox="1"/>
              <p:nvPr/>
            </p:nvSpPr>
            <p:spPr>
              <a:xfrm>
                <a:off x="9935" y="3390"/>
                <a:ext cx="1152" cy="1305"/>
              </a:xfrm>
              <a:prstGeom prst="rect">
                <a:avLst/>
              </a:prstGeom>
              <a:noFill/>
              <a:ln w="9525">
                <a:noFill/>
              </a:ln>
            </p:spPr>
            <p:txBody>
              <a:bodyPr wrap="square" anchor="t">
                <a:spAutoFit/>
              </a:bodyPr>
              <a:lstStyle/>
              <a:p>
                <a:r>
                  <a:rPr lang="en-US" altLang="zh-CN" sz="4800" b="1">
                    <a:solidFill>
                      <a:srgbClr val="FF0000"/>
                    </a:solidFill>
                    <a:latin typeface="GB Pinyinok-D" panose="02010601030101010101" charset="-122"/>
                    <a:ea typeface="GB Pinyinok-D" panose="02010601030101010101" charset="-122"/>
                  </a:rPr>
                  <a:t>C</a:t>
                </a:r>
              </a:p>
            </p:txBody>
          </p:sp>
        </p:grpSp>
        <p:grpSp>
          <p:nvGrpSpPr>
            <p:cNvPr id="12300" name="组合 9"/>
            <p:cNvGrpSpPr/>
            <p:nvPr/>
          </p:nvGrpSpPr>
          <p:grpSpPr>
            <a:xfrm>
              <a:off x="12279" y="3366"/>
              <a:ext cx="6175" cy="1305"/>
              <a:chOff x="7311" y="3366"/>
              <a:chExt cx="6175" cy="1305"/>
            </a:xfrm>
          </p:grpSpPr>
          <p:sp>
            <p:nvSpPr>
              <p:cNvPr id="12301" name="文本框 10"/>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结构：</a:t>
                </a:r>
              </a:p>
            </p:txBody>
          </p:sp>
          <p:sp>
            <p:nvSpPr>
              <p:cNvPr id="12302" name="文本框 12"/>
              <p:cNvSpPr txBox="1"/>
              <p:nvPr/>
            </p:nvSpPr>
            <p:spPr>
              <a:xfrm>
                <a:off x="9935" y="3366"/>
                <a:ext cx="3551" cy="1305"/>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左右</a:t>
                </a:r>
              </a:p>
            </p:txBody>
          </p:sp>
        </p:grpSp>
      </p:grpSp>
      <p:grpSp>
        <p:nvGrpSpPr>
          <p:cNvPr id="12303" name="组合 13"/>
          <p:cNvGrpSpPr/>
          <p:nvPr/>
        </p:nvGrpSpPr>
        <p:grpSpPr>
          <a:xfrm>
            <a:off x="3968750" y="2717800"/>
            <a:ext cx="6832600" cy="845184"/>
            <a:chOff x="7311" y="3366"/>
            <a:chExt cx="10760" cy="1333"/>
          </a:xfrm>
        </p:grpSpPr>
        <p:grpSp>
          <p:nvGrpSpPr>
            <p:cNvPr id="12304" name="组合 14"/>
            <p:cNvGrpSpPr/>
            <p:nvPr/>
          </p:nvGrpSpPr>
          <p:grpSpPr>
            <a:xfrm>
              <a:off x="7311" y="3390"/>
              <a:ext cx="3752" cy="1309"/>
              <a:chOff x="7311" y="3390"/>
              <a:chExt cx="3752" cy="1309"/>
            </a:xfrm>
          </p:grpSpPr>
          <p:sp>
            <p:nvSpPr>
              <p:cNvPr id="12305" name="文本框 1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偏旁：</a:t>
                </a:r>
              </a:p>
            </p:txBody>
          </p:sp>
          <p:sp>
            <p:nvSpPr>
              <p:cNvPr id="12306" name="文本框 16"/>
              <p:cNvSpPr txBox="1"/>
              <p:nvPr/>
            </p:nvSpPr>
            <p:spPr>
              <a:xfrm>
                <a:off x="9911" y="3390"/>
                <a:ext cx="1152" cy="1309"/>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酉</a:t>
                </a:r>
              </a:p>
            </p:txBody>
          </p:sp>
        </p:grpSp>
        <p:grpSp>
          <p:nvGrpSpPr>
            <p:cNvPr id="12307" name="组合 17"/>
            <p:cNvGrpSpPr/>
            <p:nvPr/>
          </p:nvGrpSpPr>
          <p:grpSpPr>
            <a:xfrm>
              <a:off x="12279" y="3366"/>
              <a:ext cx="5792" cy="1309"/>
              <a:chOff x="7311" y="3366"/>
              <a:chExt cx="5792" cy="1309"/>
            </a:xfrm>
          </p:grpSpPr>
          <p:sp>
            <p:nvSpPr>
              <p:cNvPr id="12308" name="文本框 18"/>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笔画数：</a:t>
                </a:r>
              </a:p>
            </p:txBody>
          </p:sp>
          <p:sp>
            <p:nvSpPr>
              <p:cNvPr id="12309" name="文本框 19"/>
              <p:cNvSpPr txBox="1"/>
              <p:nvPr/>
            </p:nvSpPr>
            <p:spPr>
              <a:xfrm>
                <a:off x="10631" y="3366"/>
                <a:ext cx="2472" cy="1309"/>
              </a:xfrm>
              <a:prstGeom prst="rect">
                <a:avLst/>
              </a:prstGeom>
              <a:noFill/>
              <a:ln w="9525">
                <a:noFill/>
              </a:ln>
            </p:spPr>
            <p:txBody>
              <a:bodyPr wrap="square" anchor="t">
                <a:spAutoFit/>
              </a:bodyPr>
              <a:lstStyle/>
              <a:p>
                <a:r>
                  <a:rPr lang="en-US" altLang="zh-CN" sz="4800" b="1">
                    <a:solidFill>
                      <a:srgbClr val="FF0000"/>
                    </a:solidFill>
                    <a:latin typeface="楷体" panose="02010609060101010101" charset="-122"/>
                    <a:ea typeface="楷体" panose="02010609060101010101" charset="-122"/>
                  </a:rPr>
                  <a:t>13</a:t>
                </a:r>
              </a:p>
            </p:txBody>
          </p:sp>
        </p:grpSp>
      </p:grpSp>
      <p:grpSp>
        <p:nvGrpSpPr>
          <p:cNvPr id="12310" name="组合 24"/>
          <p:cNvGrpSpPr/>
          <p:nvPr/>
        </p:nvGrpSpPr>
        <p:grpSpPr>
          <a:xfrm>
            <a:off x="3968750" y="3709988"/>
            <a:ext cx="8204200" cy="830262"/>
            <a:chOff x="7311" y="3390"/>
            <a:chExt cx="12920" cy="1307"/>
          </a:xfrm>
        </p:grpSpPr>
        <p:sp>
          <p:nvSpPr>
            <p:cNvPr id="12311" name="文本框 2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组词：</a:t>
              </a:r>
            </a:p>
          </p:txBody>
        </p:sp>
        <p:sp>
          <p:nvSpPr>
            <p:cNvPr id="12312" name="文本框 26"/>
            <p:cNvSpPr txBox="1"/>
            <p:nvPr/>
          </p:nvSpPr>
          <p:spPr>
            <a:xfrm>
              <a:off x="9911" y="3390"/>
              <a:ext cx="10320" cy="1307"/>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报酬  酬谢  应酬  </a:t>
              </a:r>
            </a:p>
          </p:txBody>
        </p:sp>
      </p:grpSp>
      <p:sp>
        <p:nvSpPr>
          <p:cNvPr id="12313" name="文本框 30"/>
          <p:cNvSpPr txBox="1"/>
          <p:nvPr/>
        </p:nvSpPr>
        <p:spPr>
          <a:xfrm>
            <a:off x="3946525" y="4687888"/>
            <a:ext cx="1828800" cy="706437"/>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笔顺：</a:t>
            </a:r>
          </a:p>
        </p:txBody>
      </p:sp>
      <p:pic>
        <p:nvPicPr>
          <p:cNvPr id="5122" name="图片 2" descr="KT酬"/>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5230495" y="4790440"/>
            <a:ext cx="6870700" cy="509270"/>
          </a:xfrm>
          <a:prstGeom prst="rect">
            <a:avLst/>
          </a:prstGeom>
          <a:noFill/>
          <a:ln w="9525">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2" name="组合 3"/>
          <p:cNvGrpSpPr/>
          <p:nvPr/>
        </p:nvGrpSpPr>
        <p:grpSpPr>
          <a:xfrm>
            <a:off x="1004888" y="1330960"/>
            <a:ext cx="2748624" cy="3979863"/>
            <a:chOff x="1582" y="2435"/>
            <a:chExt cx="4328" cy="6268"/>
          </a:xfrm>
        </p:grpSpPr>
        <p:pic>
          <p:nvPicPr>
            <p:cNvPr id="12293" name="图片 1" descr="u=3428829518,1795023712&amp;fm=26&amp;gp=0"/>
            <p:cNvPicPr>
              <a:picLocks noChangeAspect="1"/>
            </p:cNvPicPr>
            <p:nvPr/>
          </p:nvPicPr>
          <p:blipFill>
            <a:blip r:embed="rId2" cstate="print">
              <a:clrChange>
                <a:clrFrom>
                  <a:srgbClr val="FFFFFF"/>
                </a:clrFrom>
                <a:clrTo>
                  <a:srgbClr val="FFFFFF">
                    <a:alpha val="0"/>
                  </a:srgbClr>
                </a:clrTo>
              </a:clrChange>
            </a:blip>
            <a:stretch>
              <a:fillRect/>
            </a:stretch>
          </p:blipFill>
          <p:spPr>
            <a:xfrm>
              <a:off x="1582" y="4462"/>
              <a:ext cx="3987" cy="3987"/>
            </a:xfrm>
            <a:prstGeom prst="rect">
              <a:avLst/>
            </a:prstGeom>
            <a:noFill/>
            <a:ln w="9525">
              <a:noFill/>
            </a:ln>
          </p:spPr>
        </p:pic>
        <p:sp>
          <p:nvSpPr>
            <p:cNvPr id="12294" name="文本框 3"/>
            <p:cNvSpPr txBox="1"/>
            <p:nvPr/>
          </p:nvSpPr>
          <p:spPr>
            <a:xfrm>
              <a:off x="1781" y="4440"/>
              <a:ext cx="3523" cy="4263"/>
            </a:xfrm>
            <a:prstGeom prst="rect">
              <a:avLst/>
            </a:prstGeom>
            <a:noFill/>
            <a:ln w="9525">
              <a:noFill/>
            </a:ln>
          </p:spPr>
          <p:txBody>
            <a:bodyPr wrap="square" anchor="t">
              <a:spAutoFit/>
            </a:bodyPr>
            <a:lstStyle/>
            <a:p>
              <a:r>
                <a:rPr lang="zh-CN" altLang="en-US" sz="17000">
                  <a:latin typeface="楷体" panose="02010609060101010101" charset="-122"/>
                  <a:ea typeface="楷体" panose="02010609060101010101" charset="-122"/>
                </a:rPr>
                <a:t>珍</a:t>
              </a:r>
            </a:p>
          </p:txBody>
        </p:sp>
        <p:sp>
          <p:nvSpPr>
            <p:cNvPr id="12295" name="文本框 5"/>
            <p:cNvSpPr txBox="1"/>
            <p:nvPr/>
          </p:nvSpPr>
          <p:spPr>
            <a:xfrm>
              <a:off x="1898" y="2435"/>
              <a:ext cx="4012" cy="2082"/>
            </a:xfrm>
            <a:prstGeom prst="rect">
              <a:avLst/>
            </a:prstGeom>
            <a:noFill/>
            <a:ln w="9525">
              <a:noFill/>
            </a:ln>
          </p:spPr>
          <p:txBody>
            <a:bodyPr wrap="square" anchor="t">
              <a:spAutoFit/>
            </a:bodyPr>
            <a:lstStyle/>
            <a:p>
              <a:r>
                <a:rPr lang="en-US" altLang="zh-CN" sz="8000">
                  <a:solidFill>
                    <a:srgbClr val="FF0000"/>
                  </a:solidFill>
                  <a:latin typeface="GB Pinyinok-D" panose="02010601030101010101" charset="-122"/>
                  <a:ea typeface="GB Pinyinok-D" panose="02010601030101010101" charset="-122"/>
                </a:rPr>
                <a:t>zhēn</a:t>
              </a:r>
            </a:p>
          </p:txBody>
        </p:sp>
      </p:grpSp>
      <p:grpSp>
        <p:nvGrpSpPr>
          <p:cNvPr id="12296" name="组合 11"/>
          <p:cNvGrpSpPr/>
          <p:nvPr/>
        </p:nvGrpSpPr>
        <p:grpSpPr>
          <a:xfrm>
            <a:off x="3968750" y="1510348"/>
            <a:ext cx="7077075" cy="845501"/>
            <a:chOff x="7311" y="3366"/>
            <a:chExt cx="11143" cy="1329"/>
          </a:xfrm>
        </p:grpSpPr>
        <p:grpSp>
          <p:nvGrpSpPr>
            <p:cNvPr id="12297" name="组合 7"/>
            <p:cNvGrpSpPr/>
            <p:nvPr/>
          </p:nvGrpSpPr>
          <p:grpSpPr>
            <a:xfrm>
              <a:off x="7311" y="3390"/>
              <a:ext cx="3776" cy="1305"/>
              <a:chOff x="7311" y="3390"/>
              <a:chExt cx="3776" cy="1305"/>
            </a:xfrm>
          </p:grpSpPr>
          <p:sp>
            <p:nvSpPr>
              <p:cNvPr id="12298" name="文本框 6"/>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音序：</a:t>
                </a:r>
              </a:p>
            </p:txBody>
          </p:sp>
          <p:sp>
            <p:nvSpPr>
              <p:cNvPr id="12299" name="文本框 8"/>
              <p:cNvSpPr txBox="1"/>
              <p:nvPr/>
            </p:nvSpPr>
            <p:spPr>
              <a:xfrm>
                <a:off x="9935" y="3390"/>
                <a:ext cx="1152" cy="1305"/>
              </a:xfrm>
              <a:prstGeom prst="rect">
                <a:avLst/>
              </a:prstGeom>
              <a:noFill/>
              <a:ln w="9525">
                <a:noFill/>
              </a:ln>
            </p:spPr>
            <p:txBody>
              <a:bodyPr wrap="square" anchor="t">
                <a:spAutoFit/>
              </a:bodyPr>
              <a:lstStyle/>
              <a:p>
                <a:r>
                  <a:rPr lang="en-US" altLang="zh-CN" sz="4800" b="1">
                    <a:solidFill>
                      <a:srgbClr val="FF0000"/>
                    </a:solidFill>
                    <a:latin typeface="GB Pinyinok-D" panose="02010601030101010101" charset="-122"/>
                    <a:ea typeface="GB Pinyinok-D" panose="02010601030101010101" charset="-122"/>
                  </a:rPr>
                  <a:t>Z</a:t>
                </a:r>
              </a:p>
            </p:txBody>
          </p:sp>
        </p:grpSp>
        <p:grpSp>
          <p:nvGrpSpPr>
            <p:cNvPr id="12300" name="组合 9"/>
            <p:cNvGrpSpPr/>
            <p:nvPr/>
          </p:nvGrpSpPr>
          <p:grpSpPr>
            <a:xfrm>
              <a:off x="12279" y="3366"/>
              <a:ext cx="6175" cy="1303"/>
              <a:chOff x="7311" y="3366"/>
              <a:chExt cx="6175" cy="1303"/>
            </a:xfrm>
          </p:grpSpPr>
          <p:sp>
            <p:nvSpPr>
              <p:cNvPr id="12301" name="文本框 10"/>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结构：</a:t>
                </a:r>
              </a:p>
            </p:txBody>
          </p:sp>
          <p:sp>
            <p:nvSpPr>
              <p:cNvPr id="12302" name="文本框 12"/>
              <p:cNvSpPr txBox="1"/>
              <p:nvPr/>
            </p:nvSpPr>
            <p:spPr>
              <a:xfrm>
                <a:off x="9935" y="3366"/>
                <a:ext cx="3551" cy="1303"/>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左右</a:t>
                </a:r>
              </a:p>
            </p:txBody>
          </p:sp>
        </p:grpSp>
      </p:grpSp>
      <p:grpSp>
        <p:nvGrpSpPr>
          <p:cNvPr id="12303" name="组合 13"/>
          <p:cNvGrpSpPr/>
          <p:nvPr/>
        </p:nvGrpSpPr>
        <p:grpSpPr>
          <a:xfrm>
            <a:off x="3968750" y="2502535"/>
            <a:ext cx="6832600" cy="845184"/>
            <a:chOff x="7311" y="3366"/>
            <a:chExt cx="10760" cy="1333"/>
          </a:xfrm>
        </p:grpSpPr>
        <p:grpSp>
          <p:nvGrpSpPr>
            <p:cNvPr id="12304" name="组合 14"/>
            <p:cNvGrpSpPr/>
            <p:nvPr/>
          </p:nvGrpSpPr>
          <p:grpSpPr>
            <a:xfrm>
              <a:off x="7311" y="3390"/>
              <a:ext cx="3752" cy="1309"/>
              <a:chOff x="7311" y="3390"/>
              <a:chExt cx="3752" cy="1309"/>
            </a:xfrm>
          </p:grpSpPr>
          <p:sp>
            <p:nvSpPr>
              <p:cNvPr id="12305" name="文本框 1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偏旁：</a:t>
                </a:r>
              </a:p>
            </p:txBody>
          </p:sp>
          <p:sp>
            <p:nvSpPr>
              <p:cNvPr id="12306" name="文本框 16"/>
              <p:cNvSpPr txBox="1"/>
              <p:nvPr/>
            </p:nvSpPr>
            <p:spPr>
              <a:xfrm>
                <a:off x="9911" y="3390"/>
                <a:ext cx="1152" cy="1309"/>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王</a:t>
                </a:r>
              </a:p>
            </p:txBody>
          </p:sp>
        </p:grpSp>
        <p:grpSp>
          <p:nvGrpSpPr>
            <p:cNvPr id="12307" name="组合 17"/>
            <p:cNvGrpSpPr/>
            <p:nvPr/>
          </p:nvGrpSpPr>
          <p:grpSpPr>
            <a:xfrm>
              <a:off x="12279" y="3366"/>
              <a:ext cx="5792" cy="1309"/>
              <a:chOff x="7311" y="3366"/>
              <a:chExt cx="5792" cy="1309"/>
            </a:xfrm>
          </p:grpSpPr>
          <p:sp>
            <p:nvSpPr>
              <p:cNvPr id="12308" name="文本框 18"/>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笔画数：</a:t>
                </a:r>
              </a:p>
            </p:txBody>
          </p:sp>
          <p:sp>
            <p:nvSpPr>
              <p:cNvPr id="12309" name="文本框 19"/>
              <p:cNvSpPr txBox="1"/>
              <p:nvPr/>
            </p:nvSpPr>
            <p:spPr>
              <a:xfrm>
                <a:off x="10631" y="3366"/>
                <a:ext cx="2472" cy="1309"/>
              </a:xfrm>
              <a:prstGeom prst="rect">
                <a:avLst/>
              </a:prstGeom>
              <a:noFill/>
              <a:ln w="9525">
                <a:noFill/>
              </a:ln>
            </p:spPr>
            <p:txBody>
              <a:bodyPr wrap="square" anchor="t">
                <a:spAutoFit/>
              </a:bodyPr>
              <a:lstStyle/>
              <a:p>
                <a:r>
                  <a:rPr lang="en-US" altLang="zh-CN" sz="4800" b="1">
                    <a:solidFill>
                      <a:srgbClr val="FF0000"/>
                    </a:solidFill>
                    <a:latin typeface="楷体" panose="02010609060101010101" charset="-122"/>
                    <a:ea typeface="楷体" panose="02010609060101010101" charset="-122"/>
                  </a:rPr>
                  <a:t>9</a:t>
                </a:r>
              </a:p>
            </p:txBody>
          </p:sp>
        </p:grpSp>
      </p:grpSp>
      <p:grpSp>
        <p:nvGrpSpPr>
          <p:cNvPr id="12310" name="组合 24"/>
          <p:cNvGrpSpPr/>
          <p:nvPr/>
        </p:nvGrpSpPr>
        <p:grpSpPr>
          <a:xfrm>
            <a:off x="3968750" y="3494723"/>
            <a:ext cx="8204200" cy="830262"/>
            <a:chOff x="7311" y="3390"/>
            <a:chExt cx="12920" cy="1307"/>
          </a:xfrm>
        </p:grpSpPr>
        <p:sp>
          <p:nvSpPr>
            <p:cNvPr id="12311" name="文本框 2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组词：</a:t>
              </a:r>
            </a:p>
          </p:txBody>
        </p:sp>
        <p:sp>
          <p:nvSpPr>
            <p:cNvPr id="12312" name="文本框 26"/>
            <p:cNvSpPr txBox="1"/>
            <p:nvPr/>
          </p:nvSpPr>
          <p:spPr>
            <a:xfrm>
              <a:off x="9911" y="3390"/>
              <a:ext cx="10320" cy="1307"/>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珍贵  珍惜  如数家珍  </a:t>
              </a:r>
            </a:p>
          </p:txBody>
        </p:sp>
      </p:grpSp>
      <p:sp>
        <p:nvSpPr>
          <p:cNvPr id="12313" name="文本框 30"/>
          <p:cNvSpPr txBox="1"/>
          <p:nvPr/>
        </p:nvSpPr>
        <p:spPr>
          <a:xfrm>
            <a:off x="3946525" y="4472623"/>
            <a:ext cx="1828800" cy="706437"/>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笔顺：</a:t>
            </a:r>
          </a:p>
        </p:txBody>
      </p:sp>
      <p:pic>
        <p:nvPicPr>
          <p:cNvPr id="7170" name="图片 4" descr="KT珍"/>
          <p:cNvPicPr>
            <a:picLocks noChangeAspect="1"/>
          </p:cNvPicPr>
          <p:nvPr/>
        </p:nvPicPr>
        <p:blipFill>
          <a:blip r:embed="rId3" cstate="print">
            <a:clrChange>
              <a:clrFrom>
                <a:srgbClr val="FFFFFF">
                  <a:alpha val="100000"/>
                </a:srgbClr>
              </a:clrFrom>
              <a:clrTo>
                <a:srgbClr val="FFFFFF">
                  <a:alpha val="100000"/>
                  <a:alpha val="0"/>
                </a:srgbClr>
              </a:clrTo>
            </a:clrChange>
          </a:blip>
          <a:stretch>
            <a:fillRect/>
          </a:stretch>
        </p:blipFill>
        <p:spPr>
          <a:xfrm>
            <a:off x="5464175" y="4537710"/>
            <a:ext cx="5509895" cy="589915"/>
          </a:xfrm>
          <a:prstGeom prst="rect">
            <a:avLst/>
          </a:prstGeom>
          <a:noFill/>
          <a:ln w="9525">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2" name="组合 3"/>
          <p:cNvGrpSpPr/>
          <p:nvPr/>
        </p:nvGrpSpPr>
        <p:grpSpPr>
          <a:xfrm>
            <a:off x="1004888" y="1330960"/>
            <a:ext cx="2748624" cy="3979863"/>
            <a:chOff x="1582" y="2435"/>
            <a:chExt cx="4328" cy="6268"/>
          </a:xfrm>
        </p:grpSpPr>
        <p:pic>
          <p:nvPicPr>
            <p:cNvPr id="12293" name="图片 1" descr="u=3428829518,1795023712&amp;fm=26&amp;gp=0"/>
            <p:cNvPicPr>
              <a:picLocks noChangeAspect="1"/>
            </p:cNvPicPr>
            <p:nvPr/>
          </p:nvPicPr>
          <p:blipFill>
            <a:blip r:embed="rId2" cstate="print">
              <a:clrChange>
                <a:clrFrom>
                  <a:srgbClr val="FFFFFF"/>
                </a:clrFrom>
                <a:clrTo>
                  <a:srgbClr val="FFFFFF">
                    <a:alpha val="0"/>
                  </a:srgbClr>
                </a:clrTo>
              </a:clrChange>
            </a:blip>
            <a:stretch>
              <a:fillRect/>
            </a:stretch>
          </p:blipFill>
          <p:spPr>
            <a:xfrm>
              <a:off x="1582" y="4462"/>
              <a:ext cx="3987" cy="3987"/>
            </a:xfrm>
            <a:prstGeom prst="rect">
              <a:avLst/>
            </a:prstGeom>
            <a:noFill/>
            <a:ln w="9525">
              <a:noFill/>
            </a:ln>
          </p:spPr>
        </p:pic>
        <p:sp>
          <p:nvSpPr>
            <p:cNvPr id="12294" name="文本框 3"/>
            <p:cNvSpPr txBox="1"/>
            <p:nvPr/>
          </p:nvSpPr>
          <p:spPr>
            <a:xfrm>
              <a:off x="1781" y="4440"/>
              <a:ext cx="3523" cy="4263"/>
            </a:xfrm>
            <a:prstGeom prst="rect">
              <a:avLst/>
            </a:prstGeom>
            <a:noFill/>
            <a:ln w="9525">
              <a:noFill/>
            </a:ln>
          </p:spPr>
          <p:txBody>
            <a:bodyPr wrap="square" anchor="t">
              <a:spAutoFit/>
            </a:bodyPr>
            <a:lstStyle/>
            <a:p>
              <a:r>
                <a:rPr lang="zh-CN" altLang="en-US" sz="17000">
                  <a:latin typeface="楷体" panose="02010609060101010101" charset="-122"/>
                  <a:ea typeface="楷体" panose="02010609060101010101" charset="-122"/>
                </a:rPr>
                <a:t>叮</a:t>
              </a:r>
            </a:p>
          </p:txBody>
        </p:sp>
        <p:sp>
          <p:nvSpPr>
            <p:cNvPr id="12295" name="文本框 5"/>
            <p:cNvSpPr txBox="1"/>
            <p:nvPr/>
          </p:nvSpPr>
          <p:spPr>
            <a:xfrm>
              <a:off x="1898" y="2435"/>
              <a:ext cx="4012" cy="2082"/>
            </a:xfrm>
            <a:prstGeom prst="rect">
              <a:avLst/>
            </a:prstGeom>
            <a:noFill/>
            <a:ln w="9525">
              <a:noFill/>
            </a:ln>
          </p:spPr>
          <p:txBody>
            <a:bodyPr wrap="square" anchor="t">
              <a:spAutoFit/>
            </a:bodyPr>
            <a:lstStyle/>
            <a:p>
              <a:r>
                <a:rPr lang="en-US" altLang="zh-CN" sz="8000">
                  <a:solidFill>
                    <a:srgbClr val="FF0000"/>
                  </a:solidFill>
                  <a:latin typeface="GB Pinyinok-D" panose="02010601030101010101" charset="-122"/>
                  <a:ea typeface="GB Pinyinok-D" panose="02010601030101010101" charset="-122"/>
                </a:rPr>
                <a:t>dīng</a:t>
              </a:r>
            </a:p>
          </p:txBody>
        </p:sp>
      </p:grpSp>
      <p:grpSp>
        <p:nvGrpSpPr>
          <p:cNvPr id="12296" name="组合 11"/>
          <p:cNvGrpSpPr/>
          <p:nvPr/>
        </p:nvGrpSpPr>
        <p:grpSpPr>
          <a:xfrm>
            <a:off x="3968750" y="1510348"/>
            <a:ext cx="7077075" cy="845501"/>
            <a:chOff x="7311" y="3366"/>
            <a:chExt cx="11143" cy="1329"/>
          </a:xfrm>
        </p:grpSpPr>
        <p:grpSp>
          <p:nvGrpSpPr>
            <p:cNvPr id="12297" name="组合 7"/>
            <p:cNvGrpSpPr/>
            <p:nvPr/>
          </p:nvGrpSpPr>
          <p:grpSpPr>
            <a:xfrm>
              <a:off x="7311" y="3390"/>
              <a:ext cx="3776" cy="1305"/>
              <a:chOff x="7311" y="3390"/>
              <a:chExt cx="3776" cy="1305"/>
            </a:xfrm>
          </p:grpSpPr>
          <p:sp>
            <p:nvSpPr>
              <p:cNvPr id="12298" name="文本框 6"/>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音序：</a:t>
                </a:r>
              </a:p>
            </p:txBody>
          </p:sp>
          <p:sp>
            <p:nvSpPr>
              <p:cNvPr id="12299" name="文本框 8"/>
              <p:cNvSpPr txBox="1"/>
              <p:nvPr/>
            </p:nvSpPr>
            <p:spPr>
              <a:xfrm>
                <a:off x="9935" y="3390"/>
                <a:ext cx="1152" cy="1305"/>
              </a:xfrm>
              <a:prstGeom prst="rect">
                <a:avLst/>
              </a:prstGeom>
              <a:noFill/>
              <a:ln w="9525">
                <a:noFill/>
              </a:ln>
            </p:spPr>
            <p:txBody>
              <a:bodyPr wrap="square" anchor="t">
                <a:spAutoFit/>
              </a:bodyPr>
              <a:lstStyle/>
              <a:p>
                <a:r>
                  <a:rPr lang="en-US" altLang="zh-CN" sz="4800" b="1">
                    <a:solidFill>
                      <a:srgbClr val="FF0000"/>
                    </a:solidFill>
                    <a:latin typeface="GB Pinyinok-D" panose="02010601030101010101" charset="-122"/>
                    <a:ea typeface="GB Pinyinok-D" panose="02010601030101010101" charset="-122"/>
                  </a:rPr>
                  <a:t>D</a:t>
                </a:r>
              </a:p>
            </p:txBody>
          </p:sp>
        </p:grpSp>
        <p:grpSp>
          <p:nvGrpSpPr>
            <p:cNvPr id="12300" name="组合 9"/>
            <p:cNvGrpSpPr/>
            <p:nvPr/>
          </p:nvGrpSpPr>
          <p:grpSpPr>
            <a:xfrm>
              <a:off x="12279" y="3366"/>
              <a:ext cx="6175" cy="1303"/>
              <a:chOff x="7311" y="3366"/>
              <a:chExt cx="6175" cy="1303"/>
            </a:xfrm>
          </p:grpSpPr>
          <p:sp>
            <p:nvSpPr>
              <p:cNvPr id="12301" name="文本框 10"/>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结构：</a:t>
                </a:r>
              </a:p>
            </p:txBody>
          </p:sp>
          <p:sp>
            <p:nvSpPr>
              <p:cNvPr id="12302" name="文本框 12"/>
              <p:cNvSpPr txBox="1"/>
              <p:nvPr/>
            </p:nvSpPr>
            <p:spPr>
              <a:xfrm>
                <a:off x="9935" y="3366"/>
                <a:ext cx="3551" cy="1303"/>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左右</a:t>
                </a:r>
              </a:p>
            </p:txBody>
          </p:sp>
        </p:grpSp>
      </p:grpSp>
      <p:grpSp>
        <p:nvGrpSpPr>
          <p:cNvPr id="12303" name="组合 13"/>
          <p:cNvGrpSpPr/>
          <p:nvPr/>
        </p:nvGrpSpPr>
        <p:grpSpPr>
          <a:xfrm>
            <a:off x="3968750" y="2502535"/>
            <a:ext cx="6832600" cy="845184"/>
            <a:chOff x="7311" y="3366"/>
            <a:chExt cx="10760" cy="1333"/>
          </a:xfrm>
        </p:grpSpPr>
        <p:grpSp>
          <p:nvGrpSpPr>
            <p:cNvPr id="12304" name="组合 14"/>
            <p:cNvGrpSpPr/>
            <p:nvPr/>
          </p:nvGrpSpPr>
          <p:grpSpPr>
            <a:xfrm>
              <a:off x="7311" y="3390"/>
              <a:ext cx="3752" cy="1309"/>
              <a:chOff x="7311" y="3390"/>
              <a:chExt cx="3752" cy="1309"/>
            </a:xfrm>
          </p:grpSpPr>
          <p:sp>
            <p:nvSpPr>
              <p:cNvPr id="12305" name="文本框 1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偏旁：</a:t>
                </a:r>
              </a:p>
            </p:txBody>
          </p:sp>
          <p:sp>
            <p:nvSpPr>
              <p:cNvPr id="12306" name="文本框 16"/>
              <p:cNvSpPr txBox="1"/>
              <p:nvPr/>
            </p:nvSpPr>
            <p:spPr>
              <a:xfrm>
                <a:off x="9911" y="3390"/>
                <a:ext cx="1152" cy="1309"/>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口</a:t>
                </a:r>
              </a:p>
            </p:txBody>
          </p:sp>
        </p:grpSp>
        <p:grpSp>
          <p:nvGrpSpPr>
            <p:cNvPr id="12307" name="组合 17"/>
            <p:cNvGrpSpPr/>
            <p:nvPr/>
          </p:nvGrpSpPr>
          <p:grpSpPr>
            <a:xfrm>
              <a:off x="12279" y="3366"/>
              <a:ext cx="5792" cy="1308"/>
              <a:chOff x="7311" y="3366"/>
              <a:chExt cx="5792" cy="1308"/>
            </a:xfrm>
          </p:grpSpPr>
          <p:sp>
            <p:nvSpPr>
              <p:cNvPr id="12308" name="文本框 18"/>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笔画数：</a:t>
                </a:r>
              </a:p>
            </p:txBody>
          </p:sp>
          <p:sp>
            <p:nvSpPr>
              <p:cNvPr id="12309" name="文本框 19"/>
              <p:cNvSpPr txBox="1"/>
              <p:nvPr/>
            </p:nvSpPr>
            <p:spPr>
              <a:xfrm>
                <a:off x="10631" y="3366"/>
                <a:ext cx="2472" cy="1308"/>
              </a:xfrm>
              <a:prstGeom prst="rect">
                <a:avLst/>
              </a:prstGeom>
              <a:noFill/>
              <a:ln w="9525">
                <a:noFill/>
              </a:ln>
            </p:spPr>
            <p:txBody>
              <a:bodyPr wrap="square" anchor="t">
                <a:spAutoFit/>
              </a:bodyPr>
              <a:lstStyle/>
              <a:p>
                <a:r>
                  <a:rPr lang="en-US" altLang="zh-CN" sz="4800" b="1">
                    <a:solidFill>
                      <a:srgbClr val="FF0000"/>
                    </a:solidFill>
                    <a:latin typeface="楷体" panose="02010609060101010101" charset="-122"/>
                    <a:ea typeface="楷体" panose="02010609060101010101" charset="-122"/>
                  </a:rPr>
                  <a:t>5</a:t>
                </a:r>
              </a:p>
            </p:txBody>
          </p:sp>
        </p:grpSp>
      </p:grpSp>
      <p:grpSp>
        <p:nvGrpSpPr>
          <p:cNvPr id="12310" name="组合 24"/>
          <p:cNvGrpSpPr/>
          <p:nvPr/>
        </p:nvGrpSpPr>
        <p:grpSpPr>
          <a:xfrm>
            <a:off x="3968750" y="3494723"/>
            <a:ext cx="8204200" cy="830262"/>
            <a:chOff x="7311" y="3390"/>
            <a:chExt cx="12920" cy="1307"/>
          </a:xfrm>
        </p:grpSpPr>
        <p:sp>
          <p:nvSpPr>
            <p:cNvPr id="12311" name="文本框 2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组词：</a:t>
              </a:r>
            </a:p>
          </p:txBody>
        </p:sp>
        <p:sp>
          <p:nvSpPr>
            <p:cNvPr id="12312" name="文本框 26"/>
            <p:cNvSpPr txBox="1"/>
            <p:nvPr/>
          </p:nvSpPr>
          <p:spPr>
            <a:xfrm>
              <a:off x="9911" y="3390"/>
              <a:ext cx="10320" cy="1307"/>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叮嘱  叮咛  </a:t>
              </a:r>
            </a:p>
          </p:txBody>
        </p:sp>
      </p:grpSp>
      <p:sp>
        <p:nvSpPr>
          <p:cNvPr id="12313" name="文本框 30"/>
          <p:cNvSpPr txBox="1"/>
          <p:nvPr/>
        </p:nvSpPr>
        <p:spPr>
          <a:xfrm>
            <a:off x="3946525" y="4472623"/>
            <a:ext cx="1828800" cy="706437"/>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笔顺：</a:t>
            </a:r>
          </a:p>
        </p:txBody>
      </p:sp>
      <p:pic>
        <p:nvPicPr>
          <p:cNvPr id="10242" name="图片 4" descr="KT叮"/>
          <p:cNvPicPr>
            <a:picLocks noChangeAspect="1"/>
          </p:cNvPicPr>
          <p:nvPr/>
        </p:nvPicPr>
        <p:blipFill>
          <a:blip r:embed="rId3" cstate="print">
            <a:clrChange>
              <a:clrFrom>
                <a:srgbClr val="FFFFFF">
                  <a:alpha val="100000"/>
                </a:srgbClr>
              </a:clrFrom>
              <a:clrTo>
                <a:srgbClr val="FFFFFF">
                  <a:alpha val="100000"/>
                  <a:alpha val="0"/>
                </a:srgbClr>
              </a:clrTo>
            </a:clrChange>
          </a:blip>
          <a:stretch>
            <a:fillRect/>
          </a:stretch>
        </p:blipFill>
        <p:spPr>
          <a:xfrm>
            <a:off x="5517515" y="4539615"/>
            <a:ext cx="3680460" cy="711200"/>
          </a:xfrm>
          <a:prstGeom prst="rect">
            <a:avLst/>
          </a:prstGeom>
          <a:noFill/>
          <a:ln w="9525">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2" name="组合 3"/>
          <p:cNvGrpSpPr/>
          <p:nvPr/>
        </p:nvGrpSpPr>
        <p:grpSpPr>
          <a:xfrm>
            <a:off x="1004888" y="1330960"/>
            <a:ext cx="2560640" cy="3979863"/>
            <a:chOff x="1582" y="2435"/>
            <a:chExt cx="4032" cy="6268"/>
          </a:xfrm>
        </p:grpSpPr>
        <p:pic>
          <p:nvPicPr>
            <p:cNvPr id="12293" name="图片 1" descr="u=3428829518,1795023712&amp;fm=26&amp;gp=0"/>
            <p:cNvPicPr>
              <a:picLocks noChangeAspect="1"/>
            </p:cNvPicPr>
            <p:nvPr/>
          </p:nvPicPr>
          <p:blipFill>
            <a:blip r:embed="rId2" cstate="print">
              <a:clrChange>
                <a:clrFrom>
                  <a:srgbClr val="FFFFFF"/>
                </a:clrFrom>
                <a:clrTo>
                  <a:srgbClr val="FFFFFF">
                    <a:alpha val="0"/>
                  </a:srgbClr>
                </a:clrTo>
              </a:clrChange>
            </a:blip>
            <a:stretch>
              <a:fillRect/>
            </a:stretch>
          </p:blipFill>
          <p:spPr>
            <a:xfrm>
              <a:off x="1582" y="4462"/>
              <a:ext cx="3987" cy="3987"/>
            </a:xfrm>
            <a:prstGeom prst="rect">
              <a:avLst/>
            </a:prstGeom>
            <a:noFill/>
            <a:ln w="9525">
              <a:noFill/>
            </a:ln>
          </p:spPr>
        </p:pic>
        <p:sp>
          <p:nvSpPr>
            <p:cNvPr id="12294" name="文本框 3"/>
            <p:cNvSpPr txBox="1"/>
            <p:nvPr/>
          </p:nvSpPr>
          <p:spPr>
            <a:xfrm>
              <a:off x="1781" y="4440"/>
              <a:ext cx="3523" cy="4263"/>
            </a:xfrm>
            <a:prstGeom prst="rect">
              <a:avLst/>
            </a:prstGeom>
            <a:noFill/>
            <a:ln w="9525">
              <a:noFill/>
            </a:ln>
          </p:spPr>
          <p:txBody>
            <a:bodyPr wrap="square" anchor="t">
              <a:spAutoFit/>
            </a:bodyPr>
            <a:lstStyle/>
            <a:p>
              <a:r>
                <a:rPr lang="zh-CN" altLang="en-US" sz="17000">
                  <a:latin typeface="楷体" panose="02010609060101010101" charset="-122"/>
                  <a:ea typeface="楷体" panose="02010609060101010101" charset="-122"/>
                </a:rPr>
                <a:t>嘱</a:t>
              </a:r>
            </a:p>
          </p:txBody>
        </p:sp>
        <p:sp>
          <p:nvSpPr>
            <p:cNvPr id="12295" name="文本框 5"/>
            <p:cNvSpPr txBox="1"/>
            <p:nvPr/>
          </p:nvSpPr>
          <p:spPr>
            <a:xfrm>
              <a:off x="2237" y="2435"/>
              <a:ext cx="3377" cy="2082"/>
            </a:xfrm>
            <a:prstGeom prst="rect">
              <a:avLst/>
            </a:prstGeom>
            <a:noFill/>
            <a:ln w="9525">
              <a:noFill/>
            </a:ln>
          </p:spPr>
          <p:txBody>
            <a:bodyPr wrap="square" anchor="t">
              <a:spAutoFit/>
            </a:bodyPr>
            <a:lstStyle/>
            <a:p>
              <a:r>
                <a:rPr lang="en-US" altLang="zh-CN" sz="8000">
                  <a:solidFill>
                    <a:srgbClr val="FF0000"/>
                  </a:solidFill>
                  <a:latin typeface="GB Pinyinok-D" panose="02010601030101010101" charset="-122"/>
                  <a:ea typeface="GB Pinyinok-D" panose="02010601030101010101" charset="-122"/>
                </a:rPr>
                <a:t>zhǔ</a:t>
              </a:r>
            </a:p>
          </p:txBody>
        </p:sp>
      </p:grpSp>
      <p:grpSp>
        <p:nvGrpSpPr>
          <p:cNvPr id="12296" name="组合 11"/>
          <p:cNvGrpSpPr/>
          <p:nvPr/>
        </p:nvGrpSpPr>
        <p:grpSpPr>
          <a:xfrm>
            <a:off x="3968750" y="1510348"/>
            <a:ext cx="7077075" cy="845501"/>
            <a:chOff x="7311" y="3366"/>
            <a:chExt cx="11143" cy="1329"/>
          </a:xfrm>
        </p:grpSpPr>
        <p:grpSp>
          <p:nvGrpSpPr>
            <p:cNvPr id="12297" name="组合 7"/>
            <p:cNvGrpSpPr/>
            <p:nvPr/>
          </p:nvGrpSpPr>
          <p:grpSpPr>
            <a:xfrm>
              <a:off x="7311" y="3390"/>
              <a:ext cx="3776" cy="1305"/>
              <a:chOff x="7311" y="3390"/>
              <a:chExt cx="3776" cy="1305"/>
            </a:xfrm>
          </p:grpSpPr>
          <p:sp>
            <p:nvSpPr>
              <p:cNvPr id="12298" name="文本框 6"/>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音序：</a:t>
                </a:r>
              </a:p>
            </p:txBody>
          </p:sp>
          <p:sp>
            <p:nvSpPr>
              <p:cNvPr id="12299" name="文本框 8"/>
              <p:cNvSpPr txBox="1"/>
              <p:nvPr/>
            </p:nvSpPr>
            <p:spPr>
              <a:xfrm>
                <a:off x="9935" y="3390"/>
                <a:ext cx="1152" cy="1305"/>
              </a:xfrm>
              <a:prstGeom prst="rect">
                <a:avLst/>
              </a:prstGeom>
              <a:noFill/>
              <a:ln w="9525">
                <a:noFill/>
              </a:ln>
            </p:spPr>
            <p:txBody>
              <a:bodyPr wrap="square" anchor="t">
                <a:spAutoFit/>
              </a:bodyPr>
              <a:lstStyle/>
              <a:p>
                <a:r>
                  <a:rPr lang="en-US" altLang="zh-CN" sz="4800" b="1">
                    <a:solidFill>
                      <a:srgbClr val="FF0000"/>
                    </a:solidFill>
                    <a:latin typeface="GB Pinyinok-D" panose="02010601030101010101" charset="-122"/>
                    <a:ea typeface="GB Pinyinok-D" panose="02010601030101010101" charset="-122"/>
                  </a:rPr>
                  <a:t>Z</a:t>
                </a:r>
              </a:p>
            </p:txBody>
          </p:sp>
        </p:grpSp>
        <p:grpSp>
          <p:nvGrpSpPr>
            <p:cNvPr id="12300" name="组合 9"/>
            <p:cNvGrpSpPr/>
            <p:nvPr/>
          </p:nvGrpSpPr>
          <p:grpSpPr>
            <a:xfrm>
              <a:off x="12279" y="3366"/>
              <a:ext cx="6175" cy="1305"/>
              <a:chOff x="7311" y="3366"/>
              <a:chExt cx="6175" cy="1305"/>
            </a:xfrm>
          </p:grpSpPr>
          <p:sp>
            <p:nvSpPr>
              <p:cNvPr id="12301" name="文本框 10"/>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结构：</a:t>
                </a:r>
              </a:p>
            </p:txBody>
          </p:sp>
          <p:sp>
            <p:nvSpPr>
              <p:cNvPr id="12302" name="文本框 12"/>
              <p:cNvSpPr txBox="1"/>
              <p:nvPr/>
            </p:nvSpPr>
            <p:spPr>
              <a:xfrm>
                <a:off x="9935" y="3366"/>
                <a:ext cx="3551" cy="1305"/>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左右</a:t>
                </a:r>
              </a:p>
            </p:txBody>
          </p:sp>
        </p:grpSp>
      </p:grpSp>
      <p:grpSp>
        <p:nvGrpSpPr>
          <p:cNvPr id="12303" name="组合 13"/>
          <p:cNvGrpSpPr/>
          <p:nvPr/>
        </p:nvGrpSpPr>
        <p:grpSpPr>
          <a:xfrm>
            <a:off x="3968750" y="2502535"/>
            <a:ext cx="6832600" cy="845184"/>
            <a:chOff x="7311" y="3366"/>
            <a:chExt cx="10760" cy="1333"/>
          </a:xfrm>
        </p:grpSpPr>
        <p:grpSp>
          <p:nvGrpSpPr>
            <p:cNvPr id="12304" name="组合 14"/>
            <p:cNvGrpSpPr/>
            <p:nvPr/>
          </p:nvGrpSpPr>
          <p:grpSpPr>
            <a:xfrm>
              <a:off x="7311" y="3390"/>
              <a:ext cx="3752" cy="1309"/>
              <a:chOff x="7311" y="3390"/>
              <a:chExt cx="3752" cy="1309"/>
            </a:xfrm>
          </p:grpSpPr>
          <p:sp>
            <p:nvSpPr>
              <p:cNvPr id="12305" name="文本框 1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偏旁：</a:t>
                </a:r>
              </a:p>
            </p:txBody>
          </p:sp>
          <p:sp>
            <p:nvSpPr>
              <p:cNvPr id="12306" name="文本框 16"/>
              <p:cNvSpPr txBox="1"/>
              <p:nvPr/>
            </p:nvSpPr>
            <p:spPr>
              <a:xfrm>
                <a:off x="9911" y="3390"/>
                <a:ext cx="1152" cy="1309"/>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sym typeface="+mn-ea"/>
                  </a:rPr>
                  <a:t>口</a:t>
                </a:r>
                <a:endParaRPr lang="zh-CN" altLang="en-US" sz="4800" b="1">
                  <a:solidFill>
                    <a:srgbClr val="FF0000"/>
                  </a:solidFill>
                  <a:latin typeface="楷体" panose="02010609060101010101" charset="-122"/>
                  <a:ea typeface="楷体" panose="02010609060101010101" charset="-122"/>
                </a:endParaRPr>
              </a:p>
            </p:txBody>
          </p:sp>
        </p:grpSp>
        <p:grpSp>
          <p:nvGrpSpPr>
            <p:cNvPr id="12307" name="组合 17"/>
            <p:cNvGrpSpPr/>
            <p:nvPr/>
          </p:nvGrpSpPr>
          <p:grpSpPr>
            <a:xfrm>
              <a:off x="12279" y="3366"/>
              <a:ext cx="5792" cy="1310"/>
              <a:chOff x="7311" y="3366"/>
              <a:chExt cx="5792" cy="1310"/>
            </a:xfrm>
          </p:grpSpPr>
          <p:sp>
            <p:nvSpPr>
              <p:cNvPr id="12308" name="文本框 18"/>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笔画数：</a:t>
                </a:r>
              </a:p>
            </p:txBody>
          </p:sp>
          <p:sp>
            <p:nvSpPr>
              <p:cNvPr id="12309" name="文本框 19"/>
              <p:cNvSpPr txBox="1"/>
              <p:nvPr/>
            </p:nvSpPr>
            <p:spPr>
              <a:xfrm>
                <a:off x="10631" y="3366"/>
                <a:ext cx="2472" cy="1310"/>
              </a:xfrm>
              <a:prstGeom prst="rect">
                <a:avLst/>
              </a:prstGeom>
              <a:noFill/>
              <a:ln w="9525">
                <a:noFill/>
              </a:ln>
            </p:spPr>
            <p:txBody>
              <a:bodyPr wrap="square" anchor="t">
                <a:spAutoFit/>
              </a:bodyPr>
              <a:lstStyle/>
              <a:p>
                <a:r>
                  <a:rPr lang="en-US" altLang="zh-CN" sz="4800" b="1">
                    <a:solidFill>
                      <a:srgbClr val="FF0000"/>
                    </a:solidFill>
                    <a:latin typeface="楷体" panose="02010609060101010101" charset="-122"/>
                    <a:ea typeface="楷体" panose="02010609060101010101" charset="-122"/>
                  </a:rPr>
                  <a:t>15</a:t>
                </a:r>
              </a:p>
            </p:txBody>
          </p:sp>
        </p:grpSp>
      </p:grpSp>
      <p:grpSp>
        <p:nvGrpSpPr>
          <p:cNvPr id="12310" name="组合 24"/>
          <p:cNvGrpSpPr/>
          <p:nvPr/>
        </p:nvGrpSpPr>
        <p:grpSpPr>
          <a:xfrm>
            <a:off x="3968750" y="3494723"/>
            <a:ext cx="8204200" cy="830262"/>
            <a:chOff x="7311" y="3390"/>
            <a:chExt cx="12920" cy="1307"/>
          </a:xfrm>
        </p:grpSpPr>
        <p:sp>
          <p:nvSpPr>
            <p:cNvPr id="12311" name="文本框 2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组词：</a:t>
              </a:r>
            </a:p>
          </p:txBody>
        </p:sp>
        <p:sp>
          <p:nvSpPr>
            <p:cNvPr id="12312" name="文本框 26"/>
            <p:cNvSpPr txBox="1"/>
            <p:nvPr/>
          </p:nvSpPr>
          <p:spPr>
            <a:xfrm>
              <a:off x="9911" y="3390"/>
              <a:ext cx="10320" cy="1307"/>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叮嘱  嘱咐  嘱托  </a:t>
              </a:r>
            </a:p>
          </p:txBody>
        </p:sp>
      </p:grpSp>
      <p:sp>
        <p:nvSpPr>
          <p:cNvPr id="12313" name="文本框 30"/>
          <p:cNvSpPr txBox="1"/>
          <p:nvPr/>
        </p:nvSpPr>
        <p:spPr>
          <a:xfrm>
            <a:off x="3946525" y="4472623"/>
            <a:ext cx="1828800" cy="706437"/>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笔顺：</a:t>
            </a:r>
          </a:p>
        </p:txBody>
      </p:sp>
      <p:pic>
        <p:nvPicPr>
          <p:cNvPr id="11266" name="图片 4" descr="KT嘱"/>
          <p:cNvPicPr>
            <a:picLocks noChangeAspect="1"/>
          </p:cNvPicPr>
          <p:nvPr/>
        </p:nvPicPr>
        <p:blipFill>
          <a:blip r:embed="rId3" cstate="print">
            <a:clrChange>
              <a:clrFrom>
                <a:srgbClr val="FFFFFF">
                  <a:alpha val="100000"/>
                </a:srgbClr>
              </a:clrFrom>
              <a:clrTo>
                <a:srgbClr val="FFFFFF">
                  <a:alpha val="100000"/>
                  <a:alpha val="0"/>
                </a:srgbClr>
              </a:clrTo>
            </a:clrChange>
          </a:blip>
          <a:srcRect l="-25462" t="2463" r="28178" b="-246"/>
          <a:stretch>
            <a:fillRect/>
          </a:stretch>
        </p:blipFill>
        <p:spPr>
          <a:xfrm>
            <a:off x="3197225" y="4548505"/>
            <a:ext cx="8241030" cy="529590"/>
          </a:xfrm>
          <a:prstGeom prst="rect">
            <a:avLst/>
          </a:prstGeom>
          <a:noFill/>
          <a:ln w="9525">
            <a:noFill/>
          </a:ln>
        </p:spPr>
      </p:pic>
      <p:pic>
        <p:nvPicPr>
          <p:cNvPr id="2" name="图片 4" descr="KT嘱"/>
          <p:cNvPicPr>
            <a:picLocks noChangeAspect="1"/>
          </p:cNvPicPr>
          <p:nvPr/>
        </p:nvPicPr>
        <p:blipFill>
          <a:blip r:embed="rId4" cstate="print">
            <a:clrChange>
              <a:clrFrom>
                <a:srgbClr val="FFFFFF">
                  <a:alpha val="100000"/>
                </a:srgbClr>
              </a:clrFrom>
              <a:clrTo>
                <a:srgbClr val="FFFFFF">
                  <a:alpha val="100000"/>
                  <a:alpha val="0"/>
                </a:srgbClr>
              </a:clrTo>
            </a:clrChange>
          </a:blip>
          <a:srcRect l="72664" t="2217"/>
          <a:stretch>
            <a:fillRect/>
          </a:stretch>
        </p:blipFill>
        <p:spPr>
          <a:xfrm>
            <a:off x="5295265" y="5342890"/>
            <a:ext cx="2404110" cy="549275"/>
          </a:xfrm>
          <a:prstGeom prst="rect">
            <a:avLst/>
          </a:prstGeom>
          <a:noFill/>
          <a:ln w="9525">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2" name="组合 3"/>
          <p:cNvGrpSpPr/>
          <p:nvPr/>
        </p:nvGrpSpPr>
        <p:grpSpPr>
          <a:xfrm>
            <a:off x="1004888" y="1330960"/>
            <a:ext cx="2919460" cy="3979863"/>
            <a:chOff x="1582" y="2435"/>
            <a:chExt cx="4597" cy="6268"/>
          </a:xfrm>
        </p:grpSpPr>
        <p:pic>
          <p:nvPicPr>
            <p:cNvPr id="12293" name="图片 1" descr="u=3428829518,1795023712&amp;fm=26&amp;gp=0"/>
            <p:cNvPicPr>
              <a:picLocks noChangeAspect="1"/>
            </p:cNvPicPr>
            <p:nvPr/>
          </p:nvPicPr>
          <p:blipFill>
            <a:blip r:embed="rId2" cstate="print">
              <a:clrChange>
                <a:clrFrom>
                  <a:srgbClr val="FFFFFF"/>
                </a:clrFrom>
                <a:clrTo>
                  <a:srgbClr val="FFFFFF">
                    <a:alpha val="0"/>
                  </a:srgbClr>
                </a:clrTo>
              </a:clrChange>
            </a:blip>
            <a:stretch>
              <a:fillRect/>
            </a:stretch>
          </p:blipFill>
          <p:spPr>
            <a:xfrm>
              <a:off x="1582" y="4462"/>
              <a:ext cx="3987" cy="3987"/>
            </a:xfrm>
            <a:prstGeom prst="rect">
              <a:avLst/>
            </a:prstGeom>
            <a:noFill/>
            <a:ln w="9525">
              <a:noFill/>
            </a:ln>
          </p:spPr>
        </p:pic>
        <p:sp>
          <p:nvSpPr>
            <p:cNvPr id="12294" name="文本框 3"/>
            <p:cNvSpPr txBox="1"/>
            <p:nvPr/>
          </p:nvSpPr>
          <p:spPr>
            <a:xfrm>
              <a:off x="1781" y="4440"/>
              <a:ext cx="3523" cy="4263"/>
            </a:xfrm>
            <a:prstGeom prst="rect">
              <a:avLst/>
            </a:prstGeom>
            <a:noFill/>
            <a:ln w="9525">
              <a:noFill/>
            </a:ln>
          </p:spPr>
          <p:txBody>
            <a:bodyPr wrap="square" anchor="t">
              <a:spAutoFit/>
            </a:bodyPr>
            <a:lstStyle/>
            <a:p>
              <a:r>
                <a:rPr lang="zh-CN" altLang="en-US" sz="17000">
                  <a:latin typeface="楷体" panose="02010609060101010101" charset="-122"/>
                  <a:ea typeface="楷体" panose="02010609060101010101" charset="-122"/>
                </a:rPr>
                <a:t>塌</a:t>
              </a:r>
            </a:p>
          </p:txBody>
        </p:sp>
        <p:sp>
          <p:nvSpPr>
            <p:cNvPr id="12295" name="文本框 5"/>
            <p:cNvSpPr txBox="1"/>
            <p:nvPr/>
          </p:nvSpPr>
          <p:spPr>
            <a:xfrm>
              <a:off x="2802" y="2435"/>
              <a:ext cx="3377" cy="2082"/>
            </a:xfrm>
            <a:prstGeom prst="rect">
              <a:avLst/>
            </a:prstGeom>
            <a:noFill/>
            <a:ln w="9525">
              <a:noFill/>
            </a:ln>
          </p:spPr>
          <p:txBody>
            <a:bodyPr wrap="square" anchor="t">
              <a:spAutoFit/>
            </a:bodyPr>
            <a:lstStyle/>
            <a:p>
              <a:r>
                <a:rPr lang="en-US" altLang="zh-CN" sz="8000">
                  <a:solidFill>
                    <a:srgbClr val="FF0000"/>
                  </a:solidFill>
                  <a:latin typeface="GB Pinyinok-D" panose="02010601030101010101" charset="-122"/>
                  <a:ea typeface="GB Pinyinok-D" panose="02010601030101010101" charset="-122"/>
                </a:rPr>
                <a:t>tā</a:t>
              </a:r>
            </a:p>
          </p:txBody>
        </p:sp>
      </p:grpSp>
      <p:grpSp>
        <p:nvGrpSpPr>
          <p:cNvPr id="12296" name="组合 11"/>
          <p:cNvGrpSpPr/>
          <p:nvPr/>
        </p:nvGrpSpPr>
        <p:grpSpPr>
          <a:xfrm>
            <a:off x="3968750" y="1510348"/>
            <a:ext cx="7077075" cy="845501"/>
            <a:chOff x="7311" y="3366"/>
            <a:chExt cx="11143" cy="1329"/>
          </a:xfrm>
        </p:grpSpPr>
        <p:grpSp>
          <p:nvGrpSpPr>
            <p:cNvPr id="12297" name="组合 7"/>
            <p:cNvGrpSpPr/>
            <p:nvPr/>
          </p:nvGrpSpPr>
          <p:grpSpPr>
            <a:xfrm>
              <a:off x="7311" y="3390"/>
              <a:ext cx="3776" cy="1305"/>
              <a:chOff x="7311" y="3390"/>
              <a:chExt cx="3776" cy="1305"/>
            </a:xfrm>
          </p:grpSpPr>
          <p:sp>
            <p:nvSpPr>
              <p:cNvPr id="12298" name="文本框 6"/>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音序：</a:t>
                </a:r>
              </a:p>
            </p:txBody>
          </p:sp>
          <p:sp>
            <p:nvSpPr>
              <p:cNvPr id="12299" name="文本框 8"/>
              <p:cNvSpPr txBox="1"/>
              <p:nvPr/>
            </p:nvSpPr>
            <p:spPr>
              <a:xfrm>
                <a:off x="9935" y="3390"/>
                <a:ext cx="1152" cy="1305"/>
              </a:xfrm>
              <a:prstGeom prst="rect">
                <a:avLst/>
              </a:prstGeom>
              <a:noFill/>
              <a:ln w="9525">
                <a:noFill/>
              </a:ln>
            </p:spPr>
            <p:txBody>
              <a:bodyPr wrap="square" anchor="t">
                <a:spAutoFit/>
              </a:bodyPr>
              <a:lstStyle/>
              <a:p>
                <a:r>
                  <a:rPr lang="en-US" altLang="zh-CN" sz="4800" b="1">
                    <a:solidFill>
                      <a:srgbClr val="FF0000"/>
                    </a:solidFill>
                    <a:latin typeface="GB Pinyinok-D" panose="02010601030101010101" charset="-122"/>
                    <a:ea typeface="GB Pinyinok-D" panose="02010601030101010101" charset="-122"/>
                  </a:rPr>
                  <a:t>T</a:t>
                </a:r>
              </a:p>
            </p:txBody>
          </p:sp>
        </p:grpSp>
        <p:grpSp>
          <p:nvGrpSpPr>
            <p:cNvPr id="12300" name="组合 9"/>
            <p:cNvGrpSpPr/>
            <p:nvPr/>
          </p:nvGrpSpPr>
          <p:grpSpPr>
            <a:xfrm>
              <a:off x="12279" y="3366"/>
              <a:ext cx="6175" cy="1303"/>
              <a:chOff x="7311" y="3366"/>
              <a:chExt cx="6175" cy="1303"/>
            </a:xfrm>
          </p:grpSpPr>
          <p:sp>
            <p:nvSpPr>
              <p:cNvPr id="12301" name="文本框 10"/>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结构：</a:t>
                </a:r>
              </a:p>
            </p:txBody>
          </p:sp>
          <p:sp>
            <p:nvSpPr>
              <p:cNvPr id="12302" name="文本框 12"/>
              <p:cNvSpPr txBox="1"/>
              <p:nvPr/>
            </p:nvSpPr>
            <p:spPr>
              <a:xfrm>
                <a:off x="9935" y="3366"/>
                <a:ext cx="3551" cy="1303"/>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左右</a:t>
                </a:r>
              </a:p>
            </p:txBody>
          </p:sp>
        </p:grpSp>
      </p:grpSp>
      <p:grpSp>
        <p:nvGrpSpPr>
          <p:cNvPr id="12303" name="组合 13"/>
          <p:cNvGrpSpPr/>
          <p:nvPr/>
        </p:nvGrpSpPr>
        <p:grpSpPr>
          <a:xfrm>
            <a:off x="3968750" y="2502535"/>
            <a:ext cx="6832600" cy="845184"/>
            <a:chOff x="7311" y="3366"/>
            <a:chExt cx="10760" cy="1333"/>
          </a:xfrm>
        </p:grpSpPr>
        <p:grpSp>
          <p:nvGrpSpPr>
            <p:cNvPr id="12304" name="组合 14"/>
            <p:cNvGrpSpPr/>
            <p:nvPr/>
          </p:nvGrpSpPr>
          <p:grpSpPr>
            <a:xfrm>
              <a:off x="7311" y="3390"/>
              <a:ext cx="3752" cy="1309"/>
              <a:chOff x="7311" y="3390"/>
              <a:chExt cx="3752" cy="1309"/>
            </a:xfrm>
          </p:grpSpPr>
          <p:sp>
            <p:nvSpPr>
              <p:cNvPr id="12305" name="文本框 1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偏旁：</a:t>
                </a:r>
              </a:p>
            </p:txBody>
          </p:sp>
          <p:sp>
            <p:nvSpPr>
              <p:cNvPr id="12306" name="文本框 16"/>
              <p:cNvSpPr txBox="1"/>
              <p:nvPr/>
            </p:nvSpPr>
            <p:spPr>
              <a:xfrm>
                <a:off x="9911" y="3390"/>
                <a:ext cx="1152" cy="1309"/>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土</a:t>
                </a:r>
              </a:p>
            </p:txBody>
          </p:sp>
        </p:grpSp>
        <p:grpSp>
          <p:nvGrpSpPr>
            <p:cNvPr id="12307" name="组合 17"/>
            <p:cNvGrpSpPr/>
            <p:nvPr/>
          </p:nvGrpSpPr>
          <p:grpSpPr>
            <a:xfrm>
              <a:off x="12279" y="3366"/>
              <a:ext cx="5792" cy="1309"/>
              <a:chOff x="7311" y="3366"/>
              <a:chExt cx="5792" cy="1309"/>
            </a:xfrm>
          </p:grpSpPr>
          <p:sp>
            <p:nvSpPr>
              <p:cNvPr id="12308" name="文本框 18"/>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笔画数：</a:t>
                </a:r>
              </a:p>
            </p:txBody>
          </p:sp>
          <p:sp>
            <p:nvSpPr>
              <p:cNvPr id="12309" name="文本框 19"/>
              <p:cNvSpPr txBox="1"/>
              <p:nvPr/>
            </p:nvSpPr>
            <p:spPr>
              <a:xfrm>
                <a:off x="10631" y="3366"/>
                <a:ext cx="2472" cy="1309"/>
              </a:xfrm>
              <a:prstGeom prst="rect">
                <a:avLst/>
              </a:prstGeom>
              <a:noFill/>
              <a:ln w="9525">
                <a:noFill/>
              </a:ln>
            </p:spPr>
            <p:txBody>
              <a:bodyPr wrap="square" anchor="t">
                <a:spAutoFit/>
              </a:bodyPr>
              <a:lstStyle/>
              <a:p>
                <a:r>
                  <a:rPr lang="en-US" altLang="zh-CN" sz="4800" b="1">
                    <a:solidFill>
                      <a:srgbClr val="FF0000"/>
                    </a:solidFill>
                    <a:latin typeface="楷体" panose="02010609060101010101" charset="-122"/>
                    <a:ea typeface="楷体" panose="02010609060101010101" charset="-122"/>
                  </a:rPr>
                  <a:t>13</a:t>
                </a:r>
              </a:p>
            </p:txBody>
          </p:sp>
        </p:grpSp>
      </p:grpSp>
      <p:grpSp>
        <p:nvGrpSpPr>
          <p:cNvPr id="12310" name="组合 24"/>
          <p:cNvGrpSpPr/>
          <p:nvPr/>
        </p:nvGrpSpPr>
        <p:grpSpPr>
          <a:xfrm>
            <a:off x="3968750" y="3494723"/>
            <a:ext cx="8204200" cy="830262"/>
            <a:chOff x="7311" y="3390"/>
            <a:chExt cx="12920" cy="1307"/>
          </a:xfrm>
        </p:grpSpPr>
        <p:sp>
          <p:nvSpPr>
            <p:cNvPr id="12311" name="文本框 25"/>
            <p:cNvSpPr txBox="1"/>
            <p:nvPr/>
          </p:nvSpPr>
          <p:spPr>
            <a:xfrm>
              <a:off x="7311" y="3390"/>
              <a:ext cx="2880" cy="1113"/>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组词：</a:t>
              </a:r>
            </a:p>
          </p:txBody>
        </p:sp>
        <p:sp>
          <p:nvSpPr>
            <p:cNvPr id="12312" name="文本框 26"/>
            <p:cNvSpPr txBox="1"/>
            <p:nvPr/>
          </p:nvSpPr>
          <p:spPr>
            <a:xfrm>
              <a:off x="9911" y="3390"/>
              <a:ext cx="10320" cy="1307"/>
            </a:xfrm>
            <a:prstGeom prst="rect">
              <a:avLst/>
            </a:prstGeom>
            <a:noFill/>
            <a:ln w="9525">
              <a:noFill/>
            </a:ln>
          </p:spPr>
          <p:txBody>
            <a:bodyPr wrap="square" anchor="t">
              <a:spAutoFit/>
            </a:bodyPr>
            <a:lstStyle/>
            <a:p>
              <a:r>
                <a:rPr lang="zh-CN" altLang="en-US" sz="4800" b="1">
                  <a:solidFill>
                    <a:srgbClr val="FF0000"/>
                  </a:solidFill>
                  <a:latin typeface="楷体" panose="02010609060101010101" charset="-122"/>
                  <a:ea typeface="楷体" panose="02010609060101010101" charset="-122"/>
                </a:rPr>
                <a:t>倒塌  塌陷  死心塌地 </a:t>
              </a:r>
            </a:p>
          </p:txBody>
        </p:sp>
      </p:grpSp>
      <p:sp>
        <p:nvSpPr>
          <p:cNvPr id="12313" name="文本框 30"/>
          <p:cNvSpPr txBox="1"/>
          <p:nvPr/>
        </p:nvSpPr>
        <p:spPr>
          <a:xfrm>
            <a:off x="3946525" y="4472623"/>
            <a:ext cx="1828800" cy="706437"/>
          </a:xfrm>
          <a:prstGeom prst="rect">
            <a:avLst/>
          </a:prstGeom>
          <a:noFill/>
          <a:ln w="9525">
            <a:noFill/>
          </a:ln>
        </p:spPr>
        <p:txBody>
          <a:bodyPr wrap="square" anchor="t">
            <a:spAutoFit/>
          </a:bodyPr>
          <a:lstStyle/>
          <a:p>
            <a:r>
              <a:rPr lang="zh-CN" altLang="en-US" sz="4000">
                <a:latin typeface="微软雅黑" panose="020B0503020204020204" charset="-122"/>
                <a:ea typeface="宋体" panose="02010600030101010101" pitchFamily="2" charset="-122"/>
              </a:rPr>
              <a:t>笔顺：</a:t>
            </a:r>
          </a:p>
        </p:txBody>
      </p:sp>
      <p:pic>
        <p:nvPicPr>
          <p:cNvPr id="12290" name="图片 4" descr="KT塌"/>
          <p:cNvPicPr>
            <a:picLocks noChangeAspect="1"/>
          </p:cNvPicPr>
          <p:nvPr/>
        </p:nvPicPr>
        <p:blipFill>
          <a:blip r:embed="rId3" cstate="print">
            <a:clrChange>
              <a:clrFrom>
                <a:srgbClr val="FFFFFF">
                  <a:alpha val="100000"/>
                </a:srgbClr>
              </a:clrFrom>
              <a:clrTo>
                <a:srgbClr val="FFFFFF">
                  <a:alpha val="100000"/>
                  <a:alpha val="0"/>
                </a:srgbClr>
              </a:clrTo>
            </a:clrChange>
          </a:blip>
          <a:stretch>
            <a:fillRect/>
          </a:stretch>
        </p:blipFill>
        <p:spPr>
          <a:xfrm>
            <a:off x="5260340" y="4600575"/>
            <a:ext cx="6703695" cy="495935"/>
          </a:xfrm>
          <a:prstGeom prst="rect">
            <a:avLst/>
          </a:prstGeom>
          <a:noFill/>
          <a:ln w="9525">
            <a:noFill/>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1475</Words>
  <Application>Microsoft Office PowerPoint</Application>
  <PresentationFormat>自定义</PresentationFormat>
  <Paragraphs>268</Paragraphs>
  <Slides>35</Slides>
  <Notes>0</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2018-02-10T08:41:00Z</dcterms:created>
  <dcterms:modified xsi:type="dcterms:W3CDTF">2020-08-26T18:16:02Z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2052-11.1.0.8696</vt:lpwstr>
  </property>
</Properties>
</file>