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27"/>
  </p:notesMasterIdLst>
  <p:sldIdLst>
    <p:sldId id="256" r:id="rId2"/>
    <p:sldId id="271" r:id="rId3"/>
    <p:sldId id="264" r:id="rId4"/>
    <p:sldId id="263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52"/>
        <p:guide pos="29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>
              <a:defRPr sz="1200" noProof="1"/>
            </a:lvl1pPr>
          </a:lstStyle>
          <a:p>
            <a:pPr>
              <a:defRPr/>
            </a:pPr>
            <a:endParaRPr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 algn="r">
              <a:defRPr noProof="1" dirty="0">
                <a:cs typeface="+mn-ea"/>
              </a:defRPr>
            </a:lvl1pPr>
          </a:lstStyle>
          <a:p>
            <a:pPr>
              <a:defRPr/>
            </a:pPr>
            <a:fld id="{3C0697B8-695B-4054-813E-B5A4CE616AF5}" type="datetime1">
              <a:rPr lang="zh-CN" altLang="en-US"/>
              <a:pPr>
                <a:defRPr/>
              </a:pPr>
              <a:t>2018/3/12 Monday</a:t>
            </a:fld>
            <a:endParaRPr lang="zh-CN" altLang="en-US" sz="1200">
              <a:cs typeface="+mn-cs"/>
            </a:endParaRPr>
          </a:p>
        </p:txBody>
      </p:sp>
      <p:sp>
        <p:nvSpPr>
          <p:cNvPr id="307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>
            <a:lvl1pPr>
              <a:defRPr sz="1200" noProof="1"/>
            </a:lvl1pPr>
          </a:lstStyle>
          <a:p>
            <a:pPr>
              <a:defRPr/>
            </a:pPr>
            <a:endParaRPr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mtClean="0"/>
            </a:lvl1pPr>
          </a:lstStyle>
          <a:p>
            <a:pPr>
              <a:defRPr/>
            </a:pPr>
            <a:fld id="{50875F82-1F02-4ECB-8ACC-39ACF7202418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1pPr>
    <a:lvl2pPr lvl="1"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2pPr>
    <a:lvl3pPr lvl="2"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3pPr>
    <a:lvl4pPr lvl="3"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4pPr>
    <a:lvl5pPr lvl="4"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142875"/>
            <a:ext cx="8229600" cy="59832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BBA72-700D-4620-9773-188B34783A25}" type="datetime1">
              <a:rPr lang="zh-CN" altLang="en-US"/>
              <a:pPr>
                <a:defRPr/>
              </a:pPr>
              <a:t>2018/3/12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C09A2-16B1-41D4-B4A7-19C704CAFB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/>
              <a:pPr/>
              <a:t>3/12/2018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908175" y="2947988"/>
            <a:ext cx="57245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二年级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语文 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下册</a:t>
            </a:r>
            <a:endParaRPr lang="zh-CN" altLang="en-US"/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5"/>
          <p:cNvSpPr>
            <a:spLocks noChangeArrowheads="1"/>
          </p:cNvSpPr>
          <p:nvPr/>
        </p:nvSpPr>
        <p:spPr bwMode="auto">
          <a:xfrm>
            <a:off x="2188845" y="1695450"/>
            <a:ext cx="505206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湘教版（</a:t>
            </a:r>
            <a:r>
              <a:rPr lang="en-US" altLang="zh-CN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2017</a:t>
            </a:r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）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/>
      <p:bldP spid="4100" grpId="0" animBg="1"/>
      <p:bldP spid="2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文本框 13315"/>
          <p:cNvSpPr txBox="1">
            <a:spLocks noChangeArrowheads="1"/>
          </p:cNvSpPr>
          <p:nvPr/>
        </p:nvSpPr>
        <p:spPr bwMode="auto">
          <a:xfrm>
            <a:off x="395288" y="2060575"/>
            <a:ext cx="842486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　　春天在枝头上，在草原上，在竹林里，在田野里。</a:t>
            </a:r>
            <a:r>
              <a:rPr lang="zh-CN" altLang="en-US" sz="4800" b="1" u="sng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5361" descr="桃红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871538"/>
            <a:ext cx="9001125" cy="54371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矩形 15362"/>
          <p:cNvSpPr>
            <a:spLocks noChangeArrowheads="1"/>
          </p:cNvSpPr>
          <p:nvPr/>
        </p:nvSpPr>
        <p:spPr bwMode="auto">
          <a:xfrm>
            <a:off x="323850" y="5518150"/>
            <a:ext cx="9072563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tabLst>
                <a:tab pos="3810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tabLst>
                <a:tab pos="381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春天的风微微吹，柳条儿跳舞，桃花儿脸红。</a:t>
            </a:r>
          </a:p>
        </p:txBody>
      </p:sp>
    </p:spTree>
  </p:cSld>
  <p:clrMapOvr>
    <a:masterClrMapping/>
  </p:clrMapOvr>
  <p:transition spd="med">
    <p:strips dir="l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6385" descr="1600green_10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09638"/>
            <a:ext cx="9109075" cy="540067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603" name="矩形 16386"/>
          <p:cNvSpPr>
            <a:spLocks noChangeArrowheads="1"/>
          </p:cNvSpPr>
          <p:nvPr/>
        </p:nvSpPr>
        <p:spPr bwMode="auto">
          <a:xfrm>
            <a:off x="323850" y="5053013"/>
            <a:ext cx="88201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tabLst>
                <a:tab pos="3810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tabLst>
                <a:tab pos="381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春天的雾像轻柔的纱巾，草儿醒来，披上翠绿的新衣。</a:t>
            </a:r>
          </a:p>
        </p:txBody>
      </p:sp>
    </p:spTree>
  </p:cSld>
  <p:clrMapOvr>
    <a:masterClrMapping/>
  </p:clrMapOvr>
  <p:transition spd="med">
    <p:strips dir="l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7409" descr="su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7100" y="908050"/>
            <a:ext cx="4262438" cy="549592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627" name="矩形 17410"/>
          <p:cNvSpPr>
            <a:spLocks noChangeArrowheads="1"/>
          </p:cNvSpPr>
          <p:nvPr/>
        </p:nvSpPr>
        <p:spPr bwMode="auto">
          <a:xfrm>
            <a:off x="323850" y="5243513"/>
            <a:ext cx="84978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tabLst>
                <a:tab pos="3810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tabLst>
                <a:tab pos="381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春天的雨一阵又一阵，竹笋从地下探出头来。</a:t>
            </a:r>
          </a:p>
        </p:txBody>
      </p:sp>
    </p:spTree>
  </p:cSld>
  <p:clrMapOvr>
    <a:masterClrMapping/>
  </p:clrMapOvr>
  <p:transition spd="med">
    <p:strips dir="ld"/>
    <p:sndAc>
      <p:stSnd>
        <p:snd r:embed="rId2" name="chimes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1092200"/>
            <a:ext cx="7608888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矩形 18434"/>
          <p:cNvSpPr>
            <a:spLocks noChangeArrowheads="1"/>
          </p:cNvSpPr>
          <p:nvPr/>
        </p:nvSpPr>
        <p:spPr bwMode="auto">
          <a:xfrm>
            <a:off x="323850" y="4929188"/>
            <a:ext cx="84248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tabLst>
                <a:tab pos="3810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tabLst>
                <a:tab pos="381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　</a:t>
            </a:r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　春天的太阳那么暖，那么亮，秧苗青，菜花黄，蚕豆花儿香。</a:t>
            </a:r>
          </a:p>
        </p:txBody>
      </p:sp>
    </p:spTree>
  </p:cSld>
  <p:clrMapOvr>
    <a:masterClrMapping/>
  </p:clrMapOvr>
  <p:transition spd="med">
    <p:strips dir="l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19457"/>
          <p:cNvSpPr txBox="1">
            <a:spLocks noChangeArrowheads="1"/>
          </p:cNvSpPr>
          <p:nvPr/>
        </p:nvSpPr>
        <p:spPr bwMode="auto">
          <a:xfrm>
            <a:off x="2628900" y="765175"/>
            <a:ext cx="3095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latin typeface="Arial" panose="020B0604020202020204" pitchFamily="34" charset="0"/>
                <a:cs typeface="Arial" panose="020B0604020202020204" pitchFamily="34" charset="0"/>
              </a:rPr>
              <a:t>读一读，比一比</a:t>
            </a:r>
          </a:p>
        </p:txBody>
      </p:sp>
      <p:sp>
        <p:nvSpPr>
          <p:cNvPr id="29699" name="文本框 19458"/>
          <p:cNvSpPr txBox="1">
            <a:spLocks noChangeArrowheads="1"/>
          </p:cNvSpPr>
          <p:nvPr/>
        </p:nvSpPr>
        <p:spPr bwMode="auto">
          <a:xfrm>
            <a:off x="971550" y="1485900"/>
            <a:ext cx="6888163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>
                <a:latin typeface="Arial" panose="020B0604020202020204" pitchFamily="34" charset="0"/>
                <a:cs typeface="Arial" panose="020B0604020202020204" pitchFamily="34" charset="0"/>
              </a:rPr>
              <a:t>1.柳条儿摆动，桃花儿红了。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>
                <a:latin typeface="Arial" panose="020B0604020202020204" pitchFamily="34" charset="0"/>
                <a:cs typeface="Arial" panose="020B0604020202020204" pitchFamily="34" charset="0"/>
              </a:rPr>
              <a:t>      柳条儿跳舞，桃花儿脸红。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zh-CN" altLang="en-US" sz="3600">
                <a:latin typeface="Arial" panose="020B0604020202020204" pitchFamily="34" charset="0"/>
                <a:cs typeface="Arial" panose="020B0604020202020204" pitchFamily="34" charset="0"/>
              </a:rPr>
              <a:t>草儿绿了。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>
                <a:latin typeface="Arial" panose="020B0604020202020204" pitchFamily="34" charset="0"/>
                <a:cs typeface="Arial" panose="020B0604020202020204" pitchFamily="34" charset="0"/>
              </a:rPr>
              <a:t>      草儿醒来，披上翠绿的新衣。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zh-CN" altLang="en-US" sz="3600">
                <a:latin typeface="Arial" panose="020B0604020202020204" pitchFamily="34" charset="0"/>
                <a:cs typeface="Arial" panose="020B0604020202020204" pitchFamily="34" charset="0"/>
              </a:rPr>
              <a:t>.竹笋从地下长出来了。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>
                <a:latin typeface="Arial" panose="020B0604020202020204" pitchFamily="34" charset="0"/>
                <a:cs typeface="Arial" panose="020B0604020202020204" pitchFamily="34" charset="0"/>
              </a:rPr>
              <a:t>      竹笋从地下探出头来。</a:t>
            </a:r>
          </a:p>
        </p:txBody>
      </p:sp>
    </p:spTree>
  </p:cSld>
  <p:clrMapOvr>
    <a:masterClrMapping/>
  </p:clrMapOvr>
  <p:transition spd="med">
    <p:strips dir="l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9699" name="同侧圆角矩形 4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图解结构</a:t>
            </a:r>
          </a:p>
        </p:txBody>
      </p:sp>
      <p:sp>
        <p:nvSpPr>
          <p:cNvPr id="29700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9701" name="Picture 2" descr="F:\七彩课堂插图板式封面\排版用图标、页眉页脚\标题图（终-排版用）共29个\图解结构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5963" y="981075"/>
            <a:ext cx="277971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文本框 24581"/>
          <p:cNvSpPr txBox="1">
            <a:spLocks noChangeArrowheads="1"/>
          </p:cNvSpPr>
          <p:nvPr/>
        </p:nvSpPr>
        <p:spPr bwMode="auto">
          <a:xfrm>
            <a:off x="684213" y="2349500"/>
            <a:ext cx="8123237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Arial" panose="020B0604020202020204" pitchFamily="34" charset="0"/>
                <a:cs typeface="Arial" panose="020B0604020202020204" pitchFamily="34" charset="0"/>
              </a:rPr>
              <a:t>春天在哪里</a:t>
            </a:r>
            <a:r>
              <a:rPr lang="zh-CN" altLang="en-US" sz="3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>
                <a:latin typeface="Arial" panose="020B0604020202020204" pitchFamily="34" charset="0"/>
                <a:cs typeface="Arial" panose="020B0604020202020204" pitchFamily="34" charset="0"/>
              </a:rPr>
              <a:t>枝头　　柳条儿跳舞，桃花儿脸红　　　　　　　　　　　　　　　　　草原　　草儿醒来，披上翠绿的新衣　　　　　　　　　　　　　竹林　　竹笋从地下探出头来　　　　　　　　　　　　　　　　　田野　　秧苗青，菜花黄，蚕豆花儿香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0723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概括主题</a:t>
            </a:r>
          </a:p>
        </p:txBody>
      </p:sp>
      <p:sp>
        <p:nvSpPr>
          <p:cNvPr id="30724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25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6250" y="4848225"/>
            <a:ext cx="2030413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文本框 25605"/>
          <p:cNvSpPr txBox="1">
            <a:spLocks noChangeArrowheads="1"/>
          </p:cNvSpPr>
          <p:nvPr/>
        </p:nvSpPr>
        <p:spPr bwMode="auto">
          <a:xfrm>
            <a:off x="287338" y="2144713"/>
            <a:ext cx="8569325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cs typeface="Arial" panose="020B0604020202020204" pitchFamily="34" charset="0"/>
              </a:rPr>
              <a:t>     《春天在哪里》是一首赞美春天的小诗，其中“春天在枝头上……”“春天在草原上……”“春天在竹林里……”“春天在田野里……”微微吹动的春风，薄薄细细的雾，飘飘洒洒的春雨，温暖明亮的阳光，使人感觉到春天的清新、美好。“柳条儿跳舞”“桃花儿脸红”“草儿醒来，披上翠绿的新衣”“竹笋从地下探出头来”等描写了一幅生机勃勃的春意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1747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写法点拨</a:t>
            </a:r>
          </a:p>
        </p:txBody>
      </p:sp>
      <p:sp>
        <p:nvSpPr>
          <p:cNvPr id="31748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749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822325"/>
            <a:ext cx="2087562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文本框 26629"/>
          <p:cNvSpPr txBox="1">
            <a:spLocks noChangeArrowheads="1"/>
          </p:cNvSpPr>
          <p:nvPr/>
        </p:nvSpPr>
        <p:spPr bwMode="auto">
          <a:xfrm>
            <a:off x="611188" y="2379663"/>
            <a:ext cx="7853362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《春天在哪里》全诗有4个小节，分别描写了春天来临时枝头上、草原上、竹林里、田野里的景象。作者运用拟人的修辞手法，生动形象地描绘出春天美丽和充满生机的画面。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27649" descr="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44675"/>
            <a:ext cx="9137650" cy="518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2772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拓展提升</a:t>
            </a:r>
          </a:p>
        </p:txBody>
      </p:sp>
      <p:sp>
        <p:nvSpPr>
          <p:cNvPr id="32773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774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437063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文本框 27654"/>
          <p:cNvSpPr txBox="1">
            <a:spLocks noChangeArrowheads="1"/>
          </p:cNvSpPr>
          <p:nvPr/>
        </p:nvSpPr>
        <p:spPr bwMode="auto">
          <a:xfrm>
            <a:off x="34925" y="1989138"/>
            <a:ext cx="2590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春天百花园</a:t>
            </a:r>
            <a:endParaRPr lang="zh-CN" altLang="en-US" sz="2800" b="1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  <p:sp>
        <p:nvSpPr>
          <p:cNvPr id="32776" name="文本框 27655"/>
          <p:cNvSpPr txBox="1">
            <a:spLocks noChangeArrowheads="1"/>
          </p:cNvSpPr>
          <p:nvPr/>
        </p:nvSpPr>
        <p:spPr bwMode="auto">
          <a:xfrm>
            <a:off x="2268538" y="2492375"/>
            <a:ext cx="6624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莺歌燕舞　　百鸟争鸣</a:t>
            </a:r>
          </a:p>
        </p:txBody>
      </p:sp>
      <p:sp>
        <p:nvSpPr>
          <p:cNvPr id="32777" name="文本框 27656"/>
          <p:cNvSpPr txBox="1">
            <a:spLocks noChangeArrowheads="1"/>
          </p:cNvSpPr>
          <p:nvPr/>
        </p:nvSpPr>
        <p:spPr bwMode="auto">
          <a:xfrm>
            <a:off x="971550" y="3286125"/>
            <a:ext cx="47529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楷体_GB2312" pitchFamily="1" charset="-122"/>
                <a:ea typeface="楷体_GB2312" pitchFamily="1" charset="-122"/>
                <a:cs typeface="Arial" panose="020B0604020202020204" pitchFamily="34" charset="0"/>
              </a:rPr>
              <a:t>春回大地  万物苏醒</a:t>
            </a:r>
            <a:r>
              <a:rPr lang="zh-CN" altLang="en-US" sz="6000">
                <a:latin typeface="楷体_GB2312" pitchFamily="1" charset="-122"/>
                <a:ea typeface="楷体_GB2312" pitchFamily="1" charset="-122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2778" name="文本框 27657"/>
          <p:cNvSpPr txBox="1">
            <a:spLocks noChangeArrowheads="1"/>
          </p:cNvSpPr>
          <p:nvPr/>
        </p:nvSpPr>
        <p:spPr bwMode="auto">
          <a:xfrm>
            <a:off x="2916238" y="4292600"/>
            <a:ext cx="579596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冰雪融化　</a:t>
            </a:r>
            <a:r>
              <a:rPr lang="zh-CN" altLang="en-US" sz="44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泉水叮咚</a:t>
            </a:r>
          </a:p>
        </p:txBody>
      </p:sp>
      <p:sp>
        <p:nvSpPr>
          <p:cNvPr id="32779" name="文本框 27658"/>
          <p:cNvSpPr txBox="1">
            <a:spLocks noChangeArrowheads="1"/>
          </p:cNvSpPr>
          <p:nvPr/>
        </p:nvSpPr>
        <p:spPr bwMode="auto">
          <a:xfrm>
            <a:off x="1331913" y="5445125"/>
            <a:ext cx="23764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百花齐放</a:t>
            </a:r>
          </a:p>
        </p:txBody>
      </p:sp>
      <p:sp>
        <p:nvSpPr>
          <p:cNvPr id="32780" name="文本框 27659"/>
          <p:cNvSpPr txBox="1">
            <a:spLocks noChangeArrowheads="1"/>
          </p:cNvSpPr>
          <p:nvPr/>
        </p:nvSpPr>
        <p:spPr bwMode="auto">
          <a:xfrm>
            <a:off x="4787900" y="5445125"/>
            <a:ext cx="29527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柳绿花红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4099" name="TextBox 1"/>
          <p:cNvSpPr>
            <a:spLocks noChangeArrowheads="1"/>
          </p:cNvSpPr>
          <p:nvPr/>
        </p:nvSpPr>
        <p:spPr bwMode="auto">
          <a:xfrm>
            <a:off x="2555875" y="1155700"/>
            <a:ext cx="54808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 dirty="0">
                <a:solidFill>
                  <a:srgbClr val="00B0F0"/>
                </a:solidFill>
                <a:latin typeface="MingLiU-ExtB" panose="02020500000000000000" pitchFamily="18" charset="-120"/>
                <a:sym typeface="MingLiU-ExtB" panose="02020500000000000000" pitchFamily="18" charset="-120"/>
              </a:rPr>
              <a:t>1</a:t>
            </a:r>
            <a:r>
              <a:rPr lang="en-US" altLang="zh-CN" sz="5400" b="1" dirty="0" smtClean="0">
                <a:solidFill>
                  <a:srgbClr val="00B0F0"/>
                </a:solidFill>
                <a:latin typeface="MingLiU-ExtB" panose="02020500000000000000" pitchFamily="18" charset="-120"/>
                <a:ea typeface="MingLiU-ExtB" panose="02020500000000000000" pitchFamily="18" charset="-120"/>
                <a:sym typeface="MingLiU-ExtB" panose="02020500000000000000" pitchFamily="18" charset="-120"/>
              </a:rPr>
              <a:t>  </a:t>
            </a:r>
            <a:r>
              <a:rPr lang="zh-CN" altLang="en-US" sz="5400" b="1" dirty="0" smtClean="0">
                <a:solidFill>
                  <a:srgbClr val="00B0F0"/>
                </a:solidFill>
                <a:latin typeface="MingLiU-ExtB" panose="02020500000000000000" pitchFamily="18" charset="-120"/>
                <a:ea typeface="MingLiU-ExtB" panose="02020500000000000000" pitchFamily="18" charset="-120"/>
                <a:sym typeface="MingLiU-ExtB" panose="02020500000000000000" pitchFamily="18" charset="-120"/>
              </a:rPr>
              <a:t>春天在哪里</a:t>
            </a:r>
            <a:endParaRPr lang="zh-CN" altLang="en-US" sz="4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4100" name="直线连接符 21"/>
          <p:cNvSpPr>
            <a:spLocks noChangeShapeType="1"/>
          </p:cNvSpPr>
          <p:nvPr/>
        </p:nvSpPr>
        <p:spPr bwMode="auto">
          <a:xfrm>
            <a:off x="2700338" y="1989139"/>
            <a:ext cx="4729162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101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420938"/>
            <a:ext cx="5167312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28673"/>
          <p:cNvSpPr txBox="1">
            <a:spLocks noChangeArrowheads="1"/>
          </p:cNvSpPr>
          <p:nvPr/>
        </p:nvSpPr>
        <p:spPr bwMode="auto">
          <a:xfrm>
            <a:off x="2555875" y="836613"/>
            <a:ext cx="352742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Arial" panose="020B0604020202020204" pitchFamily="34" charset="0"/>
                <a:cs typeface="Arial" panose="020B0604020202020204" pitchFamily="34" charset="0"/>
              </a:rPr>
              <a:t>春天是这样来的</a:t>
            </a:r>
          </a:p>
        </p:txBody>
      </p:sp>
      <p:sp>
        <p:nvSpPr>
          <p:cNvPr id="34819" name="文本框 28674"/>
          <p:cNvSpPr txBox="1">
            <a:spLocks noChangeArrowheads="1"/>
          </p:cNvSpPr>
          <p:nvPr/>
        </p:nvSpPr>
        <p:spPr bwMode="auto">
          <a:xfrm>
            <a:off x="2268538" y="1917700"/>
            <a:ext cx="4830762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轰隆，轰隆！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雷公公重重地敲起大鼓。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啊！春天是敲着大鼓来的！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沙沙，沙沙！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雨姑娘弹奏着欢乐的乐曲，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啊！春天是弹奏着乐曲来的！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呼呼，呼呼！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柳树摆动着柔软的腰。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啊！春天是跳着舞来的！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啊！春天原来是这样来的！</a:t>
            </a:r>
          </a:p>
        </p:txBody>
      </p:sp>
    </p:spTree>
  </p:cSld>
  <p:clrMapOvr>
    <a:masterClrMapping/>
  </p:clrMapOvr>
  <p:transition spd="med">
    <p:strips dir="l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4819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心灵感悟</a:t>
            </a:r>
            <a:endParaRPr lang="zh-CN" altLang="en-US" sz="1800">
              <a:latin typeface="Arial" panose="020B0604020202020204" pitchFamily="34" charset="0"/>
              <a:ea typeface="华文新魏" pitchFamily="2" charset="-122"/>
              <a:cs typeface="Arial" panose="020B0604020202020204" pitchFamily="34" charset="0"/>
            </a:endParaRPr>
          </a:p>
        </p:txBody>
      </p:sp>
      <p:sp>
        <p:nvSpPr>
          <p:cNvPr id="34820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4821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" y="4508500"/>
            <a:ext cx="22320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文本框 29701"/>
          <p:cNvSpPr txBox="1">
            <a:spLocks noChangeArrowheads="1"/>
          </p:cNvSpPr>
          <p:nvPr/>
        </p:nvSpPr>
        <p:spPr bwMode="auto">
          <a:xfrm>
            <a:off x="755650" y="2276475"/>
            <a:ext cx="7704138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>
                <a:latin typeface="Arial" panose="020B0604020202020204" pitchFamily="34" charset="0"/>
                <a:cs typeface="Arial" panose="020B0604020202020204" pitchFamily="34" charset="0"/>
              </a:rPr>
              <a:t>     《春天在哪里》这首诗歌字里行间透出作者对春天来临的喜悦和赞美。读这首诗，好像跟诗人一起寻找美丽春景，一起感受着</a:t>
            </a:r>
            <a:endParaRPr lang="en-US" altLang="zh-CN" sz="4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  <a:r>
              <a:rPr lang="zh-CN" altLang="en-US" sz="4000">
                <a:latin typeface="Arial" panose="020B0604020202020204" pitchFamily="34" charset="0"/>
                <a:cs typeface="Arial" panose="020B0604020202020204" pitchFamily="34" charset="0"/>
              </a:rPr>
              <a:t>春天那生机勃勃的景象。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30721"/>
          <p:cNvSpPr txBox="1">
            <a:spLocks noChangeArrowheads="1"/>
          </p:cNvSpPr>
          <p:nvPr/>
        </p:nvSpPr>
        <p:spPr bwMode="auto">
          <a:xfrm>
            <a:off x="7380288" y="981075"/>
            <a:ext cx="165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生字开花</a:t>
            </a:r>
          </a:p>
        </p:txBody>
      </p:sp>
      <p:pic>
        <p:nvPicPr>
          <p:cNvPr id="30724" name="图片 30723" descr="花开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23063" y="1825625"/>
            <a:ext cx="1058862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图片 30726" descr="花开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1825625"/>
            <a:ext cx="1058862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图片 30727" descr="花开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1200" y="1825625"/>
            <a:ext cx="1058863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图片 30728" descr="花开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825625"/>
            <a:ext cx="1058863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图片 30730" descr="花开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9638" y="1844675"/>
            <a:ext cx="1058862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图片 30731" descr="花开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2638" y="1825625"/>
            <a:ext cx="1058862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9" name="同侧圆角矩形 2"/>
          <p:cNvSpPr>
            <a:spLocks noChangeArrowheads="1"/>
          </p:cNvSpPr>
          <p:nvPr/>
        </p:nvSpPr>
        <p:spPr bwMode="auto">
          <a:xfrm>
            <a:off x="179388" y="10525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随堂练习</a:t>
            </a:r>
          </a:p>
        </p:txBody>
      </p:sp>
      <p:sp>
        <p:nvSpPr>
          <p:cNvPr id="35850" name="直线连接符 21"/>
          <p:cNvSpPr>
            <a:spLocks noChangeShapeType="1"/>
          </p:cNvSpPr>
          <p:nvPr/>
        </p:nvSpPr>
        <p:spPr bwMode="auto">
          <a:xfrm flipV="1">
            <a:off x="107950" y="1628775"/>
            <a:ext cx="207168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框 30733"/>
          <p:cNvSpPr txBox="1">
            <a:spLocks noChangeArrowheads="1"/>
          </p:cNvSpPr>
          <p:nvPr/>
        </p:nvSpPr>
        <p:spPr bwMode="auto">
          <a:xfrm>
            <a:off x="5689600" y="3198813"/>
            <a:ext cx="8810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纱</a:t>
            </a:r>
          </a:p>
        </p:txBody>
      </p:sp>
      <p:sp>
        <p:nvSpPr>
          <p:cNvPr id="22" name="文本框 30736"/>
          <p:cNvSpPr txBox="1">
            <a:spLocks noChangeArrowheads="1"/>
          </p:cNvSpPr>
          <p:nvPr/>
        </p:nvSpPr>
        <p:spPr bwMode="auto">
          <a:xfrm>
            <a:off x="1873250" y="4868863"/>
            <a:ext cx="99536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巾</a:t>
            </a:r>
          </a:p>
        </p:txBody>
      </p:sp>
      <p:sp>
        <p:nvSpPr>
          <p:cNvPr id="23" name="文本框 30737"/>
          <p:cNvSpPr txBox="1">
            <a:spLocks noChangeArrowheads="1"/>
          </p:cNvSpPr>
          <p:nvPr/>
        </p:nvSpPr>
        <p:spPr bwMode="auto">
          <a:xfrm>
            <a:off x="5865813" y="4754563"/>
            <a:ext cx="7937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阵</a:t>
            </a:r>
          </a:p>
        </p:txBody>
      </p:sp>
      <p:sp>
        <p:nvSpPr>
          <p:cNvPr id="24" name="文本框 30738"/>
          <p:cNvSpPr txBox="1">
            <a:spLocks noChangeArrowheads="1"/>
          </p:cNvSpPr>
          <p:nvPr/>
        </p:nvSpPr>
        <p:spPr bwMode="auto">
          <a:xfrm>
            <a:off x="1331913" y="3213100"/>
            <a:ext cx="17272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r>
              <a:rPr lang="zh-CN" altLang="en-US" sz="44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枝</a:t>
            </a:r>
          </a:p>
        </p:txBody>
      </p:sp>
      <p:sp>
        <p:nvSpPr>
          <p:cNvPr id="25" name="文本框 30740"/>
          <p:cNvSpPr txBox="1">
            <a:spLocks noChangeArrowheads="1"/>
          </p:cNvSpPr>
          <p:nvPr/>
        </p:nvSpPr>
        <p:spPr bwMode="auto">
          <a:xfrm>
            <a:off x="3708400" y="3211513"/>
            <a:ext cx="1727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脸</a:t>
            </a:r>
          </a:p>
        </p:txBody>
      </p:sp>
      <p:sp>
        <p:nvSpPr>
          <p:cNvPr id="26" name="文本框 30741"/>
          <p:cNvSpPr txBox="1">
            <a:spLocks noChangeArrowheads="1"/>
          </p:cNvSpPr>
          <p:nvPr/>
        </p:nvSpPr>
        <p:spPr bwMode="auto">
          <a:xfrm>
            <a:off x="3708400" y="4827588"/>
            <a:ext cx="1727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07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07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07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07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9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307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3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07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32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30721"/>
          <p:cNvSpPr txBox="1">
            <a:spLocks noChangeArrowheads="1"/>
          </p:cNvSpPr>
          <p:nvPr/>
        </p:nvSpPr>
        <p:spPr bwMode="auto">
          <a:xfrm>
            <a:off x="7380288" y="981075"/>
            <a:ext cx="165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生字开花</a:t>
            </a:r>
          </a:p>
        </p:txBody>
      </p:sp>
      <p:pic>
        <p:nvPicPr>
          <p:cNvPr id="30724" name="图片 30723" descr="花开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23063" y="1825625"/>
            <a:ext cx="1058862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图片 30726" descr="花开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1825625"/>
            <a:ext cx="1058862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图片 30727" descr="花开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1200" y="1825625"/>
            <a:ext cx="1058863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图片 30728" descr="花开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825625"/>
            <a:ext cx="1058863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图片 30730" descr="花开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9638" y="1844675"/>
            <a:ext cx="1058862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图片 30731" descr="花开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2638" y="1825625"/>
            <a:ext cx="1058862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3" name="同侧圆角矩形 2"/>
          <p:cNvSpPr>
            <a:spLocks noChangeArrowheads="1"/>
          </p:cNvSpPr>
          <p:nvPr/>
        </p:nvSpPr>
        <p:spPr bwMode="auto">
          <a:xfrm>
            <a:off x="179388" y="10525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随堂练习</a:t>
            </a:r>
          </a:p>
        </p:txBody>
      </p:sp>
      <p:sp>
        <p:nvSpPr>
          <p:cNvPr id="36874" name="直线连接符 21"/>
          <p:cNvSpPr>
            <a:spLocks noChangeShapeType="1"/>
          </p:cNvSpPr>
          <p:nvPr/>
        </p:nvSpPr>
        <p:spPr bwMode="auto">
          <a:xfrm flipV="1">
            <a:off x="107950" y="1628775"/>
            <a:ext cx="207168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框 30733"/>
          <p:cNvSpPr txBox="1">
            <a:spLocks noChangeArrowheads="1"/>
          </p:cNvSpPr>
          <p:nvPr/>
        </p:nvSpPr>
        <p:spPr bwMode="auto">
          <a:xfrm>
            <a:off x="5689600" y="3198813"/>
            <a:ext cx="15636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纱巾</a:t>
            </a:r>
          </a:p>
        </p:txBody>
      </p:sp>
      <p:sp>
        <p:nvSpPr>
          <p:cNvPr id="22" name="文本框 30736"/>
          <p:cNvSpPr txBox="1">
            <a:spLocks noChangeArrowheads="1"/>
          </p:cNvSpPr>
          <p:nvPr/>
        </p:nvSpPr>
        <p:spPr bwMode="auto">
          <a:xfrm>
            <a:off x="1873250" y="4868863"/>
            <a:ext cx="14493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毛巾</a:t>
            </a:r>
          </a:p>
        </p:txBody>
      </p:sp>
      <p:sp>
        <p:nvSpPr>
          <p:cNvPr id="23" name="文本框 30737"/>
          <p:cNvSpPr txBox="1">
            <a:spLocks noChangeArrowheads="1"/>
          </p:cNvSpPr>
          <p:nvPr/>
        </p:nvSpPr>
        <p:spPr bwMode="auto">
          <a:xfrm>
            <a:off x="5865813" y="4754563"/>
            <a:ext cx="15144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一阵</a:t>
            </a:r>
          </a:p>
        </p:txBody>
      </p:sp>
      <p:sp>
        <p:nvSpPr>
          <p:cNvPr id="24" name="文本框 30738"/>
          <p:cNvSpPr txBox="1">
            <a:spLocks noChangeArrowheads="1"/>
          </p:cNvSpPr>
          <p:nvPr/>
        </p:nvSpPr>
        <p:spPr bwMode="auto">
          <a:xfrm>
            <a:off x="1331913" y="3213100"/>
            <a:ext cx="19907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r>
              <a:rPr lang="zh-CN" altLang="en-US" sz="44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枝头</a:t>
            </a:r>
          </a:p>
        </p:txBody>
      </p:sp>
      <p:sp>
        <p:nvSpPr>
          <p:cNvPr id="25" name="文本框 30740"/>
          <p:cNvSpPr txBox="1">
            <a:spLocks noChangeArrowheads="1"/>
          </p:cNvSpPr>
          <p:nvPr/>
        </p:nvSpPr>
        <p:spPr bwMode="auto">
          <a:xfrm>
            <a:off x="3708400" y="3211513"/>
            <a:ext cx="1727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脸红</a:t>
            </a:r>
          </a:p>
        </p:txBody>
      </p:sp>
      <p:sp>
        <p:nvSpPr>
          <p:cNvPr id="26" name="文本框 30741"/>
          <p:cNvSpPr txBox="1">
            <a:spLocks noChangeArrowheads="1"/>
          </p:cNvSpPr>
          <p:nvPr/>
        </p:nvSpPr>
        <p:spPr bwMode="auto">
          <a:xfrm>
            <a:off x="3708400" y="4827588"/>
            <a:ext cx="17272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新衣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07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07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07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07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9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307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3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07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32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32769"/>
          <p:cNvSpPr txBox="1">
            <a:spLocks noChangeArrowheads="1"/>
          </p:cNvSpPr>
          <p:nvPr/>
        </p:nvSpPr>
        <p:spPr bwMode="auto">
          <a:xfrm>
            <a:off x="1476375" y="741363"/>
            <a:ext cx="7343775" cy="470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春天在哪里？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春天在</a:t>
            </a:r>
            <a:r>
              <a:rPr lang="zh-CN" altLang="en-US" sz="4800" b="1" u="sng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   　　　    </a:t>
            </a:r>
            <a:r>
              <a:rPr lang="zh-CN" altLang="en-US" sz="48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：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　</a:t>
            </a:r>
            <a:r>
              <a:rPr lang="zh-CN" altLang="en-US" sz="4800" b="1" u="sng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     　　　　　  </a:t>
            </a:r>
            <a:r>
              <a:rPr lang="zh-CN" altLang="en-US" sz="48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，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　</a:t>
            </a:r>
            <a:r>
              <a:rPr lang="zh-CN" altLang="en-US" sz="4800" b="1" u="sng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      　　　　 　</a:t>
            </a:r>
            <a:r>
              <a:rPr lang="zh-CN" altLang="en-US" sz="48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。</a:t>
            </a:r>
            <a:endParaRPr lang="zh-CN" altLang="en-US" sz="4800" b="1" u="sng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33793"/>
          <p:cNvSpPr txBox="1">
            <a:spLocks noChangeArrowheads="1"/>
          </p:cNvSpPr>
          <p:nvPr/>
        </p:nvSpPr>
        <p:spPr bwMode="auto">
          <a:xfrm>
            <a:off x="252413" y="1052513"/>
            <a:ext cx="14398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作业：</a:t>
            </a:r>
          </a:p>
        </p:txBody>
      </p:sp>
      <p:sp>
        <p:nvSpPr>
          <p:cNvPr id="38915" name="文本框 33794"/>
          <p:cNvSpPr txBox="1">
            <a:spLocks noChangeArrowheads="1"/>
          </p:cNvSpPr>
          <p:nvPr/>
        </p:nvSpPr>
        <p:spPr bwMode="auto">
          <a:xfrm>
            <a:off x="1476375" y="1701800"/>
            <a:ext cx="1095375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微微的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阵阵的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明亮的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薄薄的</a:t>
            </a:r>
          </a:p>
        </p:txBody>
      </p:sp>
      <p:sp>
        <p:nvSpPr>
          <p:cNvPr id="38916" name="文本框 33795"/>
          <p:cNvSpPr txBox="1">
            <a:spLocks noChangeArrowheads="1"/>
          </p:cNvSpPr>
          <p:nvPr/>
        </p:nvSpPr>
        <p:spPr bwMode="auto">
          <a:xfrm>
            <a:off x="3563938" y="1557338"/>
            <a:ext cx="792162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春风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阳光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雾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春雨</a:t>
            </a:r>
          </a:p>
        </p:txBody>
      </p:sp>
      <p:sp>
        <p:nvSpPr>
          <p:cNvPr id="38917" name="文本框 33796"/>
          <p:cNvSpPr txBox="1">
            <a:spLocks noChangeArrowheads="1"/>
          </p:cNvSpPr>
          <p:nvPr/>
        </p:nvSpPr>
        <p:spPr bwMode="auto">
          <a:xfrm>
            <a:off x="5868988" y="1628775"/>
            <a:ext cx="3095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918" name="文本框 33797"/>
          <p:cNvSpPr txBox="1">
            <a:spLocks noChangeArrowheads="1"/>
          </p:cNvSpPr>
          <p:nvPr/>
        </p:nvSpPr>
        <p:spPr bwMode="auto">
          <a:xfrm>
            <a:off x="5894388" y="1649413"/>
            <a:ext cx="944562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桃花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菜花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天空 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麦苗</a:t>
            </a:r>
          </a:p>
        </p:txBody>
      </p:sp>
      <p:sp>
        <p:nvSpPr>
          <p:cNvPr id="38919" name="文本框 33798"/>
          <p:cNvSpPr txBox="1">
            <a:spLocks noChangeArrowheads="1"/>
          </p:cNvSpPr>
          <p:nvPr/>
        </p:nvSpPr>
        <p:spPr bwMode="auto">
          <a:xfrm>
            <a:off x="7766050" y="1612900"/>
            <a:ext cx="152400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黄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红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青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蓝</a:t>
            </a:r>
          </a:p>
        </p:txBody>
      </p:sp>
      <p:sp>
        <p:nvSpPr>
          <p:cNvPr id="33800" name="箭头 183"/>
          <p:cNvSpPr>
            <a:spLocks noChangeShapeType="1"/>
          </p:cNvSpPr>
          <p:nvPr/>
        </p:nvSpPr>
        <p:spPr bwMode="auto">
          <a:xfrm>
            <a:off x="2484438" y="1844675"/>
            <a:ext cx="1150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1" name="箭头 184"/>
          <p:cNvSpPr>
            <a:spLocks noChangeShapeType="1"/>
          </p:cNvSpPr>
          <p:nvPr/>
        </p:nvSpPr>
        <p:spPr bwMode="auto">
          <a:xfrm>
            <a:off x="2413000" y="2565400"/>
            <a:ext cx="114935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2" name="箭头 186"/>
          <p:cNvSpPr>
            <a:spLocks noChangeShapeType="1"/>
          </p:cNvSpPr>
          <p:nvPr/>
        </p:nvSpPr>
        <p:spPr bwMode="auto">
          <a:xfrm flipV="1">
            <a:off x="2413000" y="2276475"/>
            <a:ext cx="1152525" cy="793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3" name="箭头 187"/>
          <p:cNvSpPr>
            <a:spLocks noChangeShapeType="1"/>
          </p:cNvSpPr>
          <p:nvPr/>
        </p:nvSpPr>
        <p:spPr bwMode="auto">
          <a:xfrm flipV="1">
            <a:off x="2555875" y="2925763"/>
            <a:ext cx="1081088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4" name="箭头 188"/>
          <p:cNvSpPr>
            <a:spLocks noChangeShapeType="1"/>
          </p:cNvSpPr>
          <p:nvPr/>
        </p:nvSpPr>
        <p:spPr bwMode="auto">
          <a:xfrm>
            <a:off x="6732588" y="1989138"/>
            <a:ext cx="1079500" cy="3714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5" name="箭头 189"/>
          <p:cNvSpPr>
            <a:spLocks noChangeShapeType="1"/>
          </p:cNvSpPr>
          <p:nvPr/>
        </p:nvSpPr>
        <p:spPr bwMode="auto">
          <a:xfrm flipV="1">
            <a:off x="6508750" y="2060575"/>
            <a:ext cx="1447800" cy="3714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6" name="箭头 190"/>
          <p:cNvSpPr>
            <a:spLocks noChangeShapeType="1"/>
          </p:cNvSpPr>
          <p:nvPr/>
        </p:nvSpPr>
        <p:spPr bwMode="auto">
          <a:xfrm>
            <a:off x="6661150" y="2925763"/>
            <a:ext cx="1103313" cy="509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7" name="箭头 191"/>
          <p:cNvSpPr>
            <a:spLocks noChangeShapeType="1"/>
          </p:cNvSpPr>
          <p:nvPr/>
        </p:nvSpPr>
        <p:spPr bwMode="auto">
          <a:xfrm flipV="1">
            <a:off x="6575425" y="2852738"/>
            <a:ext cx="1236663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strips dir="l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 animBg="1"/>
      <p:bldP spid="33801" grpId="0" animBg="1"/>
      <p:bldP spid="33802" grpId="0" animBg="1"/>
      <p:bldP spid="33803" grpId="0" animBg="1"/>
      <p:bldP spid="33804" grpId="0" animBg="1"/>
      <p:bldP spid="33805" grpId="0" animBg="1"/>
      <p:bldP spid="33806" grpId="0" animBg="1"/>
      <p:bldP spid="3380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5123" name="组合 10"/>
          <p:cNvGrpSpPr/>
          <p:nvPr/>
        </p:nvGrpSpPr>
        <p:grpSpPr bwMode="auto">
          <a:xfrm>
            <a:off x="268288" y="1125538"/>
            <a:ext cx="2255837" cy="569912"/>
            <a:chOff x="0" y="0"/>
            <a:chExt cx="2256668" cy="571008"/>
          </a:xfrm>
        </p:grpSpPr>
        <p:sp>
          <p:nvSpPr>
            <p:cNvPr id="5126" name="直线连接符 21"/>
            <p:cNvSpPr>
              <a:spLocks noChangeShapeType="1"/>
            </p:cNvSpPr>
            <p:nvPr/>
          </p:nvSpPr>
          <p:spPr bwMode="auto">
            <a:xfrm flipV="1">
              <a:off x="0" y="564646"/>
              <a:ext cx="2256668" cy="6362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" name="同侧圆角矩形 23"/>
            <p:cNvSpPr>
              <a:spLocks noChangeArrowheads="1"/>
            </p:cNvSpPr>
            <p:nvPr/>
          </p:nvSpPr>
          <p:spPr bwMode="auto">
            <a:xfrm>
              <a:off x="184218" y="0"/>
              <a:ext cx="2000987" cy="516929"/>
            </a:xfrm>
            <a:custGeom>
              <a:avLst/>
              <a:gdLst>
                <a:gd name="T0" fmla="*/ 0 w 2000987"/>
                <a:gd name="T1" fmla="*/ 0 h 516929"/>
                <a:gd name="T2" fmla="*/ 2000987 w 2000987"/>
                <a:gd name="T3" fmla="*/ 516929 h 516929"/>
              </a:gdLst>
              <a:ahLst/>
              <a:cxnLst/>
              <a:rect l="T0" t="T1" r="T2" b="T3"/>
              <a:pathLst>
                <a:path w="2000987" h="516929">
                  <a:moveTo>
                    <a:pt x="86156" y="0"/>
                  </a:moveTo>
                  <a:lnTo>
                    <a:pt x="1914830" y="0"/>
                  </a:lnTo>
                  <a:cubicBezTo>
                    <a:pt x="1962413" y="0"/>
                    <a:pt x="2000986" y="38573"/>
                    <a:pt x="2000986" y="86156"/>
                  </a:cubicBezTo>
                  <a:lnTo>
                    <a:pt x="2000987" y="516929"/>
                  </a:lnTo>
                  <a:lnTo>
                    <a:pt x="0" y="516929"/>
                  </a:lnTo>
                  <a:lnTo>
                    <a:pt x="0" y="86156"/>
                  </a:lnTo>
                  <a:cubicBezTo>
                    <a:pt x="0" y="38573"/>
                    <a:pt x="38573" y="0"/>
                    <a:pt x="8615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资料宝袋</a:t>
              </a:r>
            </a:p>
          </p:txBody>
        </p:sp>
      </p:grpSp>
      <p:pic>
        <p:nvPicPr>
          <p:cNvPr id="5124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15" y="4797424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6151"/>
          <p:cNvSpPr>
            <a:spLocks noGrp="1" noChangeArrowheads="1"/>
          </p:cNvSpPr>
          <p:nvPr/>
        </p:nvSpPr>
        <p:spPr bwMode="auto">
          <a:xfrm>
            <a:off x="457200" y="1844675"/>
            <a:ext cx="8229600" cy="428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作者简介：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　　陈伯吹（</a:t>
            </a:r>
            <a:r>
              <a:rPr lang="en-US" altLang="zh-CN" dirty="0">
                <a:cs typeface="Arial" panose="020B0604020202020204" pitchFamily="34" charset="0"/>
              </a:rPr>
              <a:t>1906—1997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），中国儿童文学作家。江苏宝山（今属上海市）人。</a:t>
            </a:r>
            <a:r>
              <a:rPr lang="en-US" altLang="zh-CN" dirty="0">
                <a:cs typeface="Arial" panose="020B0604020202020204" pitchFamily="34" charset="0"/>
              </a:rPr>
              <a:t>1924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年开始儿童文学创作。代表作有</a:t>
            </a:r>
            <a:r>
              <a:rPr lang="en-US" altLang="zh-CN" dirty="0">
                <a:cs typeface="Arial" panose="020B0604020202020204" pitchFamily="34" charset="0"/>
              </a:rPr>
              <a:t>《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学校生活记</a:t>
            </a:r>
            <a:r>
              <a:rPr lang="en-US" altLang="zh-CN" dirty="0">
                <a:cs typeface="Arial" panose="020B0604020202020204" pitchFamily="34" charset="0"/>
              </a:rPr>
              <a:t>》《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阿丽思小姐</a:t>
            </a:r>
            <a:r>
              <a:rPr lang="en-US" altLang="zh-CN" dirty="0">
                <a:cs typeface="Arial" panose="020B0604020202020204" pitchFamily="34" charset="0"/>
              </a:rPr>
              <a:t>》《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波洛乔少爷</a:t>
            </a:r>
            <a:r>
              <a:rPr lang="en-US" altLang="zh-CN" dirty="0">
                <a:cs typeface="Arial" panose="020B0604020202020204" pitchFamily="34" charset="0"/>
              </a:rPr>
              <a:t>》《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一只想飞的猫</a:t>
            </a:r>
            <a:r>
              <a:rPr lang="en-US" altLang="zh-CN" dirty="0">
                <a:cs typeface="Arial" panose="020B0604020202020204" pitchFamily="34" charset="0"/>
              </a:rPr>
              <a:t>》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等，另有译作多种。</a:t>
            </a:r>
          </a:p>
          <a:p>
            <a:pPr eaLnBrk="1" hangingPunct="1"/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6147" name="同侧圆角矩形 1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预习检查</a:t>
            </a:r>
          </a:p>
        </p:txBody>
      </p:sp>
      <p:sp>
        <p:nvSpPr>
          <p:cNvPr id="6148" name="直线连接符 21"/>
          <p:cNvSpPr>
            <a:spLocks noChangeShapeType="1"/>
          </p:cNvSpPr>
          <p:nvPr/>
        </p:nvSpPr>
        <p:spPr bwMode="auto">
          <a:xfrm flipV="1">
            <a:off x="468313" y="1924050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149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539750" y="2781300"/>
            <a:ext cx="8229600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诗歌《春天在哪里》共有几小节？</a:t>
            </a:r>
          </a:p>
          <a:p>
            <a:pPr eaLnBrk="1" hangingPunct="1"/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读了诗歌，你知道春天在哪里吗？</a:t>
            </a:r>
          </a:p>
          <a:p>
            <a:pPr eaLnBrk="1" hangingPunct="1"/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在诗中，你看到了哪些春天的美景？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20483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20488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4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2048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5" name="文本框 10254"/>
          <p:cNvSpPr txBox="1">
            <a:spLocks noChangeArrowheads="1"/>
          </p:cNvSpPr>
          <p:nvPr/>
        </p:nvSpPr>
        <p:spPr bwMode="auto">
          <a:xfrm>
            <a:off x="971750" y="2780955"/>
            <a:ext cx="691248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雾        柔        翠</a:t>
            </a:r>
            <a:endParaRPr lang="en-US" altLang="zh-CN" sz="4400" b="1" dirty="0" smtClean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笋        探        秧      蚕</a:t>
            </a: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  <p:sp>
        <p:nvSpPr>
          <p:cNvPr id="9" name="文本框 10254"/>
          <p:cNvSpPr txBox="1">
            <a:spLocks noChangeArrowheads="1"/>
          </p:cNvSpPr>
          <p:nvPr/>
        </p:nvSpPr>
        <p:spPr bwMode="auto">
          <a:xfrm>
            <a:off x="559607" y="2060905"/>
            <a:ext cx="710860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w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ù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róu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cuì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sŭn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tàn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yāng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cán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693"/>
            <a:ext cx="2374900" cy="2376487"/>
            <a:chOff x="0" y="0"/>
            <a:chExt cx="1497" cy="1497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9589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>
                <a:latin typeface="宋体" panose="02010600030101010101" pitchFamily="2" charset="-122"/>
              </a:rPr>
              <a:t>zhī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枝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脸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纱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851950" y="2752725"/>
            <a:ext cx="13195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>
                <a:latin typeface="+mn-ea"/>
                <a:ea typeface="+mn-ea"/>
              </a:rPr>
              <a:t>liǎn</a:t>
            </a:r>
            <a:endParaRPr lang="en-US" altLang="zh-CN" sz="4400" b="1" dirty="0">
              <a:latin typeface="+mn-ea"/>
              <a:ea typeface="+mn-ea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>
                <a:latin typeface="+mn-ea"/>
                <a:ea typeface="+mn-ea"/>
              </a:rPr>
              <a:t>shā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8195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8216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7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6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8197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8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8213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21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199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8210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211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2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0" name="Group 16"/>
          <p:cNvGrpSpPr/>
          <p:nvPr/>
        </p:nvGrpSpPr>
        <p:grpSpPr bwMode="auto">
          <a:xfrm>
            <a:off x="6376988" y="3644693"/>
            <a:ext cx="2374900" cy="2376487"/>
            <a:chOff x="0" y="0"/>
            <a:chExt cx="1497" cy="1497"/>
          </a:xfrm>
        </p:grpSpPr>
        <p:sp>
          <p:nvSpPr>
            <p:cNvPr id="8207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208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1" name="文本框 9229"/>
          <p:cNvSpPr txBox="1">
            <a:spLocks noChangeArrowheads="1"/>
          </p:cNvSpPr>
          <p:nvPr/>
        </p:nvSpPr>
        <p:spPr bwMode="auto">
          <a:xfrm>
            <a:off x="971750" y="2780955"/>
            <a:ext cx="12176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>
                <a:latin typeface="宋体" panose="02010600030101010101" pitchFamily="2" charset="-122"/>
              </a:rPr>
              <a:t>nuǎn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8202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巾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8203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新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8204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阵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8205" name="文本框 9233"/>
          <p:cNvSpPr txBox="1">
            <a:spLocks noChangeArrowheads="1"/>
          </p:cNvSpPr>
          <p:nvPr/>
        </p:nvSpPr>
        <p:spPr bwMode="auto">
          <a:xfrm>
            <a:off x="4067965" y="2752725"/>
            <a:ext cx="15779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>
                <a:latin typeface="+mn-ea"/>
                <a:ea typeface="+mn-ea"/>
              </a:rPr>
              <a:t>gài</a:t>
            </a:r>
            <a:endParaRPr lang="en-US" altLang="zh-CN" sz="4400" b="1" dirty="0">
              <a:latin typeface="+mn-ea"/>
              <a:ea typeface="+mn-ea"/>
            </a:endParaRPr>
          </a:p>
        </p:txBody>
      </p:sp>
      <p:sp>
        <p:nvSpPr>
          <p:cNvPr id="8206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3446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latin typeface="+mn-ea"/>
                <a:ea typeface="+mn-ea"/>
              </a:rPr>
              <a:t>yíng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8202" grpId="0"/>
      <p:bldP spid="8203" grpId="0"/>
      <p:bldP spid="8204" grpId="0"/>
      <p:bldP spid="8205" grpId="0"/>
      <p:bldP spid="820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1507" name="同侧圆角矩形 4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课文详解</a:t>
            </a:r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1509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950" y="4076700"/>
            <a:ext cx="2986088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文本框 11269"/>
          <p:cNvSpPr txBox="1">
            <a:spLocks noChangeArrowheads="1"/>
          </p:cNvSpPr>
          <p:nvPr/>
        </p:nvSpPr>
        <p:spPr bwMode="auto">
          <a:xfrm>
            <a:off x="685800" y="2997200"/>
            <a:ext cx="8278813" cy="6397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6561F"/>
                </a:solidFill>
                <a:latin typeface="楷体_GB2312" pitchFamily="1" charset="-122"/>
                <a:ea typeface="楷体_GB2312" pitchFamily="1" charset="-122"/>
                <a:cs typeface="Arial" panose="020B0604020202020204" pitchFamily="34" charset="0"/>
              </a:rPr>
              <a:t>作者眼中的春天在哪里，是怎样的呢？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12291"/>
          <p:cNvSpPr txBox="1">
            <a:spLocks noChangeArrowheads="1"/>
          </p:cNvSpPr>
          <p:nvPr/>
        </p:nvSpPr>
        <p:spPr bwMode="auto">
          <a:xfrm>
            <a:off x="98425" y="2284413"/>
            <a:ext cx="9072563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　　春天在</a:t>
            </a:r>
            <a:r>
              <a:rPr lang="zh-CN" altLang="en-US" sz="4800" b="1" u="sng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       </a:t>
            </a:r>
            <a:r>
              <a:rPr lang="zh-CN" altLang="en-US" sz="48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，在</a:t>
            </a:r>
            <a:r>
              <a:rPr lang="zh-CN" altLang="en-US" sz="4800" b="1" u="sng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      </a:t>
            </a:r>
            <a:r>
              <a:rPr lang="zh-CN" altLang="en-US" sz="48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，在</a:t>
            </a:r>
            <a:r>
              <a:rPr lang="zh-CN" altLang="en-US" sz="4800" b="1" u="sng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      </a:t>
            </a:r>
            <a:r>
              <a:rPr lang="zh-CN" altLang="en-US" sz="48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，在</a:t>
            </a:r>
            <a:r>
              <a:rPr lang="zh-CN" altLang="en-US" sz="4800" b="1" u="sng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    </a:t>
            </a:r>
            <a:r>
              <a:rPr lang="zh-CN" altLang="en-US" sz="4800" b="1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。</a:t>
            </a:r>
            <a:r>
              <a:rPr lang="zh-CN" altLang="en-US" sz="4800" b="1" u="sng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22531" name="文本框 12292"/>
          <p:cNvSpPr txBox="1">
            <a:spLocks noChangeArrowheads="1"/>
          </p:cNvSpPr>
          <p:nvPr/>
        </p:nvSpPr>
        <p:spPr bwMode="auto">
          <a:xfrm>
            <a:off x="180975" y="1196975"/>
            <a:ext cx="7061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Arial" panose="020B0604020202020204" pitchFamily="34" charset="0"/>
                <a:cs typeface="Arial" panose="020B0604020202020204" pitchFamily="34" charset="0"/>
              </a:rPr>
              <a:t>读课文，回答问题</a:t>
            </a:r>
            <a:r>
              <a:rPr lang="zh-CN" altLang="en-US" sz="180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CFE8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3F1E2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858</Words>
  <Application>Microsoft Office PowerPoint</Application>
  <PresentationFormat>全屏显示(4:3)</PresentationFormat>
  <Paragraphs>138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Microsoft</cp:lastModifiedBy>
  <cp:revision>110</cp:revision>
  <dcterms:created xsi:type="dcterms:W3CDTF">2015-10-08T08:09:00Z</dcterms:created>
  <dcterms:modified xsi:type="dcterms:W3CDTF">2018-03-12T10:16:51Z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