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57" r:id="rId2"/>
  </p:sldMasterIdLst>
  <p:notesMasterIdLst>
    <p:notesMasterId r:id="rId30"/>
  </p:notesMasterIdLst>
  <p:handoutMasterIdLst>
    <p:handoutMasterId r:id="rId31"/>
  </p:handoutMasterIdLst>
  <p:sldIdLst>
    <p:sldId id="323" r:id="rId3"/>
    <p:sldId id="523" r:id="rId4"/>
    <p:sldId id="1068" r:id="rId5"/>
    <p:sldId id="632" r:id="rId6"/>
    <p:sldId id="1067" r:id="rId7"/>
    <p:sldId id="925" r:id="rId8"/>
    <p:sldId id="996" r:id="rId9"/>
    <p:sldId id="639" r:id="rId10"/>
    <p:sldId id="997" r:id="rId11"/>
    <p:sldId id="998" r:id="rId12"/>
    <p:sldId id="1025" r:id="rId13"/>
    <p:sldId id="928" r:id="rId14"/>
    <p:sldId id="1039" r:id="rId15"/>
    <p:sldId id="1047" r:id="rId16"/>
    <p:sldId id="1010" r:id="rId17"/>
    <p:sldId id="1049" r:id="rId18"/>
    <p:sldId id="1053" r:id="rId19"/>
    <p:sldId id="1048" r:id="rId20"/>
    <p:sldId id="1050" r:id="rId21"/>
    <p:sldId id="1066" r:id="rId22"/>
    <p:sldId id="936" r:id="rId23"/>
    <p:sldId id="937" r:id="rId24"/>
    <p:sldId id="938" r:id="rId25"/>
    <p:sldId id="939" r:id="rId26"/>
    <p:sldId id="1054" r:id="rId27"/>
    <p:sldId id="1035" r:id="rId28"/>
    <p:sldId id="1056" r:id="rId29"/>
  </p:sldIdLst>
  <p:sldSz cx="9144000" cy="5143500" type="screen16x9"/>
  <p:notesSz cx="6858000" cy="9144000"/>
  <p:embeddedFontLst>
    <p:embeddedFont>
      <p:font typeface="黑体" pitchFamily="49" charset="-122"/>
      <p:regular r:id="rId32"/>
    </p:embeddedFont>
    <p:embeddedFont>
      <p:font typeface="微软雅黑" pitchFamily="34" charset="-122"/>
      <p:regular r:id="rId33"/>
      <p:bold r:id="rId34"/>
    </p:embeddedFont>
    <p:embeddedFont>
      <p:font typeface="楷体" pitchFamily="49" charset="-122"/>
      <p:regular r:id="rId35"/>
    </p:embeddedFont>
    <p:embeddedFont>
      <p:font typeface="幼圆" charset="-122"/>
      <p:regular r:id="rId36"/>
    </p:embeddedFont>
    <p:embeddedFont>
      <p:font typeface="Tahoma" pitchFamily="34" charset="0"/>
      <p:regular r:id="rId37"/>
      <p:bold r:id="rId38"/>
    </p:embeddedFont>
    <p:embeddedFont>
      <p:font typeface="Calibri" pitchFamily="34" charset="0"/>
      <p:regular r:id="rId39"/>
      <p:bold r:id="rId40"/>
      <p:italic r:id="rId41"/>
      <p:boldItalic r:id="rId42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FF0000"/>
    <a:srgbClr val="08A810"/>
    <a:srgbClr val="00B050"/>
    <a:srgbClr val="FFFFFF"/>
    <a:srgbClr val="00FF00"/>
    <a:srgbClr val="FF00FF"/>
    <a:srgbClr val="D60093"/>
    <a:srgbClr val="F8324E"/>
    <a:srgbClr val="AAF20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57" autoAdjust="0"/>
    <p:restoredTop sz="94660"/>
  </p:normalViewPr>
  <p:slideViewPr>
    <p:cSldViewPr>
      <p:cViewPr>
        <p:scale>
          <a:sx n="87" d="100"/>
          <a:sy n="87" d="100"/>
        </p:scale>
        <p:origin x="-984" y="-150"/>
      </p:cViewPr>
      <p:guideLst>
        <p:guide orient="horz" pos="3162"/>
        <p:guide pos="575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48" d="100"/>
          <a:sy n="48" d="100"/>
        </p:scale>
        <p:origin x="-2562" y="-108"/>
      </p:cViewPr>
      <p:guideLst>
        <p:guide orient="horz" pos="3043"/>
        <p:guide pos="226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8.fntdata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font" Target="fonts/font3.fntdata"/><Relationship Id="rId42" Type="http://schemas.openxmlformats.org/officeDocument/2006/relationships/font" Target="fonts/font11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2.fntdata"/><Relationship Id="rId38" Type="http://schemas.openxmlformats.org/officeDocument/2006/relationships/font" Target="fonts/font7.fntdata"/><Relationship Id="rId46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font" Target="fonts/font1.fntdata"/><Relationship Id="rId37" Type="http://schemas.openxmlformats.org/officeDocument/2006/relationships/font" Target="fonts/font6.fntdata"/><Relationship Id="rId40" Type="http://schemas.openxmlformats.org/officeDocument/2006/relationships/font" Target="fonts/font9.fntdata"/><Relationship Id="rId45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5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handoutMaster" Target="handoutMasters/handoutMaster1.xml"/><Relationship Id="rId44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4.fntdata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13" Type="http://schemas.openxmlformats.org/officeDocument/2006/relationships/slideLayout" Target="../slideLayouts/slideLayout21.xml"/><Relationship Id="rId18" Type="http://schemas.openxmlformats.org/officeDocument/2006/relationships/slideLayout" Target="../slideLayouts/slideLayout26.xml"/><Relationship Id="rId26" Type="http://schemas.openxmlformats.org/officeDocument/2006/relationships/theme" Target="../theme/theme2.xml"/><Relationship Id="rId3" Type="http://schemas.openxmlformats.org/officeDocument/2006/relationships/slideLayout" Target="../slideLayouts/slideLayout11.xml"/><Relationship Id="rId21" Type="http://schemas.openxmlformats.org/officeDocument/2006/relationships/slideLayout" Target="../slideLayouts/slideLayout29.xml"/><Relationship Id="rId7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20.xml"/><Relationship Id="rId17" Type="http://schemas.openxmlformats.org/officeDocument/2006/relationships/slideLayout" Target="../slideLayouts/slideLayout25.xml"/><Relationship Id="rId25" Type="http://schemas.openxmlformats.org/officeDocument/2006/relationships/slideLayout" Target="../slideLayouts/slideLayout33.xml"/><Relationship Id="rId2" Type="http://schemas.openxmlformats.org/officeDocument/2006/relationships/slideLayout" Target="../slideLayouts/slideLayout10.xml"/><Relationship Id="rId16" Type="http://schemas.openxmlformats.org/officeDocument/2006/relationships/slideLayout" Target="../slideLayouts/slideLayout24.xml"/><Relationship Id="rId20" Type="http://schemas.openxmlformats.org/officeDocument/2006/relationships/slideLayout" Target="../slideLayouts/slideLayout28.xml"/><Relationship Id="rId29" Type="http://schemas.openxmlformats.org/officeDocument/2006/relationships/image" Target="../media/image4.png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24" Type="http://schemas.openxmlformats.org/officeDocument/2006/relationships/slideLayout" Target="../slideLayouts/slideLayout32.xml"/><Relationship Id="rId5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23.xml"/><Relationship Id="rId23" Type="http://schemas.openxmlformats.org/officeDocument/2006/relationships/slideLayout" Target="../slideLayouts/slideLayout31.xml"/><Relationship Id="rId28" Type="http://schemas.openxmlformats.org/officeDocument/2006/relationships/image" Target="../media/image3.png"/><Relationship Id="rId10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27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Relationship Id="rId14" Type="http://schemas.openxmlformats.org/officeDocument/2006/relationships/slideLayout" Target="../slideLayouts/slideLayout22.xml"/><Relationship Id="rId22" Type="http://schemas.openxmlformats.org/officeDocument/2006/relationships/slideLayout" Target="../slideLayouts/slideLayout30.xml"/><Relationship Id="rId27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AutoShape 2" descr="http://img.weixinyidu.com/151128/09e80055.jpg"/>
          <p:cNvSpPr>
            <a:spLocks noChangeAspect="1" noChangeArrowheads="1"/>
          </p:cNvSpPr>
          <p:nvPr userDrawn="1"/>
        </p:nvSpPr>
        <p:spPr bwMode="auto">
          <a:xfrm>
            <a:off x="44450" y="-2262188"/>
            <a:ext cx="7048500" cy="47244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89091" name="Picture 3"/>
          <p:cNvPicPr>
            <a:picLocks noChangeAspect="1" noChangeArrowheads="1"/>
          </p:cNvPicPr>
          <p:nvPr userDrawn="1"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630295" y="3598545"/>
            <a:ext cx="5513705" cy="15449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" name="组合 1"/>
          <p:cNvGrpSpPr/>
          <p:nvPr userDrawn="1"/>
        </p:nvGrpSpPr>
        <p:grpSpPr>
          <a:xfrm>
            <a:off x="1" y="92978"/>
            <a:ext cx="2771800" cy="275590"/>
            <a:chOff x="1" y="92978"/>
            <a:chExt cx="2771800" cy="275590"/>
          </a:xfrm>
        </p:grpSpPr>
        <p:sp>
          <p:nvSpPr>
            <p:cNvPr id="5" name="矩形 4"/>
            <p:cNvSpPr/>
            <p:nvPr userDrawn="1"/>
          </p:nvSpPr>
          <p:spPr>
            <a:xfrm flipH="1">
              <a:off x="1" y="123478"/>
              <a:ext cx="2771800" cy="216000"/>
            </a:xfrm>
            <a:prstGeom prst="rect">
              <a:avLst/>
            </a:prstGeom>
            <a:gradFill flip="none" rotWithShape="1">
              <a:gsLst>
                <a:gs pos="40000">
                  <a:schemeClr val="accent5">
                    <a:lumMod val="60000"/>
                    <a:lumOff val="40000"/>
                  </a:schemeClr>
                </a:gs>
                <a:gs pos="97000">
                  <a:schemeClr val="bg1">
                    <a:alpha val="0"/>
                  </a:schemeClr>
                </a:gs>
                <a:gs pos="70000">
                  <a:schemeClr val="accent5">
                    <a:lumMod val="40000"/>
                    <a:lumOff val="60000"/>
                    <a:alpha val="76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" name="文本框 10"/>
            <p:cNvSpPr txBox="1"/>
            <p:nvPr userDrawn="1"/>
          </p:nvSpPr>
          <p:spPr>
            <a:xfrm>
              <a:off x="193237" y="92978"/>
              <a:ext cx="802005" cy="2755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1200" dirty="0">
                  <a:latin typeface="Heiti SC Light" panose="02000000000000000000" pitchFamily="2" charset="-128"/>
                  <a:ea typeface="Heiti SC Light" panose="02000000000000000000" pitchFamily="2" charset="-128"/>
                </a:rPr>
                <a:t>11</a:t>
              </a:r>
              <a:r>
                <a:rPr kumimoji="1" lang="zh-CN" altLang="en-US" sz="1200" dirty="0">
                  <a:latin typeface="Heiti SC Light" panose="02000000000000000000" pitchFamily="2" charset="-128"/>
                  <a:ea typeface="Heiti SC Light" panose="02000000000000000000" pitchFamily="2" charset="-128"/>
                </a:rPr>
                <a:t>   煮书</a:t>
              </a: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0" y="-1"/>
            <a:ext cx="9144000" cy="5143499"/>
            <a:chOff x="0" y="-1"/>
            <a:chExt cx="9144000" cy="5143499"/>
          </a:xfrm>
        </p:grpSpPr>
        <p:pic>
          <p:nvPicPr>
            <p:cNvPr id="12" name="图片 11"/>
            <p:cNvPicPr>
              <a:picLocks noChangeAspect="1"/>
            </p:cNvPicPr>
            <p:nvPr userDrawn="1"/>
          </p:nvPicPr>
          <p:blipFill rotWithShape="1">
            <a:blip r:embed="rId2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25422"/>
            <a:stretch>
              <a:fillRect/>
            </a:stretch>
          </p:blipFill>
          <p:spPr>
            <a:xfrm flipH="1" flipV="1">
              <a:off x="0" y="-1"/>
              <a:ext cx="9144000" cy="5143499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0" y="4514192"/>
              <a:ext cx="9144000" cy="629306"/>
            </a:xfrm>
            <a:prstGeom prst="rect">
              <a:avLst/>
            </a:prstGeom>
          </p:spPr>
        </p:pic>
      </p:grpSp>
      <p:grpSp>
        <p:nvGrpSpPr>
          <p:cNvPr id="11" name="组合 10"/>
          <p:cNvGrpSpPr/>
          <p:nvPr userDrawn="1"/>
        </p:nvGrpSpPr>
        <p:grpSpPr>
          <a:xfrm>
            <a:off x="5436096" y="-1"/>
            <a:ext cx="3707904" cy="771551"/>
            <a:chOff x="5436096" y="-1"/>
            <a:chExt cx="3707904" cy="771551"/>
          </a:xfrm>
        </p:grpSpPr>
        <p:sp>
          <p:nvSpPr>
            <p:cNvPr id="4" name="矩形 3"/>
            <p:cNvSpPr/>
            <p:nvPr userDrawn="1"/>
          </p:nvSpPr>
          <p:spPr>
            <a:xfrm>
              <a:off x="5436096" y="195486"/>
              <a:ext cx="3707904" cy="36004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75000"/>
                    <a:tint val="44500"/>
                    <a:satMod val="160000"/>
                  </a:schemeClr>
                </a:gs>
                <a:gs pos="87000">
                  <a:schemeClr val="bg1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 userDrawn="1"/>
          </p:nvPicPr>
          <p:blipFill rotWithShape="1">
            <a:blip r:embed="rId2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5468"/>
            <a:stretch>
              <a:fillRect/>
            </a:stretch>
          </p:blipFill>
          <p:spPr>
            <a:xfrm>
              <a:off x="6968256" y="-1"/>
              <a:ext cx="961585" cy="771551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 userDrawn="1"/>
          </p:nvSpPr>
          <p:spPr>
            <a:xfrm>
              <a:off x="7164288" y="509940"/>
              <a:ext cx="98135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dist"/>
              <a:r>
                <a:rPr kumimoji="1" lang="en-US" altLang="zh-CN" sz="1050" dirty="0">
                  <a:solidFill>
                    <a:prstClr val="white">
                      <a:lumMod val="75000"/>
                    </a:prstClr>
                  </a:solidFill>
                </a:rPr>
                <a:t>QICAIKETANG</a:t>
              </a:r>
              <a:endParaRPr kumimoji="1" lang="zh-CN" altLang="en-US" sz="1050" dirty="0">
                <a:solidFill>
                  <a:prstClr val="white">
                    <a:lumMod val="75000"/>
                  </a:prstClr>
                </a:solidFill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  <p:sldLayoutId id="2147483671" r:id="rId14"/>
    <p:sldLayoutId id="2147483672" r:id="rId15"/>
    <p:sldLayoutId id="2147483673" r:id="rId16"/>
    <p:sldLayoutId id="2147483674" r:id="rId17"/>
    <p:sldLayoutId id="2147483675" r:id="rId18"/>
    <p:sldLayoutId id="2147483676" r:id="rId19"/>
    <p:sldLayoutId id="2147483677" r:id="rId20"/>
    <p:sldLayoutId id="2147483678" r:id="rId21"/>
    <p:sldLayoutId id="2147483679" r:id="rId22"/>
    <p:sldLayoutId id="2147483680" r:id="rId23"/>
    <p:sldLayoutId id="2147483681" r:id="rId24"/>
    <p:sldLayoutId id="2147483682" r:id="rId25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&#38142;&#25509;&#65306;&#12298;&#22857;&#36192;&#38886;&#24038;&#19998;&#19976;&#20108;&#21313;&#20108;&#38901;&#12299;.pptx" TargetMode="Externa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&#19971;&#24425;-&#35838;&#25991;&#26391;&#35835;-11&#29038;&#20070;.mp4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rcRect b="5545"/>
          <a:stretch>
            <a:fillRect/>
          </a:stretch>
        </p:blipFill>
        <p:spPr>
          <a:xfrm>
            <a:off x="-635" y="-39370"/>
            <a:ext cx="9145905" cy="517969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99745" y="785495"/>
            <a:ext cx="8029575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煮书真的是把书拿到锅里去煮吗？现在我们就带着这个问题，来学习课文。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642910" y="1072820"/>
            <a:ext cx="7786742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我感到很奇怪：书只能读，怎么可以“煮”呢？</a:t>
            </a:r>
          </a:p>
        </p:txBody>
      </p:sp>
      <p:sp>
        <p:nvSpPr>
          <p:cNvPr id="10" name="矩形 9"/>
          <p:cNvSpPr/>
          <p:nvPr/>
        </p:nvSpPr>
        <p:spPr>
          <a:xfrm>
            <a:off x="643545" y="2668269"/>
            <a:ext cx="78581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疑问句开头，设置悬念，吸引着读者继续读下去。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7143768" y="1715762"/>
            <a:ext cx="785818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785786" y="2287266"/>
            <a:ext cx="2714644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219055" y="378483"/>
            <a:ext cx="2330450" cy="560705"/>
            <a:chOff x="292074" y="533430"/>
            <a:chExt cx="3107265" cy="747607"/>
          </a:xfrm>
        </p:grpSpPr>
        <p:sp>
          <p:nvSpPr>
            <p:cNvPr id="8" name="文本框 14"/>
            <p:cNvSpPr txBox="1"/>
            <p:nvPr/>
          </p:nvSpPr>
          <p:spPr>
            <a:xfrm>
              <a:off x="832247" y="533430"/>
              <a:ext cx="2567092" cy="74760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互动课堂</a:t>
              </a: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92074" y="533430"/>
              <a:ext cx="540173" cy="67225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960046" y="714045"/>
            <a:ext cx="7256145" cy="1381125"/>
            <a:chOff x="1334814" y="1794277"/>
            <a:chExt cx="7761629" cy="1841498"/>
          </a:xfrm>
        </p:grpSpPr>
        <p:sp>
          <p:nvSpPr>
            <p:cNvPr id="11" name="文本框 6"/>
            <p:cNvSpPr txBox="1"/>
            <p:nvPr/>
          </p:nvSpPr>
          <p:spPr>
            <a:xfrm>
              <a:off x="1455091" y="1889527"/>
              <a:ext cx="7620608" cy="159850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fontAlgn="auto">
                <a:lnSpc>
                  <a:spcPct val="100000"/>
                </a:lnSpc>
              </a:pPr>
              <a:r>
                <a:rPr lang="zh-CN" altLang="en-US" sz="36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    </a:t>
              </a:r>
              <a:r>
                <a:rPr lang="en-US" altLang="zh-CN" sz="36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“</a:t>
              </a:r>
              <a:r>
                <a:rPr lang="zh-CN" altLang="en-US" sz="36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我</a:t>
              </a:r>
              <a:r>
                <a:rPr lang="en-US" altLang="zh-CN" sz="36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”</a:t>
              </a:r>
              <a:r>
                <a:rPr lang="zh-CN" altLang="en-US" sz="36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向爷爷提出了一个怎样天真可笑的问题？</a:t>
              </a:r>
            </a:p>
          </p:txBody>
        </p:sp>
        <p:sp>
          <p:nvSpPr>
            <p:cNvPr id="12" name="单圆角矩形 11"/>
            <p:cNvSpPr/>
            <p:nvPr/>
          </p:nvSpPr>
          <p:spPr>
            <a:xfrm flipH="1">
              <a:off x="1334814" y="1794277"/>
              <a:ext cx="7761629" cy="1841498"/>
            </a:xfrm>
            <a:prstGeom prst="snipRoundRect">
              <a:avLst/>
            </a:prstGeom>
            <a:grpFill/>
            <a:ln>
              <a:solidFill>
                <a:schemeClr val="accent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928370" y="2571750"/>
            <a:ext cx="72878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爷爷，书放在锅里煮，不会煮坏啊？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85721" y="642924"/>
            <a:ext cx="8429684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书是精神食粮嘛，既然是食粮，怎么不可以煮呢？煮熟了，吃下去才好吸收啊！</a:t>
            </a:r>
          </a:p>
        </p:txBody>
      </p:sp>
      <p:sp>
        <p:nvSpPr>
          <p:cNvPr id="5" name="椭圆 4"/>
          <p:cNvSpPr/>
          <p:nvPr/>
        </p:nvSpPr>
        <p:spPr>
          <a:xfrm>
            <a:off x="1214414" y="571486"/>
            <a:ext cx="3357586" cy="785818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下箭头 6"/>
          <p:cNvSpPr/>
          <p:nvPr/>
        </p:nvSpPr>
        <p:spPr>
          <a:xfrm flipH="1">
            <a:off x="2571736" y="1428742"/>
            <a:ext cx="214314" cy="1214446"/>
          </a:xfrm>
          <a:prstGeom prst="down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857488" y="1785932"/>
            <a:ext cx="1285884" cy="646331"/>
          </a:xfrm>
          <a:prstGeom prst="rect">
            <a:avLst/>
          </a:prstGeom>
          <a:solidFill>
            <a:schemeClr val="bg1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dirty="0" smtClean="0">
                <a:solidFill>
                  <a:srgbClr val="08A81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比喻</a:t>
            </a:r>
            <a:endParaRPr lang="zh-CN" altLang="en-US" sz="2800" dirty="0">
              <a:solidFill>
                <a:srgbClr val="08A81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01039" y="2643506"/>
            <a:ext cx="6858048" cy="1198880"/>
          </a:xfrm>
          <a:prstGeom prst="rect">
            <a:avLst/>
          </a:prstGeom>
          <a:solidFill>
            <a:schemeClr val="bg1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爷爷把书比作人的精神食粮，生动形象地写出了书的重要作用。</a:t>
            </a:r>
            <a:endParaRPr lang="zh-CN" altLang="en-US" sz="2800" dirty="0">
              <a:solidFill>
                <a:srgbClr val="08A81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0" grpId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6"/>
          <p:cNvSpPr txBox="1"/>
          <p:nvPr/>
        </p:nvSpPr>
        <p:spPr>
          <a:xfrm>
            <a:off x="1876425" y="657225"/>
            <a:ext cx="558419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想一想：书还可以是什么？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052320" y="2028190"/>
            <a:ext cx="5193030" cy="1064260"/>
          </a:xfrm>
          <a:prstGeom prst="rect">
            <a:avLst/>
          </a:prstGeom>
          <a:grpFill/>
          <a:ln>
            <a:solidFill>
              <a:srgbClr val="92D05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2571737" y="2248528"/>
            <a:ext cx="40005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书是精神的营养品。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 animBg="1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879464" y="697548"/>
            <a:ext cx="4621230" cy="1159822"/>
            <a:chOff x="2034034" y="1889527"/>
            <a:chExt cx="8059188" cy="2095512"/>
          </a:xfrm>
        </p:grpSpPr>
        <p:sp>
          <p:nvSpPr>
            <p:cNvPr id="11" name="文本框 6"/>
            <p:cNvSpPr txBox="1"/>
            <p:nvPr/>
          </p:nvSpPr>
          <p:spPr>
            <a:xfrm>
              <a:off x="2675008" y="2258857"/>
              <a:ext cx="7044461" cy="146804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36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什么叫“煮书”？</a:t>
              </a:r>
            </a:p>
          </p:txBody>
        </p:sp>
        <p:sp>
          <p:nvSpPr>
            <p:cNvPr id="12" name="单圆角矩形 11"/>
            <p:cNvSpPr/>
            <p:nvPr/>
          </p:nvSpPr>
          <p:spPr>
            <a:xfrm flipH="1">
              <a:off x="2034034" y="1889527"/>
              <a:ext cx="8059188" cy="2095512"/>
            </a:xfrm>
            <a:prstGeom prst="snipRoundRect">
              <a:avLst/>
            </a:prstGeom>
            <a:grpFill/>
            <a:ln>
              <a:solidFill>
                <a:schemeClr val="accent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726092" y="2126294"/>
            <a:ext cx="7929618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诵读品味，非把书读熟读透不可。这就是煮书。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334135" y="801370"/>
            <a:ext cx="608457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读书破万卷，下笔如有神。</a:t>
            </a:r>
          </a:p>
        </p:txBody>
      </p:sp>
      <p:sp>
        <p:nvSpPr>
          <p:cNvPr id="3" name="矩形 2"/>
          <p:cNvSpPr/>
          <p:nvPr/>
        </p:nvSpPr>
        <p:spPr>
          <a:xfrm>
            <a:off x="519430" y="1832610"/>
            <a:ext cx="8104505" cy="2061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出自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hlinkClick r:id="rId2" action="ppaction://hlinkfile"/>
              </a:rPr>
              <a:t>《奉赠韦左丞丈二十二韵》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，意思是：读书能够透彻理解万卷书，写文章就会如有神助。即多读书有助于提高写作能力。引用杜甫的诗句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强调了煮书的好处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057708">
            <a:off x="6731789" y="2082951"/>
            <a:ext cx="335134" cy="47233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687171" y="961696"/>
            <a:ext cx="62151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爷爷教导我该如何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煮书？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49906" y="1866176"/>
            <a:ext cx="7643866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可以从读课文入手，那些课文都是范文，每天清晨起来，放声读上几遍，仔细品味一番。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91791" y="703567"/>
            <a:ext cx="821537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肚子里的词儿多了，今后说话和写文章，还会犯愁吗？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1000100" y="2362784"/>
            <a:ext cx="7572428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反问句，强调了煮书带给我们的好处。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63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500034" y="667691"/>
            <a:ext cx="79296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反问句就是用疑问的句式，表达肯定的观点。 </a:t>
            </a:r>
          </a:p>
        </p:txBody>
      </p:sp>
      <p:sp>
        <p:nvSpPr>
          <p:cNvPr id="3" name="矩形 2"/>
          <p:cNvSpPr/>
          <p:nvPr/>
        </p:nvSpPr>
        <p:spPr>
          <a:xfrm>
            <a:off x="635635" y="2965450"/>
            <a:ext cx="7513955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我们功夫到了，还愁成绩不能提高吗？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1071855" y="2078024"/>
            <a:ext cx="6840537" cy="650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你能写一个这样的句子吗？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7850" y="2148840"/>
            <a:ext cx="520700" cy="50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78180" y="876300"/>
            <a:ext cx="800100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爷爷的话使我豁然开朗，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煮书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还真有道理呢！</a:t>
            </a:r>
          </a:p>
        </p:txBody>
      </p:sp>
      <p:sp>
        <p:nvSpPr>
          <p:cNvPr id="3" name="矩形 2"/>
          <p:cNvSpPr/>
          <p:nvPr/>
        </p:nvSpPr>
        <p:spPr>
          <a:xfrm>
            <a:off x="2818130" y="2760980"/>
            <a:ext cx="5020310" cy="1076325"/>
          </a:xfrm>
          <a:prstGeom prst="rect">
            <a:avLst/>
          </a:prstGeom>
          <a:ln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从黑暗狭窄变得宽敞明亮。比喻突然领悟了一个道理。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427855" y="1491615"/>
            <a:ext cx="1800225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下箭头 4"/>
          <p:cNvSpPr/>
          <p:nvPr/>
        </p:nvSpPr>
        <p:spPr>
          <a:xfrm>
            <a:off x="5220335" y="1563370"/>
            <a:ext cx="215900" cy="1080135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" grpId="0" bldLvl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http://txt22262.book118.com/2018/0126/book150650/150649731.jpg"/>
          <p:cNvPicPr>
            <a:picLocks noChangeAspect="1" noChangeArrowheads="1"/>
          </p:cNvPicPr>
          <p:nvPr/>
        </p:nvPicPr>
        <p:blipFill>
          <a:blip r:embed="rId3" cstate="print"/>
          <a:srcRect l="162" r="-1306" b="25907"/>
          <a:stretch>
            <a:fillRect/>
          </a:stretch>
        </p:blipFill>
        <p:spPr bwMode="auto">
          <a:xfrm>
            <a:off x="-14605" y="-5080"/>
            <a:ext cx="9158605" cy="5148580"/>
          </a:xfrm>
          <a:prstGeom prst="rect">
            <a:avLst/>
          </a:prstGeom>
          <a:noFill/>
        </p:spPr>
      </p:pic>
      <p:sp>
        <p:nvSpPr>
          <p:cNvPr id="14" name="TextBox 48"/>
          <p:cNvSpPr txBox="1"/>
          <p:nvPr/>
        </p:nvSpPr>
        <p:spPr>
          <a:xfrm>
            <a:off x="459740" y="487680"/>
            <a:ext cx="7515225" cy="2167890"/>
          </a:xfrm>
          <a:prstGeom prst="triangle">
            <a:avLst/>
          </a:prstGeom>
          <a:solidFill>
            <a:schemeClr val="bg1">
              <a:alpha val="47059"/>
            </a:schemeClr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66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11 煮书</a:t>
            </a:r>
            <a:endParaRPr lang="zh-CN" altLang="en-US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60000" endA="900" endPos="60000" dist="29997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778" name="AutoShape 2" descr="http://img4.imgtn.bdimg.com/it/u=633760409,2239638681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2357422" y="1571618"/>
            <a:ext cx="4286281" cy="1643074"/>
          </a:xfrm>
          <a:prstGeom prst="roundRect">
            <a:avLst/>
          </a:prstGeom>
          <a:grpFill/>
          <a:ln w="3175"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flipH="1">
            <a:off x="-14605" y="104140"/>
            <a:ext cx="3164205" cy="252095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文本框 1"/>
          <p:cNvSpPr txBox="1"/>
          <p:nvPr/>
        </p:nvSpPr>
        <p:spPr>
          <a:xfrm>
            <a:off x="182871" y="87826"/>
            <a:ext cx="197739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苏教版  语文  三</a:t>
            </a:r>
            <a:r>
              <a:rPr kumimoji="1" lang="zh-CN" altLang="en-US" sz="1200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年级  </a:t>
            </a:r>
            <a:r>
              <a: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下</a:t>
            </a:r>
            <a:r>
              <a:rPr kumimoji="1" lang="zh-CN" altLang="en-US" sz="1200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册</a:t>
            </a:r>
            <a:endParaRPr kumimoji="1" lang="zh-CN" altLang="en-US" sz="1200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5645" y="1259840"/>
            <a:ext cx="7780020" cy="293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文本框 6"/>
          <p:cNvSpPr txBox="1"/>
          <p:nvPr/>
        </p:nvSpPr>
        <p:spPr>
          <a:xfrm>
            <a:off x="1223588" y="1418508"/>
            <a:ext cx="6696744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豁然开朗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恍然大悟  如梦初醒</a:t>
            </a:r>
          </a:p>
          <a:p>
            <a:pPr>
              <a:lnSpc>
                <a:spcPct val="20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顿开茅塞  豁然贯通  大彻大悟</a:t>
            </a:r>
          </a:p>
        </p:txBody>
      </p:sp>
      <p:sp>
        <p:nvSpPr>
          <p:cNvPr id="17" name="文本框 11"/>
          <p:cNvSpPr txBox="1"/>
          <p:nvPr/>
        </p:nvSpPr>
        <p:spPr>
          <a:xfrm>
            <a:off x="1282700" y="488950"/>
            <a:ext cx="6029325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词语积累（</a:t>
            </a:r>
            <a:r>
              <a:rPr lang="zh-CN" altLang="en-US" sz="2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比喻顿时明白或领悟的词语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83198" y="465178"/>
            <a:ext cx="447979" cy="539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810024" y="2070389"/>
            <a:ext cx="814070" cy="1186180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zh-CN" altLang="en-US" sz="44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煮书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84531" y="1447168"/>
            <a:ext cx="1357322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生疑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213093" y="2284730"/>
            <a:ext cx="1214446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释疑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左大括号 24"/>
          <p:cNvSpPr/>
          <p:nvPr/>
        </p:nvSpPr>
        <p:spPr>
          <a:xfrm>
            <a:off x="2712720" y="1664335"/>
            <a:ext cx="324485" cy="1924050"/>
          </a:xfrm>
          <a:prstGeom prst="leftBrac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3213093" y="3141986"/>
            <a:ext cx="1214446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悟理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194" name="Picture 2" descr="http://s14.sinaimg.cn/mw690/001O7rwvgy6Jd0gq9rLcd&amp;690"/>
          <p:cNvPicPr>
            <a:picLocks noChangeAspect="1" noChangeArrowheads="1"/>
          </p:cNvPicPr>
          <p:nvPr/>
        </p:nvPicPr>
        <p:blipFill>
          <a:blip r:embed="rId2" cstate="print"/>
          <a:srcRect r="-95" b="7436"/>
          <a:stretch>
            <a:fillRect/>
          </a:stretch>
        </p:blipFill>
        <p:spPr bwMode="auto">
          <a:xfrm>
            <a:off x="4505010" y="1664643"/>
            <a:ext cx="3000396" cy="1648105"/>
          </a:xfrm>
          <a:prstGeom prst="rect">
            <a:avLst/>
          </a:prstGeom>
          <a:noFill/>
        </p:spPr>
      </p:pic>
      <p:grpSp>
        <p:nvGrpSpPr>
          <p:cNvPr id="2" name="组合 1"/>
          <p:cNvGrpSpPr/>
          <p:nvPr/>
        </p:nvGrpSpPr>
        <p:grpSpPr>
          <a:xfrm>
            <a:off x="192083" y="411510"/>
            <a:ext cx="2651725" cy="561692"/>
            <a:chOff x="192083" y="411510"/>
            <a:chExt cx="2651725" cy="561692"/>
          </a:xfrm>
        </p:grpSpPr>
        <p:sp>
          <p:nvSpPr>
            <p:cNvPr id="16" name="文本框 14"/>
            <p:cNvSpPr txBox="1"/>
            <p:nvPr/>
          </p:nvSpPr>
          <p:spPr>
            <a:xfrm>
              <a:off x="624428" y="411510"/>
              <a:ext cx="2219380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结构梳理</a:t>
              </a: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92083" y="479078"/>
              <a:ext cx="366860" cy="45633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/>
      <p:bldP spid="18" grpId="0"/>
      <p:bldP spid="25" grpId="0" bldLvl="0" animBg="1"/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07006" y="1209029"/>
            <a:ext cx="8143932" cy="272542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课文通过爷孙俩围绕“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”展开的交谈，告诉学习的方法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反复诵读品味，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__________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才能明白其中的道理。</a:t>
            </a:r>
          </a:p>
        </p:txBody>
      </p:sp>
      <p:sp>
        <p:nvSpPr>
          <p:cNvPr id="7" name="矩形 6"/>
          <p:cNvSpPr/>
          <p:nvPr/>
        </p:nvSpPr>
        <p:spPr>
          <a:xfrm>
            <a:off x="2455847" y="2569208"/>
            <a:ext cx="2143140" cy="62230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读熟读透</a:t>
            </a:r>
          </a:p>
        </p:txBody>
      </p:sp>
      <p:sp>
        <p:nvSpPr>
          <p:cNvPr id="8" name="矩形 7"/>
          <p:cNvSpPr/>
          <p:nvPr/>
        </p:nvSpPr>
        <p:spPr>
          <a:xfrm>
            <a:off x="6072198" y="1243954"/>
            <a:ext cx="1143008" cy="62230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煮书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79512" y="411510"/>
            <a:ext cx="2481672" cy="561692"/>
            <a:chOff x="179512" y="411510"/>
            <a:chExt cx="2481672" cy="561692"/>
          </a:xfrm>
        </p:grpSpPr>
        <p:sp>
          <p:nvSpPr>
            <p:cNvPr id="16" name="文本框 14"/>
            <p:cNvSpPr txBox="1"/>
            <p:nvPr/>
          </p:nvSpPr>
          <p:spPr>
            <a:xfrm>
              <a:off x="624427" y="411510"/>
              <a:ext cx="2036757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主题概括</a:t>
              </a: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42910" y="571486"/>
            <a:ext cx="7929618" cy="320738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你还知道哪些有关书的名言</a:t>
            </a:r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</a:p>
          <a:p>
            <a:r>
              <a:rPr lang="en-US" altLang="zh-CN" sz="1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1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1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好的书籍是最贵重的珍宝。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别林斯基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书是唯一不死的东西。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丘特</a:t>
            </a:r>
          </a:p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书籍使人们成为宇宙的主人。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巴甫连柯书中横卧着整个过去的灵魂。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卡莱尔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179512" y="411510"/>
            <a:ext cx="2376264" cy="561692"/>
            <a:chOff x="179512" y="411510"/>
            <a:chExt cx="2376264" cy="561692"/>
          </a:xfrm>
        </p:grpSpPr>
        <p:sp>
          <p:nvSpPr>
            <p:cNvPr id="7" name="文本框 14"/>
            <p:cNvSpPr txBox="1"/>
            <p:nvPr/>
          </p:nvSpPr>
          <p:spPr>
            <a:xfrm>
              <a:off x="624428" y="411510"/>
              <a:ext cx="1931348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拓展延伸</a:t>
              </a: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499745" y="810578"/>
            <a:ext cx="7871460" cy="30232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一、补充词语。 </a:t>
            </a:r>
          </a:p>
          <a:p>
            <a:pPr>
              <a:lnSpc>
                <a:spcPct val="150000"/>
              </a:lnSpc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   )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然开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    )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疑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   )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不解    </a:t>
            </a: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得心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    )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手    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   )(   )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有力</a:t>
            </a:r>
          </a:p>
          <a:p>
            <a:pPr>
              <a:lnSpc>
                <a:spcPct val="150000"/>
              </a:lnSpc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   ) (   )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破万卷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下笔如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   ) (   )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</p:txBody>
      </p:sp>
      <p:sp>
        <p:nvSpPr>
          <p:cNvPr id="14" name="矩形 13"/>
          <p:cNvSpPr/>
          <p:nvPr/>
        </p:nvSpPr>
        <p:spPr>
          <a:xfrm>
            <a:off x="5656562" y="3206124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charset="0"/>
              </a:rPr>
              <a:t>有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6861483" y="3206124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charset="0"/>
              </a:rPr>
              <a:t>神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764219" y="3216914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charset="0"/>
              </a:rPr>
              <a:t>读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2000255" y="3216914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charset="0"/>
              </a:rPr>
              <a:t>书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1714480" y="2428874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charset="0"/>
              </a:rPr>
              <a:t>应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4000496" y="2428874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charset="0"/>
              </a:rPr>
              <a:t>苍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5072066" y="2428874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charset="0"/>
              </a:rPr>
              <a:t>劲</a:t>
            </a:r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5033013" y="1729416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charset="0"/>
              </a:rPr>
              <a:t>惑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785786" y="1714494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charset="0"/>
              </a:rPr>
              <a:t>豁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2714612" y="1714494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charset="0"/>
              </a:rPr>
              <a:t>朗</a:t>
            </a:r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179512" y="411510"/>
            <a:ext cx="2376264" cy="561692"/>
            <a:chOff x="179512" y="411510"/>
            <a:chExt cx="2376264" cy="561692"/>
          </a:xfrm>
        </p:grpSpPr>
        <p:sp>
          <p:nvSpPr>
            <p:cNvPr id="10" name="文本框 14"/>
            <p:cNvSpPr txBox="1"/>
            <p:nvPr/>
          </p:nvSpPr>
          <p:spPr>
            <a:xfrm>
              <a:off x="624428" y="411510"/>
              <a:ext cx="1931348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课堂演练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9512" y="464186"/>
              <a:ext cx="366860" cy="45633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4" grpId="0"/>
      <p:bldP spid="15" grpId="0"/>
      <p:bldP spid="16" grpId="0"/>
      <p:bldP spid="17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357158" y="1019495"/>
            <a:ext cx="8286808" cy="26841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二、根据意思从文中找出相应的四字词语。</a:t>
            </a:r>
          </a:p>
          <a:p>
            <a:endParaRPr lang="zh-CN" altLang="en-US" sz="1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1.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心里怎么想，手就怎么做，形容运用自如。（        ）</a:t>
            </a:r>
          </a:p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2.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一下子明白过来。（        ）</a:t>
            </a:r>
          </a:p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3.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心里不明白，不理解。（         ）</a:t>
            </a:r>
          </a:p>
        </p:txBody>
      </p:sp>
      <p:sp>
        <p:nvSpPr>
          <p:cNvPr id="7" name="矩形 6"/>
          <p:cNvSpPr/>
          <p:nvPr/>
        </p:nvSpPr>
        <p:spPr>
          <a:xfrm>
            <a:off x="1939581" y="2123435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charset="0"/>
              </a:rPr>
              <a:t>得心应手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16816" y="2590484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charset="0"/>
              </a:rPr>
              <a:t>豁然开朗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148679" y="3118811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charset="0"/>
              </a:rPr>
              <a:t>疑惑不解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7" grpId="0"/>
      <p:bldP spid="8" grpId="0"/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464155" y="611885"/>
            <a:ext cx="8215370" cy="2038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三、仿照例子用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不仅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……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还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……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写句子。</a:t>
            </a:r>
          </a:p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这样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煮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下去，你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不仅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能体会文章情感，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还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可以牢记妙词佳句，好处可多啦！</a:t>
            </a:r>
          </a:p>
        </p:txBody>
      </p:sp>
      <p:sp>
        <p:nvSpPr>
          <p:cNvPr id="4" name="矩形 3"/>
          <p:cNvSpPr/>
          <p:nvPr/>
        </p:nvSpPr>
        <p:spPr>
          <a:xfrm>
            <a:off x="775940" y="3097854"/>
            <a:ext cx="773747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今天不仅是阴天</a:t>
            </a:r>
            <a:r>
              <a:rPr 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天空中还飘着丝丝细雨。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491490" y="691515"/>
            <a:ext cx="8019415" cy="11760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四、明白了</a:t>
            </a:r>
            <a:r>
              <a:rPr lang="en-US" altLang="zh-CN" sz="36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en-US" sz="36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煮书</a:t>
            </a:r>
            <a:r>
              <a:rPr lang="en-US" altLang="zh-CN" sz="36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en-US" sz="36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的含义，今后你会怎么做呢？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79103" y="2113593"/>
            <a:ext cx="7643866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我也要学习爷爷的方法，把书读熟、读透，并积累名词佳句，提高自己的语文成绩。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3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5" grpId="0" bldLvl="0" animBg="1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88595" y="547370"/>
            <a:ext cx="650684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55600"/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sz="2800" b="1" u="sng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杜甫</a:t>
            </a:r>
            <a:r>
              <a:rPr 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712</a:t>
            </a:r>
            <a:r>
              <a:rPr 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</a:t>
            </a:r>
            <a:r>
              <a:rPr 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770</a:t>
            </a:r>
            <a:r>
              <a:rPr 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年），字子美，原籍湖北襄阳，后徙河南巩县。自号少陵野老，唐代伟大的现实主义诗人，与李白合称“李杜”。杜甫在中国古典诗歌中的影响非常深远，被后人称为“诗圣”，他的诗被称为“诗史”。后世称其杜拾遗、杜工部，也称他杜少陵、杜草堂。创作了《登高》《春望》《北征》《三吏》《三别》等名作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lum contrast="18000"/>
          </a:blip>
          <a:srcRect t="9488"/>
          <a:stretch>
            <a:fillRect/>
          </a:stretch>
        </p:blipFill>
        <p:spPr>
          <a:xfrm>
            <a:off x="6695440" y="777240"/>
            <a:ext cx="2439670" cy="3313430"/>
          </a:xfrm>
          <a:prstGeom prst="rect">
            <a:avLst/>
          </a:prstGeom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4" name="TextBox 11"/>
          <p:cNvSpPr txBox="1"/>
          <p:nvPr/>
        </p:nvSpPr>
        <p:spPr>
          <a:xfrm>
            <a:off x="4643438" y="1740332"/>
            <a:ext cx="1286051" cy="70019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饭</a:t>
            </a:r>
            <a:r>
              <a:rPr kumimoji="1"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锅</a:t>
            </a:r>
            <a:endParaRPr kumimoji="1" lang="zh-CN" altLang="en-US" sz="4100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 Box 5"/>
          <p:cNvSpPr txBox="1">
            <a:spLocks noChangeArrowheads="1"/>
          </p:cNvSpPr>
          <p:nvPr/>
        </p:nvSpPr>
        <p:spPr bwMode="auto">
          <a:xfrm>
            <a:off x="3349047" y="1740332"/>
            <a:ext cx="123246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</a:t>
            </a: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章</a:t>
            </a:r>
            <a:endParaRPr lang="zh-CN" altLang="en-US" sz="4100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875068" y="1740332"/>
            <a:ext cx="129556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煮</a:t>
            </a: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饭</a:t>
            </a:r>
            <a:endParaRPr lang="zh-CN" altLang="en-US" sz="4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6044970" y="1712275"/>
            <a:ext cx="1384550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否</a:t>
            </a:r>
            <a:endParaRPr lang="zh-CN" altLang="en-US" sz="4100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857039" y="1301506"/>
            <a:ext cx="928694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zh</a:t>
            </a:r>
            <a:r>
              <a:rPr lang="en-US" sz="3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ǔ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654101" y="1322700"/>
            <a:ext cx="1357322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zh</a:t>
            </a:r>
            <a:r>
              <a:rPr lang="en-US" sz="3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ā</a:t>
            </a:r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ng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214942" y="1311704"/>
            <a:ext cx="857256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gu</a:t>
            </a:r>
            <a:r>
              <a:rPr lang="en-US" sz="3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ō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572264" y="1324236"/>
            <a:ext cx="928694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fǒu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1972371" y="3100763"/>
            <a:ext cx="123246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规</a:t>
            </a: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范</a:t>
            </a:r>
            <a:endParaRPr lang="zh-CN" altLang="en-US" sz="4100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428226" y="2712724"/>
            <a:ext cx="1000132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fàn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3687517" y="3100446"/>
            <a:ext cx="123246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犯</a:t>
            </a: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愁</a:t>
            </a:r>
            <a:endParaRPr lang="zh-CN" altLang="en-US" sz="4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643306" y="2712407"/>
            <a:ext cx="1000132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fàn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5357818" y="3171883"/>
            <a:ext cx="2571768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豁</a:t>
            </a: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然开朗</a:t>
            </a:r>
            <a:endParaRPr lang="zh-CN" altLang="en-US" sz="4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357818" y="2640969"/>
            <a:ext cx="857256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hu</a:t>
            </a:r>
            <a:r>
              <a:rPr lang="en-US" sz="3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ò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14">
            <a:hlinkClick r:id="rId3" action="ppaction://hlinkfile"/>
          </p:cNvPr>
          <p:cNvSpPr txBox="1"/>
          <p:nvPr/>
        </p:nvSpPr>
        <p:spPr>
          <a:xfrm>
            <a:off x="653667" y="382954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朗读课文 扫清障碍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41263" y="492726"/>
            <a:ext cx="351070" cy="380165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057708">
            <a:off x="4337204" y="438936"/>
            <a:ext cx="335134" cy="472337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0041" y="449710"/>
            <a:ext cx="366860" cy="456339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361784" y="1080046"/>
            <a:ext cx="1121491" cy="438582"/>
            <a:chOff x="505294" y="1510576"/>
            <a:chExt cx="1121491" cy="438582"/>
          </a:xfrm>
        </p:grpSpPr>
        <p:sp>
          <p:nvSpPr>
            <p:cNvPr id="50" name="TextBox 11"/>
            <p:cNvSpPr txBox="1">
              <a:spLocks noChangeArrowheads="1"/>
            </p:cNvSpPr>
            <p:nvPr/>
          </p:nvSpPr>
          <p:spPr bwMode="auto">
            <a:xfrm>
              <a:off x="505294" y="1510576"/>
              <a:ext cx="1121491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我会认</a:t>
              </a:r>
            </a:p>
          </p:txBody>
        </p:sp>
        <p:sp>
          <p:nvSpPr>
            <p:cNvPr id="51" name="矩形 50"/>
            <p:cNvSpPr/>
            <p:nvPr/>
          </p:nvSpPr>
          <p:spPr>
            <a:xfrm>
              <a:off x="1524285" y="1582624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525663" y="1582624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8" name="矩形 7"/>
          <p:cNvSpPr/>
          <p:nvPr/>
        </p:nvSpPr>
        <p:spPr>
          <a:xfrm>
            <a:off x="2480236" y="1785026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3452421" y="1786296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10991" y="1843446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43551" y="1813601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47801" y="3172501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19831" y="3171231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929630" y="3171190"/>
            <a:ext cx="1570990" cy="55435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xit" presetSubtype="0" fill="hold" grpId="1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000"/>
                            </p:stCondLst>
                            <p:childTnLst>
                              <p:par>
                                <p:cTn id="68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0"/>
                            </p:stCondLst>
                            <p:childTnLst>
                              <p:par>
                                <p:cTn id="71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000"/>
                            </p:stCondLst>
                            <p:childTnLst>
                              <p:par>
                                <p:cTn id="74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8" grpId="0"/>
      <p:bldP spid="28" grpId="1"/>
      <p:bldP spid="30" grpId="0"/>
      <p:bldP spid="30" grpId="1"/>
      <p:bldP spid="8" grpId="0" bldLvl="0" animBg="1"/>
      <p:bldP spid="2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://img.zcool.cn/community/012d4457e4f6e00000018c1bc4a87b.jpg@900w_1l_2o_100sh.jpg"/>
          <p:cNvPicPr>
            <a:picLocks noChangeAspect="1" noChangeArrowheads="1"/>
          </p:cNvPicPr>
          <p:nvPr/>
        </p:nvPicPr>
        <p:blipFill>
          <a:blip r:embed="rId2" cstate="print"/>
          <a:srcRect r="8441"/>
          <a:stretch>
            <a:fillRect/>
          </a:stretch>
        </p:blipFill>
        <p:spPr bwMode="auto">
          <a:xfrm>
            <a:off x="563" y="48"/>
            <a:ext cx="9143110" cy="5143669"/>
          </a:xfrm>
          <a:prstGeom prst="rect">
            <a:avLst/>
          </a:prstGeom>
          <a:noFill/>
        </p:spPr>
      </p:pic>
      <p:sp>
        <p:nvSpPr>
          <p:cNvPr id="7" name="文本框 9"/>
          <p:cNvSpPr txBox="1"/>
          <p:nvPr/>
        </p:nvSpPr>
        <p:spPr>
          <a:xfrm>
            <a:off x="281940" y="681990"/>
            <a:ext cx="27476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一起来读书</a:t>
            </a:r>
          </a:p>
        </p:txBody>
      </p:sp>
      <p:sp>
        <p:nvSpPr>
          <p:cNvPr id="20" name="矩形 19"/>
          <p:cNvSpPr/>
          <p:nvPr/>
        </p:nvSpPr>
        <p:spPr>
          <a:xfrm rot="433976">
            <a:off x="4990281" y="1238611"/>
            <a:ext cx="2759113" cy="324046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7200" dirty="0">
                <a:solidFill>
                  <a:srgbClr val="FF0000"/>
                </a:solidFill>
              </a:rPr>
              <a:t>犯</a:t>
            </a:r>
          </a:p>
        </p:txBody>
      </p:sp>
      <p:sp>
        <p:nvSpPr>
          <p:cNvPr id="21" name="矩形 20"/>
          <p:cNvSpPr/>
          <p:nvPr/>
        </p:nvSpPr>
        <p:spPr>
          <a:xfrm>
            <a:off x="10134919" y="2625890"/>
            <a:ext cx="685822" cy="685822"/>
          </a:xfrm>
          <a:prstGeom prst="rect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2" name="矩形 21"/>
          <p:cNvSpPr/>
          <p:nvPr/>
        </p:nvSpPr>
        <p:spPr>
          <a:xfrm rot="433976">
            <a:off x="5004694" y="1310666"/>
            <a:ext cx="2759113" cy="324046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7200" dirty="0">
                <a:solidFill>
                  <a:srgbClr val="FF0000"/>
                </a:solidFill>
              </a:rPr>
              <a:t>否</a:t>
            </a:r>
          </a:p>
        </p:txBody>
      </p:sp>
      <p:sp>
        <p:nvSpPr>
          <p:cNvPr id="23" name="矩形 22"/>
          <p:cNvSpPr/>
          <p:nvPr/>
        </p:nvSpPr>
        <p:spPr>
          <a:xfrm rot="433976">
            <a:off x="5004660" y="1223703"/>
            <a:ext cx="2759113" cy="324046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7200" dirty="0">
                <a:solidFill>
                  <a:srgbClr val="FF0000"/>
                </a:solidFill>
              </a:rPr>
              <a:t>豁</a:t>
            </a:r>
          </a:p>
        </p:txBody>
      </p:sp>
      <p:sp>
        <p:nvSpPr>
          <p:cNvPr id="24" name="矩形 23"/>
          <p:cNvSpPr/>
          <p:nvPr/>
        </p:nvSpPr>
        <p:spPr>
          <a:xfrm rot="433976">
            <a:off x="5004660" y="1310666"/>
            <a:ext cx="2759113" cy="324046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7200" dirty="0">
                <a:solidFill>
                  <a:srgbClr val="FF0000"/>
                </a:solidFill>
              </a:rPr>
              <a:t>范</a:t>
            </a:r>
          </a:p>
        </p:txBody>
      </p:sp>
      <p:sp>
        <p:nvSpPr>
          <p:cNvPr id="25" name="矩形 24"/>
          <p:cNvSpPr/>
          <p:nvPr/>
        </p:nvSpPr>
        <p:spPr>
          <a:xfrm rot="433976">
            <a:off x="4977389" y="1238341"/>
            <a:ext cx="2759113" cy="324046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7200" dirty="0">
                <a:solidFill>
                  <a:srgbClr val="FF0000"/>
                </a:solidFill>
              </a:rPr>
              <a:t>锅</a:t>
            </a:r>
          </a:p>
        </p:txBody>
      </p:sp>
      <p:sp>
        <p:nvSpPr>
          <p:cNvPr id="26" name="矩形 25"/>
          <p:cNvSpPr/>
          <p:nvPr/>
        </p:nvSpPr>
        <p:spPr>
          <a:xfrm rot="433976">
            <a:off x="4990690" y="1238276"/>
            <a:ext cx="2759113" cy="324046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7200" dirty="0">
                <a:solidFill>
                  <a:srgbClr val="FF0000"/>
                </a:solidFill>
              </a:rPr>
              <a:t>章</a:t>
            </a:r>
          </a:p>
        </p:txBody>
      </p:sp>
      <p:sp>
        <p:nvSpPr>
          <p:cNvPr id="27" name="矩形 26"/>
          <p:cNvSpPr/>
          <p:nvPr/>
        </p:nvSpPr>
        <p:spPr>
          <a:xfrm rot="433976">
            <a:off x="5015455" y="1234466"/>
            <a:ext cx="2759113" cy="324046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7200" dirty="0">
                <a:solidFill>
                  <a:srgbClr val="FF0000"/>
                </a:solidFill>
              </a:rPr>
              <a:t>煮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3707765" y="275590"/>
            <a:ext cx="462280" cy="458470"/>
            <a:chOff x="631825" y="5181600"/>
            <a:chExt cx="1554163" cy="1552575"/>
          </a:xfrm>
        </p:grpSpPr>
        <p:sp>
          <p:nvSpPr>
            <p:cNvPr id="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1" tIns="34290" rIns="68581" bIns="34290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1" tIns="34290" rIns="68581" bIns="34290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1" tIns="34290" rIns="68581" bIns="34290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1" tIns="34290" rIns="68581" bIns="34290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8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1" tIns="34290" rIns="68581" bIns="34290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29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1" tIns="34290" rIns="68581" bIns="34290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10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1" tIns="34290" rIns="68581" bIns="34290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11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1" tIns="34290" rIns="68581" bIns="34290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12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1" tIns="34290" rIns="68581" bIns="34290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13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1" tIns="34290" rIns="68581" bIns="34290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34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1" tIns="34290" rIns="68581" bIns="34290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35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1" tIns="34290" rIns="68581" bIns="34290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14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1" tIns="34290" rIns="68581" bIns="34290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37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1" tIns="34290" rIns="68581" bIns="34290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38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1" tIns="34290" rIns="68581" bIns="34290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39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1" tIns="34290" rIns="68581" bIns="34290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40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1" tIns="34290" rIns="68581" bIns="34290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41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1" tIns="34290" rIns="68581" bIns="34290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15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1" tIns="34290" rIns="68581" bIns="34290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43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1" tIns="34290" rIns="68581" bIns="34290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44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1" tIns="34290" rIns="68581" bIns="34290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45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1" tIns="34290" rIns="68581" bIns="34290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46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1" tIns="34290" rIns="68581" bIns="34290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1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1" tIns="34290" rIns="68581" bIns="34290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1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1" tIns="34290" rIns="68581" bIns="34290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1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1" tIns="34290" rIns="68581" bIns="34290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1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1" tIns="34290" rIns="68581" bIns="34290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28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1" tIns="34290" rIns="68581" bIns="34290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30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1" tIns="34290" rIns="68581" bIns="34290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53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1" tIns="34290" rIns="68581" bIns="34290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54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1" tIns="34290" rIns="68581" bIns="34290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55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1" tIns="34290" rIns="68581" bIns="34290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</p:grpSp>
      <p:sp>
        <p:nvSpPr>
          <p:cNvPr id="56" name="TextBox 11"/>
          <p:cNvSpPr txBox="1">
            <a:spLocks noChangeArrowheads="1"/>
          </p:cNvSpPr>
          <p:nvPr/>
        </p:nvSpPr>
        <p:spPr bwMode="auto">
          <a:xfrm>
            <a:off x="4170045" y="233045"/>
            <a:ext cx="1757045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0" tIns="25715" rIns="51430" bIns="25715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识字游戏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7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28597" y="1142990"/>
            <a:ext cx="3714776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条幅：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直挂的长条的字画。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596" y="2764788"/>
            <a:ext cx="3786214" cy="1077218"/>
          </a:xfrm>
          <a:prstGeom prst="rect">
            <a:avLst/>
          </a:prstGeom>
          <a:solidFill>
            <a:schemeClr val="bg2">
              <a:alpha val="13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林子里的红色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条幅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很显眼。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2770" name="Picture 2" descr="http://img1.imgtn.bdimg.com/it/u=4293493330,2252058223&amp;fm=26&amp;gp=0.jpg"/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/>
          <a:stretch>
            <a:fillRect/>
          </a:stretch>
        </p:blipFill>
        <p:spPr bwMode="auto">
          <a:xfrm>
            <a:off x="4071934" y="1000114"/>
            <a:ext cx="4786314" cy="3429007"/>
          </a:xfrm>
          <a:prstGeom prst="rect">
            <a:avLst/>
          </a:prstGeom>
          <a:noFill/>
        </p:spPr>
      </p:pic>
      <p:grpSp>
        <p:nvGrpSpPr>
          <p:cNvPr id="2" name="组合 1"/>
          <p:cNvGrpSpPr/>
          <p:nvPr/>
        </p:nvGrpSpPr>
        <p:grpSpPr>
          <a:xfrm>
            <a:off x="595196" y="426641"/>
            <a:ext cx="1944216" cy="500137"/>
            <a:chOff x="882216" y="641906"/>
            <a:chExt cx="1944216" cy="500137"/>
          </a:xfrm>
        </p:grpSpPr>
        <p:sp>
          <p:nvSpPr>
            <p:cNvPr id="50" name="TextBox 11"/>
            <p:cNvSpPr txBox="1">
              <a:spLocks noChangeArrowheads="1"/>
            </p:cNvSpPr>
            <p:nvPr/>
          </p:nvSpPr>
          <p:spPr bwMode="auto">
            <a:xfrm>
              <a:off x="882216" y="641906"/>
              <a:ext cx="1944216" cy="500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b="1" dirty="0" smtClean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词语解释</a:t>
              </a:r>
              <a:endParaRPr lang="zh-CN" altLang="en-US" sz="28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411760" y="807590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891326" y="818043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42620" y="932180"/>
            <a:ext cx="637730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苍劲有力：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书画笔力老练挺拔。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08025" y="2033905"/>
            <a:ext cx="6856095" cy="583565"/>
          </a:xfrm>
          <a:prstGeom prst="rect">
            <a:avLst/>
          </a:prstGeom>
          <a:solidFill>
            <a:schemeClr val="bg2">
              <a:alpha val="12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他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小小年纪，字就写得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苍劲有力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lum contrast="6000"/>
          </a:blip>
          <a:srcRect l="22685" t="31752" r="21585" b="30101"/>
          <a:stretch>
            <a:fillRect/>
          </a:stretch>
        </p:blipFill>
        <p:spPr>
          <a:xfrm>
            <a:off x="2507615" y="2856865"/>
            <a:ext cx="4129405" cy="1148080"/>
          </a:xfrm>
          <a:prstGeom prst="rect">
            <a:avLst/>
          </a:prstGeom>
          <a:ln>
            <a:solidFill>
              <a:srgbClr val="FFC000"/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78" name="矩形 4"/>
          <p:cNvSpPr/>
          <p:nvPr/>
        </p:nvSpPr>
        <p:spPr>
          <a:xfrm>
            <a:off x="357158" y="2072952"/>
            <a:ext cx="8072494" cy="139700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“煮书”就是读书时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_____________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______________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</a:p>
        </p:txBody>
      </p:sp>
      <p:sp>
        <p:nvSpPr>
          <p:cNvPr id="22" name="文本框 6"/>
          <p:cNvSpPr txBox="1"/>
          <p:nvPr/>
        </p:nvSpPr>
        <p:spPr>
          <a:xfrm>
            <a:off x="1051560" y="1092835"/>
            <a:ext cx="7233285" cy="8128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你知道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煮书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是什么意思了吗？</a:t>
            </a:r>
            <a:endParaRPr lang="en-US" altLang="zh-CN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439411" y="2172012"/>
            <a:ext cx="292895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反复朗读品味</a:t>
            </a:r>
          </a:p>
        </p:txBody>
      </p:sp>
      <p:sp>
        <p:nvSpPr>
          <p:cNvPr id="13" name="矩形 12"/>
          <p:cNvSpPr/>
          <p:nvPr/>
        </p:nvSpPr>
        <p:spPr>
          <a:xfrm>
            <a:off x="608937" y="2827019"/>
            <a:ext cx="3000396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把书读熟读透</a:t>
            </a:r>
          </a:p>
        </p:txBody>
      </p:sp>
      <p:sp>
        <p:nvSpPr>
          <p:cNvPr id="3" name="文本框 14"/>
          <p:cNvSpPr txBox="1"/>
          <p:nvPr/>
        </p:nvSpPr>
        <p:spPr>
          <a:xfrm>
            <a:off x="536936" y="364403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整体感知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4490" y="417080"/>
            <a:ext cx="366860" cy="456338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4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4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78" grpId="0"/>
      <p:bldP spid="11" grpId="1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4589045" y="2582734"/>
            <a:ext cx="407804" cy="284693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endParaRPr lang="zh-CN" altLang="en-US"/>
          </a:p>
        </p:txBody>
      </p:sp>
      <p:sp>
        <p:nvSpPr>
          <p:cNvPr id="22" name="文本框 6"/>
          <p:cNvSpPr txBox="1"/>
          <p:nvPr/>
        </p:nvSpPr>
        <p:spPr>
          <a:xfrm>
            <a:off x="1016000" y="410845"/>
            <a:ext cx="5699125" cy="8128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课文的段落应该怎么划分？</a:t>
            </a:r>
            <a:endParaRPr lang="en-US" altLang="zh-CN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27990" y="1183005"/>
            <a:ext cx="8217535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第一部分（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）：故事起因。写爷爷书房里“煮书”两个字引发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</a:p>
        </p:txBody>
      </p:sp>
      <p:sp>
        <p:nvSpPr>
          <p:cNvPr id="12" name="矩形 11"/>
          <p:cNvSpPr/>
          <p:nvPr/>
        </p:nvSpPr>
        <p:spPr>
          <a:xfrm>
            <a:off x="2919444" y="1182994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333497" y="1674487"/>
            <a:ext cx="99949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好奇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714612" y="2143122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2-6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28596" y="2175507"/>
            <a:ext cx="8572560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第二部分（    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）：故事的经过。通过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和爷爷的对话给我们讲了什么是煮书以及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29260" y="3711575"/>
            <a:ext cx="8465820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第三部分（</a:t>
            </a:r>
            <a:r>
              <a:rPr 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）：故事结果。写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认可了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799066" y="3743648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081110" y="4204023"/>
            <a:ext cx="99949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煮书</a:t>
            </a:r>
          </a:p>
        </p:txBody>
      </p:sp>
      <p:sp>
        <p:nvSpPr>
          <p:cNvPr id="29" name="矩形 28"/>
          <p:cNvSpPr/>
          <p:nvPr/>
        </p:nvSpPr>
        <p:spPr>
          <a:xfrm>
            <a:off x="545764" y="3126423"/>
            <a:ext cx="2643206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煮书的好处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2" grpId="0"/>
      <p:bldP spid="13" grpId="0"/>
      <p:bldP spid="14" grpId="0"/>
      <p:bldP spid="16" grpId="0"/>
      <p:bldP spid="17" grpId="0"/>
      <p:bldP spid="20" grpId="0"/>
      <p:bldP spid="23" grpId="0"/>
      <p:bldP spid="29" grpId="0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1405</Words>
  <Application>Microsoft Office PowerPoint</Application>
  <PresentationFormat>全屏显示(16:9)</PresentationFormat>
  <Paragraphs>125</Paragraphs>
  <Slides>27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40" baseType="lpstr">
      <vt:lpstr>Arial</vt:lpstr>
      <vt:lpstr>宋体</vt:lpstr>
      <vt:lpstr>黑体</vt:lpstr>
      <vt:lpstr>微软雅黑</vt:lpstr>
      <vt:lpstr>Kaiti SC</vt:lpstr>
      <vt:lpstr>Times New Roman</vt:lpstr>
      <vt:lpstr>Heiti SC Light</vt:lpstr>
      <vt:lpstr>楷体</vt:lpstr>
      <vt:lpstr>幼圆</vt:lpstr>
      <vt:lpstr>Tahoma</vt:lpstr>
      <vt:lpstr>Calibri</vt:lpstr>
      <vt:lpstr>1_Office 主题​​</vt:lpstr>
      <vt:lpstr>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</vt:vector>
  </TitlesOfParts>
  <Manager/>
  <Company/>
  <LinksUpToDate>false</LinksUpToDate>
  <SharedDoc>false</SharedDoc>
  <HyperlinkBase>www.wang26.cn</HyperlinkBase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/>
  <cp:revision>语文备课大师【全免费】</cp:revision>
  <dcterms:created xsi:type="dcterms:W3CDTF">2017-03-17T02:28:00Z</dcterms:created>
  <dcterms:modified xsi:type="dcterms:W3CDTF">2019-01-21T06:55:57Z</dcterms:modified>
  <cp:category>语文备课大师【全免费】</cp:category>
</cp:coreProperties>
</file>