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73" r:id="rId2"/>
    <p:sldId id="263" r:id="rId3"/>
    <p:sldId id="264" r:id="rId4"/>
    <p:sldId id="320" r:id="rId5"/>
    <p:sldId id="319" r:id="rId6"/>
    <p:sldId id="306" r:id="rId7"/>
    <p:sldId id="321" r:id="rId8"/>
    <p:sldId id="265" r:id="rId9"/>
    <p:sldId id="322" r:id="rId10"/>
    <p:sldId id="323" r:id="rId11"/>
    <p:sldId id="324" r:id="rId12"/>
    <p:sldId id="325" r:id="rId13"/>
    <p:sldId id="326" r:id="rId14"/>
    <p:sldId id="327" r:id="rId15"/>
    <p:sldId id="328" r:id="rId16"/>
    <p:sldId id="317" r:id="rId17"/>
    <p:sldId id="329" r:id="rId18"/>
    <p:sldId id="318" r:id="rId19"/>
    <p:sldId id="331" r:id="rId20"/>
    <p:sldId id="332" r:id="rId21"/>
    <p:sldId id="330" r:id="rId2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88" d="100"/>
          <a:sy n="88" d="100"/>
        </p:scale>
        <p:origin x="918"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2016-07-14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8.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8.xml"/><Relationship Id="rId5" Type="http://schemas.openxmlformats.org/officeDocument/2006/relationships/image" Target="../media/image7.png"/><Relationship Id="rId4" Type="http://schemas.openxmlformats.org/officeDocument/2006/relationships/slide" Target="../slides/slide2.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3.xml"/><Relationship Id="rId5" Type="http://schemas.openxmlformats.org/officeDocument/2006/relationships/image" Target="../media/image7.png"/><Relationship Id="rId4" Type="http://schemas.openxmlformats.org/officeDocument/2006/relationships/slide" Target="../slides/slide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4841634"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25" name="TextBox 24">
            <a:hlinkClick r:id="rId5" action="ppaction://hlinksldjump"/>
          </p:cNvPr>
          <p:cNvSpPr txBox="1"/>
          <p:nvPr userDrawn="1"/>
        </p:nvSpPr>
        <p:spPr>
          <a:xfrm>
            <a:off x="6291285" y="258781"/>
            <a:ext cx="1089027" cy="307777"/>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  预习引导</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6" action="ppaction://hlinksldjump"/>
          </p:cNvPr>
          <p:cNvSpPr txBox="1"/>
          <p:nvPr userDrawn="1"/>
        </p:nvSpPr>
        <p:spPr>
          <a:xfrm>
            <a:off x="7668344" y="260053"/>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  核心归纳</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ppt_x"/>
                                          </p:val>
                                        </p:tav>
                                        <p:tav tm="100000">
                                          <p:val>
                                            <p:strVal val="#ppt_x"/>
                                          </p:val>
                                        </p:tav>
                                      </p:tavLst>
                                    </p:anim>
                                    <p:anim calcmode="lin" valueType="num">
                                      <p:cBhvr additive="base">
                                        <p:cTn id="13" dur="500" fill="hold"/>
                                        <p:tgtEl>
                                          <p:spTgt spid="2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ppt_x"/>
                                          </p:val>
                                        </p:tav>
                                        <p:tav tm="100000">
                                          <p:val>
                                            <p:strVal val="#ppt_x"/>
                                          </p:val>
                                        </p:tav>
                                      </p:tavLst>
                                    </p:anim>
                                    <p:anim calcmode="lin" valueType="num">
                                      <p:cBhvr additive="base">
                                        <p:cTn id="18"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6191643" y="-27384"/>
            <a:ext cx="1443037"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138329" y="1764764"/>
              <a:ext cx="992579"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 预习引导</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22" name="组合 21"/>
          <p:cNvGrpSpPr/>
          <p:nvPr userDrawn="1"/>
        </p:nvGrpSpPr>
        <p:grpSpPr>
          <a:xfrm>
            <a:off x="5191400" y="112561"/>
            <a:ext cx="633507" cy="480597"/>
            <a:chOff x="366968" y="1037555"/>
            <a:chExt cx="633507" cy="400497"/>
          </a:xfrm>
        </p:grpSpPr>
        <p:sp>
          <p:nvSpPr>
            <p:cNvPr id="23" name="TextBox 22">
              <a:hlinkClick r:id="rId4"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30" name="TextBox 29">
            <a:hlinkClick r:id="rId6" action="ppaction://hlinksldjump"/>
          </p:cNvPr>
          <p:cNvSpPr txBox="1"/>
          <p:nvPr userDrawn="1"/>
        </p:nvSpPr>
        <p:spPr>
          <a:xfrm>
            <a:off x="7668344" y="240100"/>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  核心归纳</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12" presetClass="entr" presetSubtype="1" fill="hold" nodeType="withEffect">
                                  <p:stCondLst>
                                    <p:cond delay="50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down)">
                                      <p:cBhvr>
                                        <p:cTn id="13" dur="500"/>
                                        <p:tgtEl>
                                          <p:spTgt spid="2"/>
                                        </p:tgtEl>
                                      </p:cBhvr>
                                    </p:animEffect>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fill="hold"/>
                                        <p:tgtEl>
                                          <p:spTgt spid="30"/>
                                        </p:tgtEl>
                                        <p:attrNameLst>
                                          <p:attrName>ppt_x</p:attrName>
                                        </p:attrNameLst>
                                      </p:cBhvr>
                                      <p:tavLst>
                                        <p:tav tm="0">
                                          <p:val>
                                            <p:strVal val="#ppt_x"/>
                                          </p:val>
                                        </p:tav>
                                        <p:tav tm="100000">
                                          <p:val>
                                            <p:strVal val="#ppt_x"/>
                                          </p:val>
                                        </p:tav>
                                      </p:tavLst>
                                    </p:anim>
                                    <p:anim calcmode="lin" valueType="num">
                                      <p:cBhvr additive="base">
                                        <p:cTn id="18"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7531725" y="-27384"/>
            <a:ext cx="1443037" cy="880109"/>
            <a:chOff x="11613" y="2237065"/>
            <a:chExt cx="1443037" cy="733424"/>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135755" y="2458451"/>
              <a:ext cx="108234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  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5165197" y="98610"/>
            <a:ext cx="633507" cy="480597"/>
            <a:chOff x="366968" y="1037555"/>
            <a:chExt cx="633507" cy="400497"/>
          </a:xfrm>
        </p:grpSpPr>
        <p:sp>
          <p:nvSpPr>
            <p:cNvPr id="22" name="TextBox 21">
              <a:hlinkClick r:id="rId4"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26" name="TextBox 25">
            <a:hlinkClick r:id="rId6" action="ppaction://hlinksldjump"/>
          </p:cNvPr>
          <p:cNvSpPr txBox="1"/>
          <p:nvPr userDrawn="1"/>
        </p:nvSpPr>
        <p:spPr>
          <a:xfrm>
            <a:off x="6334005" y="23828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预习引导</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0-#ppt_h/2"/>
                                          </p:val>
                                        </p:tav>
                                        <p:tav tm="100000">
                                          <p:val>
                                            <p:strVal val="#ppt_y"/>
                                          </p:val>
                                        </p:tav>
                                      </p:tavLst>
                                    </p:anim>
                                  </p:childTnLst>
                                </p:cTn>
                              </p:par>
                              <p:par>
                                <p:cTn id="15" presetID="12" presetClass="entr" presetSubtype="1" fill="hold" nodeType="withEffect">
                                  <p:stCondLst>
                                    <p:cond delay="25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ppt_y</p:attrName>
                                        </p:attrNameLst>
                                      </p:cBhvr>
                                      <p:tavLst>
                                        <p:tav tm="0">
                                          <p:val>
                                            <p:strVal val="#ppt_y-#ppt_h*1.125000"/>
                                          </p:val>
                                        </p:tav>
                                        <p:tav tm="100000">
                                          <p:val>
                                            <p:strVal val="#ppt_y"/>
                                          </p:val>
                                        </p:tav>
                                      </p:tavLst>
                                    </p:anim>
                                    <p:animEffect transition="in" filter="wipe(down)">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11" name="标题 1"/>
          <p:cNvSpPr txBox="1">
            <a:spLocks/>
          </p:cNvSpPr>
          <p:nvPr userDrawn="1"/>
        </p:nvSpPr>
        <p:spPr>
          <a:xfrm>
            <a:off x="743904" y="212326"/>
            <a:ext cx="3182134" cy="388190"/>
          </a:xfrm>
          <a:prstGeom prst="rect">
            <a:avLst/>
          </a:prstGeom>
        </p:spPr>
        <p:txBody>
          <a:bodyPr/>
          <a:lstStyle>
            <a:lvl1pPr algn="ctr" defTabSz="914400" rtl="0" eaLnBrk="1" latinLnBrk="0" hangingPunct="1">
              <a:spcBef>
                <a:spcPct val="0"/>
              </a:spcBef>
              <a:buNone/>
              <a:defRPr lang="zh-CN" altLang="zh-CN" sz="2800" kern="1200">
                <a:solidFill>
                  <a:schemeClr val="bg1"/>
                </a:solidFill>
                <a:effectLst/>
                <a:latin typeface="黑体" panose="02010600030101010101" pitchFamily="2" charset="-122"/>
                <a:ea typeface="黑体" panose="02010600030101010101" pitchFamily="2" charset="-122"/>
                <a:cs typeface="+mj-cs"/>
              </a:defRPr>
            </a:lvl1pPr>
          </a:lstStyle>
          <a:p>
            <a:pPr algn="l">
              <a:lnSpc>
                <a:spcPct val="120000"/>
              </a:lnSpc>
              <a:spcAft>
                <a:spcPts val="0"/>
              </a:spcAft>
              <a:tabLst>
                <a:tab pos="1029335" algn="l"/>
                <a:tab pos="1850390" algn="l"/>
                <a:tab pos="2538095" algn="l"/>
                <a:tab pos="3221990" algn="l"/>
              </a:tabLst>
            </a:pPr>
            <a:r>
              <a:rPr lang="zh-CN" altLang="zh-CN" sz="16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自主阅读</a:t>
            </a:r>
            <a:r>
              <a:rPr lang="en-US" altLang="zh-CN" sz="16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16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anim calcmode="lin" valueType="num">
                                      <p:cBhvr>
                                        <p:cTn id="16" dur="500" fill="hold"/>
                                        <p:tgtEl>
                                          <p:spTgt spid="11"/>
                                        </p:tgtEl>
                                        <p:attrNameLst>
                                          <p:attrName>ppt_x</p:attrName>
                                        </p:attrNameLst>
                                      </p:cBhvr>
                                      <p:tavLst>
                                        <p:tav tm="0">
                                          <p:val>
                                            <p:strVal val="#ppt_x"/>
                                          </p:val>
                                        </p:tav>
                                        <p:tav tm="100000">
                                          <p:val>
                                            <p:strVal val="#ppt_x"/>
                                          </p:val>
                                        </p:tav>
                                      </p:tavLst>
                                    </p:anim>
                                    <p:anim calcmode="lin" valueType="num">
                                      <p:cBhvr>
                                        <p:cTn id="17"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8.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1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8.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1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8.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1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8.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1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8.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8.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8.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8.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8.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8.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8.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2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8.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slide" Target="slide6.xml"/><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slide" Target="slide3.xml"/><Relationship Id="rId5" Type="http://schemas.openxmlformats.org/officeDocument/2006/relationships/image" Target="../media/image8.emf"/><Relationship Id="rId4" Type="http://schemas.openxmlformats.org/officeDocument/2006/relationships/package" Target="../embeddings/Microsoft_Word_Document1.docx"/></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Document2.docx"/><Relationship Id="rId5" Type="http://schemas.openxmlformats.org/officeDocument/2006/relationships/oleObject" Target="../embeddings/oleObject2.bin"/><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Document3.docx"/><Relationship Id="rId5" Type="http://schemas.openxmlformats.org/officeDocument/2006/relationships/oleObject" Target="../embeddings/oleObject3.bin"/><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8.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8.xml"/><Relationship Id="rId1" Type="http://schemas.openxmlformats.org/officeDocument/2006/relationships/slideLayout" Target="../slideLayouts/slideLayout6.xml"/><Relationship Id="rId4" Type="http://schemas.openxmlformats.org/officeDocument/2006/relationships/slide" Target="slide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492896"/>
            <a:ext cx="6203032" cy="576064"/>
          </a:xfrm>
        </p:spPr>
        <p:txBody>
          <a:bodyPr/>
          <a:lstStyle/>
          <a:p>
            <a:r>
              <a:rPr lang="en-US" altLang="zh-CN" b="1" dirty="0"/>
              <a:t>1</a:t>
            </a:r>
            <a:r>
              <a:rPr lang="en-US" altLang="zh-CN" dirty="0"/>
              <a:t>.</a:t>
            </a:r>
            <a:r>
              <a:rPr lang="zh-CN" altLang="zh-CN" dirty="0"/>
              <a:t>鲁拜六十六首</a:t>
            </a:r>
            <a:r>
              <a:rPr lang="en-US" altLang="zh-CN" dirty="0"/>
              <a:t>(</a:t>
            </a:r>
            <a:r>
              <a:rPr lang="zh-CN" altLang="zh-CN" dirty="0"/>
              <a:t>节选</a:t>
            </a:r>
            <a:r>
              <a:rPr lang="en-US" altLang="zh-CN" dirty="0"/>
              <a:t>)</a:t>
            </a:r>
            <a:r>
              <a:rPr lang="zh-CN" altLang="zh-CN" dirty="0"/>
              <a:t/>
            </a:r>
            <a:br>
              <a:rPr lang="zh-CN" altLang="zh-CN" dirty="0"/>
            </a:br>
            <a:r>
              <a:rPr lang="en-US" altLang="zh-CN" b="1" dirty="0"/>
              <a:t>2</a:t>
            </a:r>
            <a:r>
              <a:rPr lang="en-US" altLang="zh-CN" dirty="0"/>
              <a:t>.</a:t>
            </a:r>
            <a:r>
              <a:rPr lang="zh-CN" altLang="zh-CN" dirty="0"/>
              <a:t>园丁集</a:t>
            </a:r>
            <a:r>
              <a:rPr lang="en-US" altLang="zh-CN" dirty="0"/>
              <a:t>(</a:t>
            </a:r>
            <a:r>
              <a:rPr lang="zh-CN" altLang="zh-CN" dirty="0"/>
              <a:t>节选</a:t>
            </a:r>
            <a:r>
              <a:rPr lang="en-US" altLang="zh-CN" dirty="0"/>
              <a:t>)</a:t>
            </a:r>
            <a:r>
              <a:rPr lang="zh-CN" altLang="zh-CN" dirty="0"/>
              <a:t/>
            </a:r>
            <a:br>
              <a:rPr lang="zh-CN" altLang="zh-CN" dirty="0"/>
            </a:br>
            <a:r>
              <a:rPr lang="en-US" altLang="zh-CN" b="1" dirty="0"/>
              <a:t>3</a:t>
            </a:r>
            <a:r>
              <a:rPr lang="en-US" altLang="zh-CN" dirty="0"/>
              <a:t>.</a:t>
            </a:r>
            <a:r>
              <a:rPr lang="zh-CN" altLang="zh-CN" dirty="0"/>
              <a:t>你无法扑灭一种火</a:t>
            </a:r>
          </a:p>
        </p:txBody>
      </p:sp>
      <p:sp>
        <p:nvSpPr>
          <p:cNvPr id="2" name="矩形 1"/>
          <p:cNvSpPr>
            <a:spLocks noChangeAspect="1"/>
          </p:cNvSpPr>
          <p:nvPr/>
        </p:nvSpPr>
        <p:spPr>
          <a:xfrm>
            <a:off x="539552" y="1916832"/>
            <a:ext cx="1398140" cy="460895"/>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a:t>
            </a:r>
            <a:r>
              <a:rPr lang="zh-CN" altLang="zh-CN" sz="2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阅读</a:t>
            </a:r>
            <a:r>
              <a:rPr lang="en-US" altLang="zh-CN" sz="2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113085124"/>
      </p:ext>
    </p:extLst>
  </p:cSld>
  <p:clrMapOvr>
    <a:masterClrMapping/>
  </p:clrMapOvr>
  <p:transition spd="slow">
    <p:spli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97360"/>
            <a:ext cx="8128000" cy="411728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我们来去匆匆的宇宙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上不见渊源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下不见尽头。</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从来无人能参透个中真谛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我们自何方来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向何方走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有神学家认为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安拉为宇宙中唯一的神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他自生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无形无影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无所不在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全知全能。宇宙是他创造和主宰的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人类也是他创造和主宰的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但海亚姆却不愿接受这些被世人视为最高权威的真理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而提出了自己的怀疑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这是他唯物主义思想的体现。同时小诗也向读者揭示了宇宙的永恒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上不见渊源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下不见尽头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与人生的短暂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来去匆匆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从而引发人们对人生真谛的思索。</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518851258"/>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53726"/>
            <a:ext cx="8128000" cy="452354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我的心智始终把学问探讨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使我困惑不解的问题已经很少。</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七十二年我日日夜夜苦苦寻思</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如今才懂得我什么也不曾知晓。</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海亚姆是一位乐于独立思考的诗人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不仅是对宇宙和人生问题的探讨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还包括其他方方面面的问题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他总是不满足于现成的答案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而要自己独立思考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力求得出正确的结论。在他的不断追求、探索下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正像他诗中所说的一样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使我困惑不解的问题已经很少。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但苦苦寻思七十二年后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到头来却又说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如今才懂得我什么也不曾知晓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。这大概就是《论语》中所说的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学然后知不足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的道理吧。海亚姆的这种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不正是大学问家的大智慧的表现吗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13516547"/>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294227"/>
            <a:ext cx="8128000" cy="452354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《园丁集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低垂的树阴盖住水边的茅屋。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有人正忙着工作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她的钏镯在一角放出音乐。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我在茅屋前面站着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我不知道为什么。</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曲径穿过一片芥菜田地和几层芒果树林。</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它经过村庙和渡头的市集。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我在这茅屋面前停住了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我不知道为什么。</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曲径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经过了人们劳动与生活的现场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看到了正忙着工作的人们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芥菜田地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芒果树林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村庙和渡头的市集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听到了人们在劳作时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钏镯在一角放出音乐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310691784"/>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03625"/>
            <a:ext cx="8128000" cy="330475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阴影更深。牛群归栏。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冷落的牧场上日色苍白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村人在河边待渡。</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我缓步回去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我不知道为什么。</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从回忆中走出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此时已是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日色苍白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阴影更深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一天即将终结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牛群返栏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也缓步返回。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我不知道为什么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一句在每节的结尾反复出现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使得行走本身也变成了一种思想的漫游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引领着我们观察世界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感受世界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思考我们在这个世界上行走的意义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思考人与世界、自然之间的隐秘联系。</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502251543"/>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97360"/>
            <a:ext cx="8128000" cy="411728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《你无法扑灭一种火》</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你无法扑灭一种火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暗示有某种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我们无法扑灭、无法压制。作者之所以意识到这一点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是自然界中的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现象触动了她的灵感。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你无法把洪水包裹起来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放在一个抽屉里边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没有渲染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的热烈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而是将自我包藏的企图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把洪水包裹起来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放在一个抽屉里边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。这一想象非常神奇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洪水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的浩大与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抽屉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的封闭形成了强烈反差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形象地暗示了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的不可阻遏。</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849936688"/>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106757"/>
            <a:ext cx="8128000" cy="289848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因为风会把它找到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再告诉你的松木地板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结尾部分语气略带幽默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仿佛悄声说出一个秘密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无论怎样掩饰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最终会把它找到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并且还要告诉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松木地板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松木地板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以后会出现怎样的结果呢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诗人并没有明确地回答这个问题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但读者却可以想见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烧毁松木地板的熊熊之势。火燃烧起来了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漫长的黑夜彻底结束了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生活从此改变了。</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048661280"/>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05292"/>
            <a:ext cx="8128000" cy="533607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简要分析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鲁拜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诗的诗体特点。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是伊朗古老的诗体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这种诗体每一首只有四行诗</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行押韵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类似于中国的绝句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短小精悍、节奏鲜明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适合于传达隽永、深刻的哲理。这种诗体虽不是欧玛尔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海亚姆首创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但他将这种诗体加以发扬光大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并且对于后世伊朗诗歌的发展产生了深远的影响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甚至对于</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世纪以后外国诗歌的发展也产生了广泛的影响。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《园丁集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我不知道为什么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反复出现的作用是什么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我在路边行走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也不知道为什么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这首诗开头就似乎制造了一个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伴随着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的行走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一个和谐、静美的世界在诗行中被逐次展开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只是在每节诗的最后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都写着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我不知道为什么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。这不断重复的一句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在诗中起到了结构性的作用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不仅形成了优美、重叠的节奏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也不断提醒读者去思考人行走的意义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以及人与世界、人与自然的关系。</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852961536"/>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513022"/>
            <a:ext cx="8128000" cy="208595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《你无法扑灭一种火》中破折号的作用是什么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这首诗在形式上的最大特点是破折号的大量使用。破折号在诗人手中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不只是简单的标点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而且代表了语气的变化和停顿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使正常的节奏发生突兀的跳动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有效地表达了诗人内心的迫切、激越之情。因而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此诗虽只有短短数行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却也不乏变化与起伏。</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704855967"/>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审美鉴赏</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72816"/>
            <a:ext cx="8128000" cy="452874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《鲁拜六十六首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从宏观着眼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表现对宇宙、人生问题的思考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却从小处着笔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简短的诗歌有巨大的包容性。这一特征表现在两个方面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其一</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诗人善于将自己的思想寄托在某些具体的形象和场景上</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使抽象难懂的道理具有较强的可接受性。例如</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首诗表现了人生短暂</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应当及时行乐的思想。但他在表达这一思想时并不是抽象地说教</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而是描绘一幅形象的画面</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趁雨后郁金香最娇艳的时候</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赶快起身</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将酒斟满酒盏</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赏花休憩</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尽情享受。因为我们的生命是短暂的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就像今天我们在草坪上休憩</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来日青草就长在我们的尸土上面。诗人将自己的思想寄托在身边这</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一岁一枯荣</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的青草上</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具体形象</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更具感召人的力量。</a:t>
            </a:r>
            <a:endParaRPr lang="zh-CN" altLang="en-US" sz="2200" dirty="0"/>
          </a:p>
        </p:txBody>
      </p:sp>
    </p:spTree>
    <p:extLst>
      <p:ext uri="{BB962C8B-B14F-4D97-AF65-F5344CB8AC3E}">
        <p14:creationId xmlns:p14="http://schemas.microsoft.com/office/powerpoint/2010/main" val="166852742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审美鉴赏</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132856"/>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又如第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首诗中诗人借陶罐的口说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我也曾像你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你也将与我一样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表达了自己的唯物主义物质观。人是物质的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人活着是物质的一种表现形式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人死去则转化为物质的另一种表现形式。物质是永远不灭的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其表现形式则是不断变化的。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其二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诗人非常善于使用比喻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将自己的思考凝聚于平凡事物之中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生动形象。例如第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首诗中诗人用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一滴水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一粒沙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一只蚊子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来比喻人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形象地写出了人相对于宇宙的渺小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而宇宙也因此更显浩瀚与无限</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32541979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3122420"/>
            <a:ext cx="8128000" cy="86716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宇宙是永恒的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生命是短暂的。活着的思想者对生命中的种种进行着探索。阅读这三首诗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体味诗人们对宇宙、人生、世界的探索。</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zoom/>
      </p:transition>
    </mc:Choice>
    <mc:Fallback xmlns="">
      <p:transition spd="slow">
        <p:zo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审美鉴赏</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03625"/>
            <a:ext cx="8128000" cy="330475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《园丁集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间隔反复手法的运用。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诗歌节选部分按照时间顺序组织成章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时已过午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一直写到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日色苍白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共向读者展现了五幅画面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体现出大自然中一切各安其位的和谐。但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却不知道为什么在路边行走。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我不知道为什么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一句在诗歌的结尾处反复出现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不仅为诗歌形成了优美的、重叠的节奏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也不断提醒读者去思考人行走的意义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人与世界、自然的关系。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9078950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审美鉴赏</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03625"/>
            <a:ext cx="8128000" cy="330475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《你无法扑灭一种火》</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寓哲理于形象的事物之中。</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狄金森的诗歌以短小、精辟见长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一般着眼于私人生活中的事物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展开深刻的思辨。这首小诗将自然界中的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现象引入社会生活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将自己的思想寄托在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这一具体物象上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的不可遏制。它最终会被风唤醒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烧毁你的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松木地板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改变你的生活。在这里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或许代表人的某种热烈的情感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或许代表生命的冲动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它的意蕴是很丰富的。</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2719110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67543"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新课助读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7" name="矩形 16">
            <a:hlinkClick r:id="rId3" action="ppaction://hlinksldjump"/>
          </p:cNvPr>
          <p:cNvSpPr/>
          <p:nvPr/>
        </p:nvSpPr>
        <p:spPr>
          <a:xfrm>
            <a:off x="1475656"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自主梳理</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0492"/>
            <a:ext cx="8128000" cy="371101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欧玛尔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海亚姆</a:t>
            </a:r>
            <a:r>
              <a:rPr lang="en-US" altLang="zh-CN" sz="2200" dirty="0">
                <a:solidFill>
                  <a:srgbClr val="000000"/>
                </a:solidFill>
                <a:latin typeface="Times New Roman" panose="02020603050405020304" pitchFamily="18" charset="0"/>
                <a:cs typeface="Times New Roman" panose="02020603050405020304" pitchFamily="18" charset="0"/>
              </a:rPr>
              <a:t>(1048—1122),</a:t>
            </a:r>
            <a:r>
              <a:rPr lang="zh-CN" altLang="zh-CN" sz="2200" dirty="0">
                <a:solidFill>
                  <a:srgbClr val="000000"/>
                </a:solidFill>
                <a:latin typeface="Times New Roman" panose="02020603050405020304" pitchFamily="18" charset="0"/>
                <a:cs typeface="Times New Roman" panose="02020603050405020304" pitchFamily="18" charset="0"/>
              </a:rPr>
              <a:t>伊朗诗人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以写作四行诗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著称于世。海亚姆生前以学者闻名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去世</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cs typeface="Times New Roman" panose="02020603050405020304" pitchFamily="18" charset="0"/>
              </a:rPr>
              <a:t>年后</a:t>
            </a:r>
            <a:r>
              <a:rPr lang="en-US" altLang="zh-CN" sz="2200" dirty="0">
                <a:solidFill>
                  <a:srgbClr val="000000"/>
                </a:solidFill>
                <a:latin typeface="Times New Roman" panose="02020603050405020304" pitchFamily="18" charset="0"/>
                <a:cs typeface="Times New Roman" panose="02020603050405020304" pitchFamily="18" charset="0"/>
              </a:rPr>
              <a:t>,1173</a:t>
            </a:r>
            <a:r>
              <a:rPr lang="zh-CN" altLang="zh-CN" sz="2200" dirty="0">
                <a:solidFill>
                  <a:srgbClr val="000000"/>
                </a:solidFill>
                <a:latin typeface="Times New Roman" panose="02020603050405020304" pitchFamily="18" charset="0"/>
                <a:cs typeface="Times New Roman" panose="02020603050405020304" pitchFamily="18" charset="0"/>
              </a:rPr>
              <a:t>年才有人在历史著作中提及他写过四行诗。这种类似中国绝句的微型诗体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在他手中得到了完美的表现。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对宇宙、人生的不断追问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是海亚姆四行诗最大的特征。在本课选取的八首诗中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诗人就先后讨论了人类世代的交替、宇宙的空虚与无限、短暂人生的意义等问题。但在诗歌中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诗人自己也没有明确的答案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更多的是呈现自己的困惑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面对这些人生永恒的命题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或许承认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恰恰是一种智慧的表现。</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669700557"/>
              </p:ext>
            </p:extLst>
          </p:nvPr>
        </p:nvGraphicFramePr>
        <p:xfrm>
          <a:off x="467543" y="1014602"/>
          <a:ext cx="8128000" cy="2443779"/>
        </p:xfrm>
        <a:graphic>
          <a:graphicData uri="http://schemas.openxmlformats.org/presentationml/2006/ole">
            <mc:AlternateContent xmlns:mc="http://schemas.openxmlformats.org/markup-compatibility/2006">
              <mc:Choice xmlns:v="urn:schemas-microsoft-com:vml" Requires="v">
                <p:oleObj spid="_x0000_s1034" name="Document" r:id="rId4" imgW="3838193" imgH="1153903" progId="Word.Document.12">
                  <p:embed/>
                </p:oleObj>
              </mc:Choice>
              <mc:Fallback>
                <p:oleObj name="Document" r:id="rId4" imgW="3838193" imgH="1153903" progId="Word.Document.12">
                  <p:embed/>
                  <p:pic>
                    <p:nvPicPr>
                      <p:cNvPr id="0" name=""/>
                      <p:cNvPicPr/>
                      <p:nvPr/>
                    </p:nvPicPr>
                    <p:blipFill>
                      <a:blip r:embed="rId5"/>
                      <a:stretch>
                        <a:fillRect/>
                      </a:stretch>
                    </p:blipFill>
                    <p:spPr>
                      <a:xfrm>
                        <a:off x="467543" y="1014602"/>
                        <a:ext cx="8128000" cy="2443779"/>
                      </a:xfrm>
                      <a:prstGeom prst="rect">
                        <a:avLst/>
                      </a:prstGeom>
                    </p:spPr>
                  </p:pic>
                </p:oleObj>
              </mc:Fallback>
            </mc:AlternateContent>
          </a:graphicData>
        </a:graphic>
      </p:graphicFrame>
      <p:sp>
        <p:nvSpPr>
          <p:cNvPr id="16" name="矩形 15">
            <a:hlinkClick r:id="rId6" action="ppaction://hlinksldjump"/>
          </p:cNvPr>
          <p:cNvSpPr/>
          <p:nvPr/>
        </p:nvSpPr>
        <p:spPr>
          <a:xfrm>
            <a:off x="467543"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新课助读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7" name="矩形 16">
            <a:hlinkClick r:id="rId7" action="ppaction://hlinksldjump"/>
          </p:cNvPr>
          <p:cNvSpPr/>
          <p:nvPr/>
        </p:nvSpPr>
        <p:spPr>
          <a:xfrm>
            <a:off x="1475656"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自主梳理</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683568" y="3429000"/>
            <a:ext cx="8128000" cy="330475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罗宾德拉纳特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泰戈尔</a:t>
            </a:r>
            <a:r>
              <a:rPr lang="en-US" altLang="zh-CN" sz="2200" dirty="0">
                <a:solidFill>
                  <a:srgbClr val="000000"/>
                </a:solidFill>
                <a:latin typeface="Times New Roman" panose="02020603050405020304" pitchFamily="18" charset="0"/>
                <a:cs typeface="Times New Roman" panose="02020603050405020304" pitchFamily="18" charset="0"/>
              </a:rPr>
              <a:t>(1861—1941),</a:t>
            </a:r>
            <a:r>
              <a:rPr lang="zh-CN" altLang="zh-CN" sz="2200" dirty="0">
                <a:solidFill>
                  <a:srgbClr val="000000"/>
                </a:solidFill>
                <a:latin typeface="Times New Roman" panose="02020603050405020304" pitchFamily="18" charset="0"/>
                <a:cs typeface="Times New Roman" panose="02020603050405020304" pitchFamily="18" charset="0"/>
              </a:rPr>
              <a:t>享有世界声望的印度现代诗人</a:t>
            </a:r>
            <a:r>
              <a:rPr lang="en-US" altLang="zh-CN" sz="2200" dirty="0">
                <a:solidFill>
                  <a:srgbClr val="000000"/>
                </a:solidFill>
                <a:latin typeface="Times New Roman" panose="02020603050405020304" pitchFamily="18" charset="0"/>
                <a:cs typeface="Times New Roman" panose="02020603050405020304" pitchFamily="18" charset="0"/>
              </a:rPr>
              <a:t>,1913</a:t>
            </a:r>
            <a:r>
              <a:rPr lang="zh-CN" altLang="zh-CN" sz="2200" dirty="0">
                <a:solidFill>
                  <a:srgbClr val="000000"/>
                </a:solidFill>
                <a:latin typeface="Times New Roman" panose="02020603050405020304" pitchFamily="18" charset="0"/>
                <a:cs typeface="Times New Roman" panose="02020603050405020304" pitchFamily="18" charset="0"/>
              </a:rPr>
              <a:t>年获诺贝尔文学奖。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他的小说和诗歌等文学作品早在</a:t>
            </a:r>
            <a:r>
              <a:rPr lang="en-US" altLang="zh-CN" sz="2200" dirty="0">
                <a:solidFill>
                  <a:srgbClr val="000000"/>
                </a:solidFill>
                <a:latin typeface="Times New Roman" panose="02020603050405020304" pitchFamily="18" charset="0"/>
                <a:cs typeface="Times New Roman" panose="02020603050405020304" pitchFamily="18" charset="0"/>
              </a:rPr>
              <a:t>1915</a:t>
            </a:r>
            <a:r>
              <a:rPr lang="zh-CN" altLang="zh-CN" sz="2200" dirty="0">
                <a:solidFill>
                  <a:srgbClr val="000000"/>
                </a:solidFill>
                <a:latin typeface="Times New Roman" panose="02020603050405020304" pitchFamily="18" charset="0"/>
                <a:cs typeface="Times New Roman" panose="02020603050405020304" pitchFamily="18" charset="0"/>
              </a:rPr>
              <a:t>年就已被介绍到中国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现已出版了</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卷本的中文《泰戈尔小说诗歌文学作品集》。他的作品反映了印度人民在帝国主义和封建种姓制度压迫下要求改变自己命运的强烈愿望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描写了他们不屈不挠的反抗斗争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充满鲜明的爱国主义和民主主义精神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同时又富有民族风格和民族特色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具有很高的艺术价值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深受人民群众喜爱。</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59017044"/>
      </p:ext>
    </p:extLst>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3" action="ppaction://hlinksldjump"/>
          </p:cNvPr>
          <p:cNvSpPr/>
          <p:nvPr/>
        </p:nvSpPr>
        <p:spPr>
          <a:xfrm>
            <a:off x="467543"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新课助读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7" name="矩形 16">
            <a:hlinkClick r:id="rId4" action="ppaction://hlinksldjump"/>
          </p:cNvPr>
          <p:cNvSpPr/>
          <p:nvPr/>
        </p:nvSpPr>
        <p:spPr>
          <a:xfrm>
            <a:off x="1475656"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自主梳理</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612504976"/>
              </p:ext>
            </p:extLst>
          </p:nvPr>
        </p:nvGraphicFramePr>
        <p:xfrm>
          <a:off x="6804248" y="1481623"/>
          <a:ext cx="2273300" cy="2660650"/>
        </p:xfrm>
        <a:graphic>
          <a:graphicData uri="http://schemas.openxmlformats.org/presentationml/2006/ole">
            <mc:AlternateContent xmlns:mc="http://schemas.openxmlformats.org/markup-compatibility/2006">
              <mc:Choice xmlns:v="urn:schemas-microsoft-com:vml" Requires="v">
                <p:oleObj spid="_x0000_s2058" name="Document" r:id="rId6" imgW="1074823" imgH="1256089" progId="Word.Document.12">
                  <p:embed/>
                </p:oleObj>
              </mc:Choice>
              <mc:Fallback>
                <p:oleObj name="Document" r:id="rId6" imgW="1074823" imgH="1256089" progId="Word.Document.12">
                  <p:embed/>
                  <p:pic>
                    <p:nvPicPr>
                      <p:cNvPr id="0" name=""/>
                      <p:cNvPicPr/>
                      <p:nvPr/>
                    </p:nvPicPr>
                    <p:blipFill>
                      <a:blip r:embed="rId7"/>
                      <a:stretch>
                        <a:fillRect/>
                      </a:stretch>
                    </p:blipFill>
                    <p:spPr>
                      <a:xfrm>
                        <a:off x="6804248" y="1481623"/>
                        <a:ext cx="2273300" cy="2660650"/>
                      </a:xfrm>
                      <a:prstGeom prst="rect">
                        <a:avLst/>
                      </a:prstGeom>
                    </p:spPr>
                  </p:pic>
                </p:oleObj>
              </mc:Fallback>
            </mc:AlternateContent>
          </a:graphicData>
        </a:graphic>
      </p:graphicFrame>
      <p:sp>
        <p:nvSpPr>
          <p:cNvPr id="3" name="矩形 2"/>
          <p:cNvSpPr>
            <a:spLocks noChangeAspect="1"/>
          </p:cNvSpPr>
          <p:nvPr/>
        </p:nvSpPr>
        <p:spPr>
          <a:xfrm>
            <a:off x="251520" y="1477431"/>
            <a:ext cx="6728296" cy="4967514"/>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艾米莉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狄金森</a:t>
            </a:r>
            <a:r>
              <a:rPr lang="en-US" altLang="zh-CN" sz="2200" dirty="0">
                <a:solidFill>
                  <a:srgbClr val="000000"/>
                </a:solidFill>
                <a:latin typeface="Times New Roman" panose="02020603050405020304" pitchFamily="18" charset="0"/>
                <a:cs typeface="Times New Roman" panose="02020603050405020304" pitchFamily="18" charset="0"/>
              </a:rPr>
              <a:t>(1830—1886),</a:t>
            </a:r>
            <a:r>
              <a:rPr lang="zh-CN" altLang="zh-CN" sz="2200" dirty="0">
                <a:solidFill>
                  <a:srgbClr val="000000"/>
                </a:solidFill>
                <a:latin typeface="Times New Roman" panose="02020603050405020304" pitchFamily="18" charset="0"/>
                <a:cs typeface="Times New Roman" panose="02020603050405020304" pitchFamily="18" charset="0"/>
              </a:rPr>
              <a:t>美国著名女诗人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写过</a:t>
            </a:r>
            <a:r>
              <a:rPr lang="en-US" altLang="zh-CN" sz="2200" dirty="0">
                <a:solidFill>
                  <a:srgbClr val="000000"/>
                </a:solidFill>
                <a:latin typeface="Times New Roman" panose="02020603050405020304" pitchFamily="18" charset="0"/>
                <a:cs typeface="Times New Roman" panose="02020603050405020304" pitchFamily="18" charset="0"/>
              </a:rPr>
              <a:t>1 700</a:t>
            </a:r>
            <a:r>
              <a:rPr lang="zh-CN" altLang="zh-CN" sz="2200" dirty="0">
                <a:solidFill>
                  <a:srgbClr val="000000"/>
                </a:solidFill>
                <a:latin typeface="Times New Roman" panose="02020603050405020304" pitchFamily="18" charset="0"/>
                <a:cs typeface="Times New Roman" panose="02020603050405020304" pitchFamily="18" charset="0"/>
              </a:rPr>
              <a:t>多首令人耳目一新的短诗。出生于美国马萨诸塞州当时还是个小镇的艾默斯特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在艾默斯特学校受完中等教育后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又入芒特霍利约克女子学院就读不足一年。从</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cs typeface="Times New Roman" panose="02020603050405020304" pitchFamily="18" charset="0"/>
              </a:rPr>
              <a:t>岁开始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弃绝社交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在家务劳动之余埋头写诗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1886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由于肾脏疾患而在昏迷中离去时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已留下了自成一格、独放异彩、数量可观的诗篇。她的诗风独特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以文字细腻、观察敏锐、意象突出、善于捕捉生活中的哲理著称。题材多选择自然、死亡和永生。她生前默默无闻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去世后受到越来越高的评价。</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在她生前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她的诗只有</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首公开发表过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其余的都是她死后</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年内由亲友整理、结集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陆续出版的。</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361175857"/>
      </p:ext>
    </p:extLst>
  </p:cSld>
  <p:clrMapOvr>
    <a:masterClrMapping/>
  </p:clrMapOvr>
  <p:transition spd="slow">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新课助读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475656"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自主梳理</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801253288"/>
              </p:ext>
            </p:extLst>
          </p:nvPr>
        </p:nvGraphicFramePr>
        <p:xfrm>
          <a:off x="508000" y="1651736"/>
          <a:ext cx="8128000" cy="3808528"/>
        </p:xfrm>
        <a:graphic>
          <a:graphicData uri="http://schemas.openxmlformats.org/presentationml/2006/ole">
            <mc:AlternateContent xmlns:mc="http://schemas.openxmlformats.org/markup-compatibility/2006">
              <mc:Choice xmlns:v="urn:schemas-microsoft-com:vml" Requires="v">
                <p:oleObj spid="_x0000_s3082" name="Document" r:id="rId6" imgW="3838193" imgH="1799038" progId="Word.Document.12">
                  <p:embed/>
                </p:oleObj>
              </mc:Choice>
              <mc:Fallback>
                <p:oleObj name="Document" r:id="rId6" imgW="3838193" imgH="1799038" progId="Word.Document.12">
                  <p:embed/>
                  <p:pic>
                    <p:nvPicPr>
                      <p:cNvPr id="0" name=""/>
                      <p:cNvPicPr/>
                      <p:nvPr/>
                    </p:nvPicPr>
                    <p:blipFill>
                      <a:blip r:embed="rId7"/>
                      <a:stretch>
                        <a:fillRect/>
                      </a:stretch>
                    </p:blipFill>
                    <p:spPr>
                      <a:xfrm>
                        <a:off x="508000" y="1651736"/>
                        <a:ext cx="8128000" cy="3808528"/>
                      </a:xfrm>
                      <a:prstGeom prst="rect">
                        <a:avLst/>
                      </a:prstGeom>
                    </p:spPr>
                  </p:pic>
                </p:oleObj>
              </mc:Fallback>
            </mc:AlternateContent>
          </a:graphicData>
        </a:graphic>
      </p:graphicFrame>
      <p:sp>
        <p:nvSpPr>
          <p:cNvPr id="5" name="矩形 4"/>
          <p:cNvSpPr/>
          <p:nvPr/>
        </p:nvSpPr>
        <p:spPr>
          <a:xfrm>
            <a:off x="1686875" y="2010612"/>
            <a:ext cx="1002031"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201074" y="2008922"/>
            <a:ext cx="491789"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360208" y="2008922"/>
            <a:ext cx="491789"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383461" y="2470582"/>
            <a:ext cx="1006423"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997678" y="2470582"/>
            <a:ext cx="760462"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021626" y="2470582"/>
            <a:ext cx="792088"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535981" y="3310316"/>
            <a:ext cx="271235" cy="4115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686875" y="3850684"/>
            <a:ext cx="271235" cy="4115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110417" y="3310316"/>
            <a:ext cx="271235" cy="4115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057890" y="3861569"/>
            <a:ext cx="298359" cy="4115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348807" y="4384236"/>
            <a:ext cx="271235" cy="4115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687837" y="4941168"/>
            <a:ext cx="271235" cy="4115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601894" y="4368807"/>
            <a:ext cx="271235" cy="4115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737698" y="4908543"/>
            <a:ext cx="271235" cy="4115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8886203"/>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0" nodeType="clickEffect">
                                  <p:stCondLst>
                                    <p:cond delay="0"/>
                                  </p:stCondLst>
                                  <p:childTnLst>
                                    <p:animEffect transition="out" filter="fade">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0" nodeType="clickEffect">
                                  <p:stCondLst>
                                    <p:cond delay="0"/>
                                  </p:stCondLst>
                                  <p:childTnLst>
                                    <p:animEffect transition="out" filter="fade">
                                      <p:cBhvr>
                                        <p:cTn id="46" dur="500"/>
                                        <p:tgtEl>
                                          <p:spTgt spid="14"/>
                                        </p:tgtEl>
                                      </p:cBhvr>
                                    </p:animEffect>
                                    <p:set>
                                      <p:cBhvr>
                                        <p:cTn id="47" dur="1" fill="hold">
                                          <p:stCondLst>
                                            <p:cond delay="499"/>
                                          </p:stCondLst>
                                        </p:cTn>
                                        <p:tgtEl>
                                          <p:spTgt spid="14"/>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grpId="0" nodeType="clickEffect">
                                  <p:stCondLst>
                                    <p:cond delay="0"/>
                                  </p:stCondLst>
                                  <p:childTnLst>
                                    <p:animEffect transition="out" filter="fade">
                                      <p:cBhvr>
                                        <p:cTn id="51" dur="500"/>
                                        <p:tgtEl>
                                          <p:spTgt spid="15"/>
                                        </p:tgtEl>
                                      </p:cBhvr>
                                    </p:animEffect>
                                    <p:set>
                                      <p:cBhvr>
                                        <p:cTn id="52" dur="1" fill="hold">
                                          <p:stCondLst>
                                            <p:cond delay="499"/>
                                          </p:stCondLst>
                                        </p:cTn>
                                        <p:tgtEl>
                                          <p:spTgt spid="15"/>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grpId="0" nodeType="clickEffect">
                                  <p:stCondLst>
                                    <p:cond delay="0"/>
                                  </p:stCondLst>
                                  <p:childTnLst>
                                    <p:animEffect transition="out" filter="fade">
                                      <p:cBhvr>
                                        <p:cTn id="56" dur="500"/>
                                        <p:tgtEl>
                                          <p:spTgt spid="16"/>
                                        </p:tgtEl>
                                      </p:cBhvr>
                                    </p:animEffect>
                                    <p:set>
                                      <p:cBhvr>
                                        <p:cTn id="57" dur="1" fill="hold">
                                          <p:stCondLst>
                                            <p:cond delay="499"/>
                                          </p:stCondLst>
                                        </p:cTn>
                                        <p:tgtEl>
                                          <p:spTgt spid="16"/>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0" presetClass="exit" presetSubtype="0" fill="hold" grpId="0" nodeType="clickEffect">
                                  <p:stCondLst>
                                    <p:cond delay="0"/>
                                  </p:stCondLst>
                                  <p:childTnLst>
                                    <p:animEffect transition="out" filter="fade">
                                      <p:cBhvr>
                                        <p:cTn id="61" dur="500"/>
                                        <p:tgtEl>
                                          <p:spTgt spid="17"/>
                                        </p:tgtEl>
                                      </p:cBhvr>
                                    </p:animEffect>
                                    <p:set>
                                      <p:cBhvr>
                                        <p:cTn id="62" dur="1" fill="hold">
                                          <p:stCondLst>
                                            <p:cond delay="499"/>
                                          </p:stCondLst>
                                        </p:cTn>
                                        <p:tgtEl>
                                          <p:spTgt spid="17"/>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0" presetClass="exit" presetSubtype="0" fill="hold" grpId="0" nodeType="clickEffect">
                                  <p:stCondLst>
                                    <p:cond delay="0"/>
                                  </p:stCondLst>
                                  <p:childTnLst>
                                    <p:animEffect transition="out" filter="fade">
                                      <p:cBhvr>
                                        <p:cTn id="66" dur="500"/>
                                        <p:tgtEl>
                                          <p:spTgt spid="18"/>
                                        </p:tgtEl>
                                      </p:cBhvr>
                                    </p:animEffect>
                                    <p:set>
                                      <p:cBhvr>
                                        <p:cTn id="67" dur="1" fill="hold">
                                          <p:stCondLst>
                                            <p:cond delay="499"/>
                                          </p:stCondLst>
                                        </p:cTn>
                                        <p:tgtEl>
                                          <p:spTgt spid="18"/>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10" presetClass="exit" presetSubtype="0" fill="hold" grpId="0" nodeType="clickEffect">
                                  <p:stCondLst>
                                    <p:cond delay="0"/>
                                  </p:stCondLst>
                                  <p:childTnLst>
                                    <p:animEffect transition="out" filter="fade">
                                      <p:cBhvr>
                                        <p:cTn id="71" dur="500"/>
                                        <p:tgtEl>
                                          <p:spTgt spid="19"/>
                                        </p:tgtEl>
                                      </p:cBhvr>
                                    </p:animEffect>
                                    <p:set>
                                      <p:cBhvr>
                                        <p:cTn id="7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3"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新课助读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75656"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自主梳理</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6757"/>
            <a:ext cx="8128000" cy="289848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接踵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后面的人脚尖接着前面的人的脚跟。形容人多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接连不断。</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渊源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比喻事物的本源。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利禄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官吏的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钱财和爵禄。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谛听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仔细地听。</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参透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透彻领会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道理、奥秘等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流光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光阴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岁月。</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137978499"/>
      </p:ext>
    </p:extLst>
  </p:cSld>
  <p:clrMapOvr>
    <a:masterClrMapping/>
  </p:clrMapOvr>
  <p:transition spd="slow">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03625"/>
            <a:ext cx="8128000" cy="330475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《鲁拜六十六首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年老年轻一代接着一代</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代代世人接踵去来。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谁也无法永远占据这世界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有来有去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有去又有人来。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宇宙是永恒的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生命是短暂的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所以人只不过是这世界的匆匆过客。作为无数匆匆过客中的一员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我们应该如何在这世界上走完这一遭呢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97360"/>
            <a:ext cx="8128000" cy="411728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昨晚我把陶制酒罐摔到石上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贪杯过量才如此轻率荒唐。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但那罐对我竟口吐人言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我也曾像你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你也将与我一样。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海亚姆告诉人们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所有的人都会死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死后都会化为泥土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后人可能再用这些泥土烧制器皿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再用它们饮酒作乐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循环不已。难怪诗中那被摔碎的陶罐说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我也曾像你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你也将与我一样。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这是唯物主义的物质观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人是物质的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人活着只是物质的一种表现形式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人死去则转化为物质的另一种表现形式。物质是永远不灭的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其表现形式则是不断变化的。</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013029497"/>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344</TotalTime>
  <Words>1796</Words>
  <Application>Microsoft Office PowerPoint</Application>
  <PresentationFormat>全屏显示(4:3)</PresentationFormat>
  <Paragraphs>128</Paragraphs>
  <Slides>21</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21</vt:i4>
      </vt:variant>
    </vt:vector>
  </HeadingPairs>
  <TitlesOfParts>
    <vt:vector size="32" baseType="lpstr">
      <vt:lpstr>NEU-BZ-S92</vt:lpstr>
      <vt:lpstr>方正宋黑_GBK</vt:lpstr>
      <vt:lpstr>黑体</vt:lpstr>
      <vt:lpstr>楷体</vt:lpstr>
      <vt:lpstr>宋体</vt:lpstr>
      <vt:lpstr>微软雅黑</vt:lpstr>
      <vt:lpstr>Arial</vt:lpstr>
      <vt:lpstr>Calibri</vt:lpstr>
      <vt:lpstr>Times New Roman</vt:lpstr>
      <vt:lpstr>测控设计模板14新</vt:lpstr>
      <vt:lpstr>Document</vt:lpstr>
      <vt:lpstr>1.鲁拜六十六首(节选) 2.园丁集(节选) 3.你无法扑灭一种火</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运动的描述</dc:title>
  <dc:creator>dbc</dc:creator>
  <cp:lastModifiedBy>Windows User</cp:lastModifiedBy>
  <cp:revision>35</cp:revision>
  <dcterms:created xsi:type="dcterms:W3CDTF">2016-04-22T00:11:50Z</dcterms:created>
  <dcterms:modified xsi:type="dcterms:W3CDTF">2016-07-14T02:22:52Z</dcterms:modified>
</cp:coreProperties>
</file>