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3" r:id="rId2"/>
    <p:sldId id="263" r:id="rId3"/>
    <p:sldId id="319" r:id="rId4"/>
    <p:sldId id="320" r:id="rId5"/>
    <p:sldId id="264" r:id="rId6"/>
    <p:sldId id="321" r:id="rId7"/>
    <p:sldId id="306" r:id="rId8"/>
    <p:sldId id="265" r:id="rId9"/>
    <p:sldId id="323" r:id="rId10"/>
    <p:sldId id="317" r:id="rId11"/>
    <p:sldId id="31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5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tx1"/>
                </a:solidFill>
              </a:rPr>
              <a:t>1</a:t>
            </a:r>
            <a:r>
              <a:rPr lang="en-US" altLang="zh-CN" sz="1600" dirty="0" smtClean="0">
                <a:solidFill>
                  <a:schemeClr val="tx1"/>
                </a:solidFill>
              </a:rPr>
              <a:t>.</a:t>
            </a:r>
            <a:r>
              <a:rPr lang="zh-CN" altLang="zh-CN" sz="1600" dirty="0" smtClean="0">
                <a:solidFill>
                  <a:schemeClr val="tx1"/>
                </a:solidFill>
              </a:rPr>
              <a:t>故　乡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Document3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第二</a:t>
            </a:r>
            <a:r>
              <a:rPr lang="zh-CN" altLang="en-US" dirty="0" smtClean="0"/>
              <a:t>单元 自然而然</a:t>
            </a:r>
            <a:r>
              <a:rPr lang="zh-CN" altLang="en-US" dirty="0"/>
              <a:t>的情感流露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作者是怎样层层深入地表达自己的情感的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波浪式的情感表达。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第一诗节中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诗人回避了直抒胸臆的方式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营造出一种凝重、深远的抒情氛围。在以下的诗节中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诗人正面展开了对故乡的咏叹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诗人运用了不同的句式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先是疑问句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继而是感叹句。句法的交替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使诗行本身就像大河的波浪一样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一波又一波推进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展开了一个丰富的情感空间。第五诗节中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诗人的语调又发生了陡转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刚才对故乡的呼唤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被一种深深的质疑替代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像大河一样展开的诗行在这里发生了逆流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清醒的、思辨的语调与前面咏叹的语调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形成了反差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进一步强化了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。在最后一节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的思辨被引向关于生命意义的追问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诗人的语调又一次变得昂扬。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《故乡》的写作技巧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这首诗虽然是一首独白的情诗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但诗人并没有沉溺于一己的情感宣泄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而是将对故乡的热爱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对生命的永恒思考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结合在一起。在展开方式上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诗人也显示出高超的控制能力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整饬有序的诗节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配合着内心的低吟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更像大河一样舒缓流淌。虽然诗人使用了感叹、疑问等句式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形成一种咏叹的效果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但一种内省、思辨的声音也贯串了始终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中和了情感的强度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使得此诗张弛有度、一波三折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在痛苦中有激越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在激越中有反省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在肯定中也有否定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形成了一种辩证的、复杂的张力。在这种张力中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一个丰富而又交错的情感空间得以展现。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729876"/>
              </p:ext>
            </p:extLst>
          </p:nvPr>
        </p:nvGraphicFramePr>
        <p:xfrm>
          <a:off x="508000" y="980728"/>
          <a:ext cx="8128000" cy="64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3838193" imgH="304037" progId="Word.Document.12">
                  <p:embed/>
                </p:oleObj>
              </mc:Choice>
              <mc:Fallback>
                <p:oleObj name="Document" r:id="rId3" imgW="3838193" imgH="3040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980728"/>
                        <a:ext cx="8128000" cy="64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诗歌是表达情感的最好形式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抒情是诗歌最本质的特征。在西方浪漫主义思潮之后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抒情诗更是占了绝对的主流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成为现代诗歌中最常见的形式。无论讴歌自然、赞美爱情还是抒发人生感受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抒情诗都有着广阔的天地。凡是文学史能流传下来的优秀诗篇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往往包含了高超的艺术技巧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运用了不同的抒情方式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才具有了打动人心的效果。抒情的方式是多种多样的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本单元选取的都是外国诗歌史中的抒情名篇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通过对这些代表性诗篇的揣摩学习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可以更好地领略抒情诗的特点和魅力。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课标要求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讲解诗歌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引导学生领略抒情诗歌的魅力。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纠正对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的一般误解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展示独白、对话、客观描写等丰富的抒情技巧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让学生体味诗歌中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强烈的情感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平静的回忆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通过抒情文字唤起学生的情感共鸣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获得精神的陶冶和升华。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反复诵读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准确把握诗中的情感。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深入地把握抒情的奥秘所在。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体会诗中作者深沉的情感与经验的积累、对生活的思考以及高尚的精神追求密不可分的关系。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48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en-US" altLang="zh-CN" dirty="0"/>
              <a:t>.</a:t>
            </a:r>
            <a:r>
              <a:rPr lang="zh-CN" altLang="zh-CN" dirty="0"/>
              <a:t>故　乡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44963"/>
            <a:ext cx="111280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</a:t>
            </a:r>
            <a:r>
              <a:rPr lang="en-US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0643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44490"/>
              </p:ext>
            </p:extLst>
          </p:nvPr>
        </p:nvGraphicFramePr>
        <p:xfrm>
          <a:off x="444893" y="941523"/>
          <a:ext cx="8128000" cy="2487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3838193" imgH="1175132" progId="Word.Document.12">
                  <p:embed/>
                </p:oleObj>
              </mc:Choice>
              <mc:Fallback>
                <p:oleObj name="Document" r:id="rId3" imgW="3838193" imgH="1175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4893" y="941523"/>
                        <a:ext cx="8128000" cy="24874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528" y="339891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弗里德里希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荷尔德林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(1770—1843),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德国著名抒情诗人。父亲早故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母亲是牧师之女。曾先后在登肯尔多夫和毛尔布龙修道院学习。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1788—1793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年在图宾根大学神学院获硕士学位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有资格担任神父。但他后来并没有担任牧师职务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因为他接受的基督教教条同他潜心研究的希腊神话并不相容。他把希腊诸神看成是真实存在的力量。对他来说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诗人的职责就是在神和人之间起到中介作用。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1793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年结识席勒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他的一些诗歌都发表在席勒的刊物《新塔莉亚》上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这些诗受法国革命精神的鼓舞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歌颂自由、人类、和谐、友谊和大自然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6832"/>
            <a:ext cx="8128000" cy="38225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代表作有《自由颂》《人类颂》《为祖国而死》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《日落》</a:t>
            </a:r>
            <a:r>
              <a:rPr lang="zh-CN" altLang="zh-CN" sz="2400" dirty="0"/>
              <a:t>《梅农为狄奥提玛而哀叹》《漫游者》《返回家乡》《爱琴海群岛》以及《给大地母亲》《莱茵河》《怀念》等。他唯一的书信体小说《许佩里昂》是他的成名作。荷尔德林还翻译了索福克勒斯的两部悲剧《俄狄浦斯王》和《安提戈涅》</a:t>
            </a:r>
            <a:r>
              <a:rPr lang="en-US" altLang="zh-CN" sz="2400" dirty="0"/>
              <a:t>,</a:t>
            </a:r>
            <a:r>
              <a:rPr lang="zh-CN" altLang="zh-CN" sz="2400" dirty="0"/>
              <a:t>译本受到很高的评价。</a:t>
            </a:r>
            <a:r>
              <a:rPr lang="en-US" altLang="zh-CN" sz="2400" dirty="0"/>
              <a:t> </a:t>
            </a:r>
            <a:endParaRPr lang="zh-CN" altLang="zh-CN" sz="2400" dirty="0"/>
          </a:p>
          <a:p>
            <a:r>
              <a:rPr lang="en-US" altLang="zh-CN" sz="2400" dirty="0"/>
              <a:t>1798</a:t>
            </a:r>
            <a:r>
              <a:rPr lang="zh-CN" altLang="zh-CN" sz="2400" dirty="0"/>
              <a:t>年后</a:t>
            </a:r>
            <a:r>
              <a:rPr lang="en-US" altLang="zh-CN" sz="2400" dirty="0"/>
              <a:t>,</a:t>
            </a:r>
            <a:r>
              <a:rPr lang="zh-CN" altLang="zh-CN" sz="2400" dirty="0"/>
              <a:t>荷尔德林因情场失意</a:t>
            </a:r>
            <a:r>
              <a:rPr lang="en-US" altLang="zh-CN" sz="2400" dirty="0"/>
              <a:t>,</a:t>
            </a:r>
            <a:r>
              <a:rPr lang="zh-CN" altLang="zh-CN" sz="2400" dirty="0"/>
              <a:t>身心交瘁</a:t>
            </a:r>
            <a:r>
              <a:rPr lang="en-US" altLang="zh-CN" sz="2400" dirty="0"/>
              <a:t>,</a:t>
            </a:r>
            <a:r>
              <a:rPr lang="zh-CN" altLang="zh-CN" sz="2400" dirty="0"/>
              <a:t>处于精神分裂状态。</a:t>
            </a:r>
            <a:r>
              <a:rPr lang="en-US" altLang="zh-CN" sz="2400" dirty="0"/>
              <a:t>1802</a:t>
            </a:r>
            <a:r>
              <a:rPr lang="zh-CN" altLang="zh-CN" sz="2400" dirty="0"/>
              <a:t>年</a:t>
            </a:r>
            <a:r>
              <a:rPr lang="en-US" altLang="zh-CN" sz="2400" dirty="0"/>
              <a:t>,</a:t>
            </a:r>
            <a:r>
              <a:rPr lang="zh-CN" altLang="zh-CN" sz="2400" dirty="0"/>
              <a:t>诗人徒步走回故乡。为宣泄胸中的苦痛</a:t>
            </a:r>
            <a:r>
              <a:rPr lang="en-US" altLang="zh-CN" sz="2400" dirty="0"/>
              <a:t>,</a:t>
            </a:r>
            <a:r>
              <a:rPr lang="zh-CN" altLang="zh-CN" sz="2400" dirty="0"/>
              <a:t>表达对生命的感悟</a:t>
            </a:r>
            <a:r>
              <a:rPr lang="en-US" altLang="zh-CN" sz="2400" dirty="0"/>
              <a:t>,</a:t>
            </a:r>
            <a:r>
              <a:rPr lang="zh-CN" altLang="zh-CN" sz="2400" dirty="0"/>
              <a:t>创作了这首诗。</a:t>
            </a:r>
          </a:p>
          <a:p>
            <a:pPr>
              <a:lnSpc>
                <a:spcPct val="120000"/>
              </a:lnSpc>
            </a:pP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785165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341906"/>
              </p:ext>
            </p:extLst>
          </p:nvPr>
        </p:nvGraphicFramePr>
        <p:xfrm>
          <a:off x="508000" y="1556792"/>
          <a:ext cx="8128000" cy="2759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5" imgW="3838193" imgH="1303943" progId="Word.Document.12">
                  <p:embed/>
                </p:oleObj>
              </mc:Choice>
              <mc:Fallback>
                <p:oleObj name="Document" r:id="rId5" imgW="3838193" imgH="1303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27597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51520" y="4437112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欣然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愉快的样子。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嬉戏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玩耍。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永葆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永远保持。葆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24338" y="1916832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6174" y="1916832"/>
            <a:ext cx="777754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48065" y="1911293"/>
            <a:ext cx="360040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97606" y="1911293"/>
            <a:ext cx="396044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09601" y="3068571"/>
            <a:ext cx="32730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88557" y="3594788"/>
            <a:ext cx="57723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08105" y="2804719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10649" y="3313820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09424" y="3877351"/>
            <a:ext cx="276910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36375" y="4942242"/>
            <a:ext cx="190979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39687" y="5365216"/>
            <a:ext cx="190979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42591" y="5763610"/>
            <a:ext cx="361744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船夫如在遥远的岛上有所收获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就会欣然回到静静的河边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我如收获到像痛苦一样多的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我也要回到故乡。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但诗人却从收获后返回河边的船夫写起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接着才引出了背负着痛苦回乡的自己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这种写法有点类似于中国古典诗歌中的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即先言他物以引起所咏之辞。在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的比照中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被比喻为一种收获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一笔财宝。在这一比喻中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抽象的痛苦不仅有了某种具体的可感性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财宝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会给人沉甸甸的感觉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诗人也借此表达了他对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的独特理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在一个人的生命中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它既是一种不幸的感受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也是一种珍贵的经验。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把天火赐给我们的天神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他们也赐给我们神圣的痛苦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让它存在吧。我是个凡人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生出来就是要去爱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去受痛苦。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结尾有一种箴言的力量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让前面汹涌流动的情感突然凝固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获得了一种人生的超脱。在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凡人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天神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这一宗教性的结构中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心灵因痛苦而显得更加高贵。最后一段非常重要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诗人引入了一个比故乡更高的视角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天神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诗的境界也得到了一种提升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在本质上是神的赐予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不能解脱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因而也是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神圣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的。作为凡人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必须承担这一切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都是人的宿命。</a:t>
            </a:r>
            <a:endParaRPr lang="zh-CN" altLang="zh-CN" sz="2200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56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257</TotalTime>
  <Words>919</Words>
  <Application>Microsoft Office PowerPoint</Application>
  <PresentationFormat>全屏显示(4:3)</PresentationFormat>
  <Paragraphs>53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NEU-BZ-S92</vt:lpstr>
      <vt:lpstr>方正宋黑_GBK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Microsoft Word Document</vt:lpstr>
      <vt:lpstr>第二单元 自然而然的情感流露</vt:lpstr>
      <vt:lpstr>PowerPoint 演示文稿</vt:lpstr>
      <vt:lpstr>PowerPoint 演示文稿</vt:lpstr>
      <vt:lpstr>1.故　乡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34</cp:revision>
  <dcterms:created xsi:type="dcterms:W3CDTF">2016-04-22T00:11:50Z</dcterms:created>
  <dcterms:modified xsi:type="dcterms:W3CDTF">2016-07-14T00:45:36Z</dcterms:modified>
</cp:coreProperties>
</file>