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xml" ContentType="application/xml"/>
  <Default Extension="docx" ContentType="application/vnd.openxmlformats-officedocument.wordprocessingml.document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Default Extension="vml" ContentType="application/vnd.openxmlformats-officedocument.vmlDrawing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60" r:id="rId2"/>
    <p:sldId id="348" r:id="rId3"/>
    <p:sldId id="262" r:id="rId4"/>
    <p:sldId id="353" r:id="rId5"/>
    <p:sldId id="349" r:id="rId6"/>
    <p:sldId id="355" r:id="rId7"/>
    <p:sldId id="350" r:id="rId8"/>
    <p:sldId id="351" r:id="rId9"/>
    <p:sldId id="352" r:id="rId10"/>
    <p:sldId id="391" r:id="rId11"/>
    <p:sldId id="392" r:id="rId12"/>
    <p:sldId id="393" r:id="rId13"/>
    <p:sldId id="394" r:id="rId14"/>
    <p:sldId id="288" r:id="rId15"/>
    <p:sldId id="356" r:id="rId16"/>
    <p:sldId id="357" r:id="rId17"/>
    <p:sldId id="395" r:id="rId18"/>
    <p:sldId id="396" r:id="rId19"/>
    <p:sldId id="397" r:id="rId20"/>
    <p:sldId id="398" r:id="rId21"/>
    <p:sldId id="423" r:id="rId22"/>
    <p:sldId id="399" r:id="rId23"/>
    <p:sldId id="332" r:id="rId24"/>
    <p:sldId id="358" r:id="rId25"/>
    <p:sldId id="333" r:id="rId26"/>
    <p:sldId id="424" r:id="rId27"/>
    <p:sldId id="425" r:id="rId28"/>
    <p:sldId id="426" r:id="rId29"/>
    <p:sldId id="427" r:id="rId30"/>
    <p:sldId id="428" r:id="rId31"/>
    <p:sldId id="429" r:id="rId32"/>
    <p:sldId id="430" r:id="rId33"/>
    <p:sldId id="431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3">
          <p15:clr>
            <a:srgbClr val="A4A3A4"/>
          </p15:clr>
        </p15:guide>
        <p15:guide id="2" pos="4059">
          <p15:clr>
            <a:srgbClr val="A4A3A4"/>
          </p15:clr>
        </p15:guide>
        <p15:guide id="3" pos="2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00"/>
    <a:srgbClr val="CD242B"/>
    <a:srgbClr val="FFEDAB"/>
    <a:srgbClr val="E75E22"/>
    <a:srgbClr val="FFE389"/>
    <a:srgbClr val="DEB203"/>
    <a:srgbClr val="5FBA0F"/>
    <a:srgbClr val="FC922C"/>
    <a:srgbClr val="4F81B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5550" autoAdjust="0"/>
  </p:normalViewPr>
  <p:slideViewPr>
    <p:cSldViewPr>
      <p:cViewPr varScale="1">
        <p:scale>
          <a:sx n="92" d="100"/>
          <a:sy n="92" d="100"/>
        </p:scale>
        <p:origin x="882" y="84"/>
      </p:cViewPr>
      <p:guideLst>
        <p:guide orient="horz" pos="663"/>
        <p:guide pos="4059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t>2016-10-10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5510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051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0390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4980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5095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8470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1569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3028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6849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1450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044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9981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967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2216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3972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6718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1682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4371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3971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865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094345" y="2852936"/>
            <a:ext cx="1656184" cy="1656184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61392" y="5160788"/>
            <a:ext cx="2082336" cy="89396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1"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398404" y="5750834"/>
            <a:ext cx="2008312" cy="5040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118" y="919230"/>
            <a:ext cx="2232248" cy="64905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2901635" y="2852936"/>
            <a:ext cx="1656184" cy="165618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708925" y="2852936"/>
            <a:ext cx="1656184" cy="165618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516216" y="2852936"/>
            <a:ext cx="1656184" cy="1656184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427" y="3138183"/>
            <a:ext cx="796021" cy="7893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433" y="3140967"/>
            <a:ext cx="799519" cy="79285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559" y="3128787"/>
            <a:ext cx="825857" cy="80503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342" y="3167897"/>
            <a:ext cx="751520" cy="738995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129149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课堂教学流程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完美展示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309878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全书优质试题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随意编辑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490607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独家研发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错题组卷系统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892903" y="394573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志鸿优化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永远更新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0" y="-27384"/>
            <a:ext cx="9143999" cy="7200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0" y="6731788"/>
            <a:ext cx="9144000" cy="126212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658382" y="1823052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高中总复习用书课件光盘</a:t>
            </a:r>
            <a:endParaRPr lang="zh-CN" altLang="en-US" sz="40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881" y="5229200"/>
            <a:ext cx="2421511" cy="102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0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0" grpId="0" animBg="1"/>
      <p:bldP spid="11" grpId="0" animBg="1"/>
      <p:bldP spid="17" grpId="0"/>
      <p:bldP spid="18" grpId="0"/>
      <p:bldP spid="19" grpId="0"/>
      <p:bldP spid="20" grpId="0"/>
      <p:bldP spid="27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4"/>
            <a:ext cx="7020272" cy="201622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137115" y="3440763"/>
            <a:ext cx="7020272" cy="201622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1996950"/>
            <a:ext cx="737932" cy="72563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4086059"/>
            <a:ext cx="737932" cy="725633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6156176" y="1495670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156176" y="3584779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9918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目录版式二（目录内容多时用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3"/>
            <a:ext cx="7020272" cy="4105333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12" y="3041503"/>
            <a:ext cx="737932" cy="725633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6012160" y="1604319"/>
            <a:ext cx="0" cy="360000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3158344" y="2844170"/>
            <a:ext cx="2709800" cy="1098122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6156176" y="1604319"/>
            <a:ext cx="2880320" cy="359999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2pPr>
            <a:lvl3pPr marL="9144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3pPr>
            <a:lvl4pPr marL="13716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4pPr>
            <a:lvl5pPr marL="18288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39443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1340768"/>
            <a:ext cx="6983760" cy="108012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6422770" y="1901003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 userDrawn="1"/>
        </p:nvSpPr>
        <p:spPr>
          <a:xfrm>
            <a:off x="2160240" y="2476840"/>
            <a:ext cx="6983760" cy="108012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连接符 51"/>
          <p:cNvCxnSpPr/>
          <p:nvPr userDrawn="1"/>
        </p:nvCxnSpPr>
        <p:spPr>
          <a:xfrm>
            <a:off x="6422770" y="3037075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 userDrawn="1"/>
        </p:nvSpPr>
        <p:spPr>
          <a:xfrm>
            <a:off x="2160240" y="3631386"/>
            <a:ext cx="6983760" cy="1080120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 userDrawn="1"/>
        </p:nvCxnSpPr>
        <p:spPr>
          <a:xfrm>
            <a:off x="6422770" y="4191621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 userDrawn="1"/>
        </p:nvSpPr>
        <p:spPr>
          <a:xfrm>
            <a:off x="2160240" y="4785932"/>
            <a:ext cx="6983760" cy="1080120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 userDrawn="1"/>
        </p:nvCxnSpPr>
        <p:spPr>
          <a:xfrm>
            <a:off x="6422770" y="5346167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椭圆 73"/>
          <p:cNvSpPr/>
          <p:nvPr userDrawn="1"/>
        </p:nvSpPr>
        <p:spPr>
          <a:xfrm flipH="1">
            <a:off x="3004067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</a:t>
            </a:r>
          </a:p>
        </p:txBody>
      </p:sp>
      <p:sp>
        <p:nvSpPr>
          <p:cNvPr id="75" name="椭圆 74"/>
          <p:cNvSpPr/>
          <p:nvPr userDrawn="1"/>
        </p:nvSpPr>
        <p:spPr>
          <a:xfrm flipH="1">
            <a:off x="3491956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76" name="椭圆 75"/>
          <p:cNvSpPr/>
          <p:nvPr userDrawn="1"/>
        </p:nvSpPr>
        <p:spPr>
          <a:xfrm flipH="1">
            <a:off x="3979845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</a:p>
        </p:txBody>
      </p:sp>
      <p:sp>
        <p:nvSpPr>
          <p:cNvPr id="77" name="椭圆 76"/>
          <p:cNvSpPr/>
          <p:nvPr userDrawn="1"/>
        </p:nvSpPr>
        <p:spPr>
          <a:xfrm flipH="1">
            <a:off x="4467734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</a:t>
            </a:r>
            <a:endParaRPr lang="zh-CN" altLang="en-US" sz="2400" dirty="0">
              <a:solidFill>
                <a:srgbClr val="CD24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 userDrawn="1"/>
        </p:nvSpPr>
        <p:spPr>
          <a:xfrm>
            <a:off x="4902559" y="16008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明析考向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9" name="椭圆 78"/>
          <p:cNvSpPr/>
          <p:nvPr userDrawn="1"/>
        </p:nvSpPr>
        <p:spPr>
          <a:xfrm flipH="1">
            <a:off x="3004067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</a:t>
            </a:r>
          </a:p>
        </p:txBody>
      </p:sp>
      <p:sp>
        <p:nvSpPr>
          <p:cNvPr id="80" name="椭圆 79"/>
          <p:cNvSpPr/>
          <p:nvPr userDrawn="1"/>
        </p:nvSpPr>
        <p:spPr>
          <a:xfrm flipH="1">
            <a:off x="3491956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</a:p>
        </p:txBody>
      </p:sp>
      <p:sp>
        <p:nvSpPr>
          <p:cNvPr id="81" name="椭圆 80"/>
          <p:cNvSpPr/>
          <p:nvPr userDrawn="1"/>
        </p:nvSpPr>
        <p:spPr>
          <a:xfrm flipH="1">
            <a:off x="3979845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 userDrawn="1"/>
        </p:nvSpPr>
        <p:spPr>
          <a:xfrm flipH="1">
            <a:off x="4467734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焦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82"/>
          <p:cNvSpPr txBox="1"/>
          <p:nvPr userDrawn="1"/>
        </p:nvSpPr>
        <p:spPr>
          <a:xfrm>
            <a:off x="4902559" y="27382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归纳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拓展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4" name="椭圆 83"/>
          <p:cNvSpPr/>
          <p:nvPr userDrawn="1"/>
        </p:nvSpPr>
        <p:spPr>
          <a:xfrm flipH="1">
            <a:off x="3004067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</a:t>
            </a:r>
          </a:p>
        </p:txBody>
      </p:sp>
      <p:sp>
        <p:nvSpPr>
          <p:cNvPr id="85" name="椭圆 84"/>
          <p:cNvSpPr/>
          <p:nvPr userDrawn="1"/>
        </p:nvSpPr>
        <p:spPr>
          <a:xfrm flipH="1">
            <a:off x="3491956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86" name="椭圆 85"/>
          <p:cNvSpPr/>
          <p:nvPr userDrawn="1"/>
        </p:nvSpPr>
        <p:spPr>
          <a:xfrm flipH="1">
            <a:off x="3979845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</a:p>
        </p:txBody>
      </p:sp>
      <p:sp>
        <p:nvSpPr>
          <p:cNvPr id="87" name="椭圆 86"/>
          <p:cNvSpPr/>
          <p:nvPr userDrawn="1"/>
        </p:nvSpPr>
        <p:spPr>
          <a:xfrm flipH="1">
            <a:off x="4467734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</a:p>
        </p:txBody>
      </p:sp>
      <p:sp>
        <p:nvSpPr>
          <p:cNvPr id="88" name="TextBox 87"/>
          <p:cNvSpPr txBox="1"/>
          <p:nvPr userDrawn="1"/>
        </p:nvSpPr>
        <p:spPr>
          <a:xfrm>
            <a:off x="4902559" y="389800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评</a:t>
            </a:r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析指正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9" name="椭圆 88"/>
          <p:cNvSpPr/>
          <p:nvPr userDrawn="1"/>
        </p:nvSpPr>
        <p:spPr>
          <a:xfrm flipH="1">
            <a:off x="3004067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</a:t>
            </a:r>
          </a:p>
        </p:txBody>
      </p:sp>
      <p:sp>
        <p:nvSpPr>
          <p:cNvPr id="90" name="椭圆 89"/>
          <p:cNvSpPr/>
          <p:nvPr userDrawn="1"/>
        </p:nvSpPr>
        <p:spPr>
          <a:xfrm flipH="1">
            <a:off x="3491956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</a:p>
        </p:txBody>
      </p:sp>
      <p:sp>
        <p:nvSpPr>
          <p:cNvPr id="91" name="椭圆 90"/>
          <p:cNvSpPr/>
          <p:nvPr userDrawn="1"/>
        </p:nvSpPr>
        <p:spPr>
          <a:xfrm flipH="1">
            <a:off x="3979845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</a:p>
        </p:txBody>
      </p:sp>
      <p:sp>
        <p:nvSpPr>
          <p:cNvPr id="92" name="椭圆 91"/>
          <p:cNvSpPr/>
          <p:nvPr userDrawn="1"/>
        </p:nvSpPr>
        <p:spPr>
          <a:xfrm flipH="1">
            <a:off x="4467734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</a:t>
            </a:r>
            <a:endParaRPr lang="zh-CN" altLang="en-US" sz="2400" dirty="0">
              <a:solidFill>
                <a:srgbClr val="5FBA0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 userDrawn="1"/>
        </p:nvSpPr>
        <p:spPr>
          <a:xfrm>
            <a:off x="4902559" y="504662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预测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演练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873266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2160240" y="2983026"/>
            <a:ext cx="7020272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4000542" y="538157"/>
            <a:ext cx="1540800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课前试做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自我诊断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183095" y="874706"/>
            <a:ext cx="1172202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同侧圆角矩形 10"/>
          <p:cNvSpPr/>
          <p:nvPr userDrawn="1"/>
        </p:nvSpPr>
        <p:spPr>
          <a:xfrm>
            <a:off x="5572098" y="538157"/>
            <a:ext cx="1540800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模拟阅卷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满分策略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5708172" y="874706"/>
            <a:ext cx="122506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14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71825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33638" y="0"/>
            <a:ext cx="1711621" cy="90872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专题五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27" y="161189"/>
            <a:ext cx="628650" cy="619125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235833" y="75617"/>
            <a:ext cx="2993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b="1" dirty="0" smtClean="0">
                <a:solidFill>
                  <a:srgbClr val="C00000"/>
                </a:solidFill>
              </a:rPr>
              <a:t>第</a:t>
            </a:r>
            <a:r>
              <a:rPr lang="en-US" altLang="zh-CN" b="1" dirty="0" smtClean="0">
                <a:solidFill>
                  <a:srgbClr val="C00000"/>
                </a:solidFill>
              </a:rPr>
              <a:t>5</a:t>
            </a:r>
            <a:r>
              <a:rPr lang="zh-CN" altLang="zh-CN" b="1" dirty="0" smtClean="0">
                <a:solidFill>
                  <a:srgbClr val="C00000"/>
                </a:solidFill>
              </a:rPr>
              <a:t>讲　概括</a:t>
            </a:r>
            <a:r>
              <a:rPr lang="en-US" altLang="zh-CN" b="1" dirty="0" smtClean="0">
                <a:solidFill>
                  <a:srgbClr val="C00000"/>
                </a:solidFill>
              </a:rPr>
              <a:t>(</a:t>
            </a:r>
            <a:r>
              <a:rPr lang="zh-CN" altLang="zh-CN" b="1" dirty="0" smtClean="0">
                <a:solidFill>
                  <a:srgbClr val="C00000"/>
                </a:solidFill>
              </a:rPr>
              <a:t>或鉴赏</a:t>
            </a:r>
            <a:r>
              <a:rPr lang="en-US" altLang="zh-CN" b="1" dirty="0" smtClean="0">
                <a:solidFill>
                  <a:srgbClr val="C00000"/>
                </a:solidFill>
              </a:rPr>
              <a:t>)</a:t>
            </a:r>
            <a:r>
              <a:rPr lang="zh-CN" altLang="zh-CN" b="1" dirty="0" smtClean="0">
                <a:solidFill>
                  <a:srgbClr val="C00000"/>
                </a:solidFill>
              </a:rPr>
              <a:t>与分析</a:t>
            </a:r>
            <a:endParaRPr lang="zh-CN" altLang="zh-CN" sz="1800" b="1" kern="1200" dirty="0">
              <a:solidFill>
                <a:srgbClr val="C00000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30" name="同侧圆角矩形 29">
            <a:hlinkClick r:id="rId17" action="ppaction://hlinksldjump" tooltip="点击进入"/>
          </p:cNvPr>
          <p:cNvSpPr/>
          <p:nvPr/>
        </p:nvSpPr>
        <p:spPr>
          <a:xfrm>
            <a:off x="3995936" y="607236"/>
            <a:ext cx="1539139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课前试做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自我诊断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同侧圆角矩形 14">
            <a:hlinkClick r:id="rId18" action="ppaction://hlinksldjump" tooltip="点击进入"/>
          </p:cNvPr>
          <p:cNvSpPr/>
          <p:nvPr userDrawn="1"/>
        </p:nvSpPr>
        <p:spPr>
          <a:xfrm>
            <a:off x="5573273" y="607236"/>
            <a:ext cx="1539139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模拟阅卷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满分方略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61" r:id="rId5"/>
    <p:sldLayoutId id="2147483662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5" Type="http://schemas.openxmlformats.org/officeDocument/2006/relationships/slide" Target="slide25.xml"/><Relationship Id="rId4" Type="http://schemas.openxmlformats.org/officeDocument/2006/relationships/slide" Target="slide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5" Type="http://schemas.openxmlformats.org/officeDocument/2006/relationships/slide" Target="slide25.xml"/><Relationship Id="rId4" Type="http://schemas.openxmlformats.org/officeDocument/2006/relationships/slide" Target="slide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5" Type="http://schemas.openxmlformats.org/officeDocument/2006/relationships/slide" Target="slide25.xml"/><Relationship Id="rId4" Type="http://schemas.openxmlformats.org/officeDocument/2006/relationships/slide" Target="slide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5" Type="http://schemas.openxmlformats.org/officeDocument/2006/relationships/slide" Target="slide25.xml"/><Relationship Id="rId4" Type="http://schemas.openxmlformats.org/officeDocument/2006/relationships/slide" Target="slide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5" Type="http://schemas.openxmlformats.org/officeDocument/2006/relationships/slide" Target="slide25.xml"/><Relationship Id="rId4" Type="http://schemas.openxmlformats.org/officeDocument/2006/relationships/slide" Target="slide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5" Type="http://schemas.openxmlformats.org/officeDocument/2006/relationships/slide" Target="slide25.xml"/><Relationship Id="rId4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5" Type="http://schemas.openxmlformats.org/officeDocument/2006/relationships/slide" Target="slide25.xml"/><Relationship Id="rId4" Type="http://schemas.openxmlformats.org/officeDocument/2006/relationships/slide" Target="slide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5" Type="http://schemas.openxmlformats.org/officeDocument/2006/relationships/slide" Target="slide25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.docx"/><Relationship Id="rId3" Type="http://schemas.openxmlformats.org/officeDocument/2006/relationships/notesSlide" Target="../notesSlides/notesSlide20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6" Type="http://schemas.openxmlformats.org/officeDocument/2006/relationships/slide" Target="slide25.xml"/><Relationship Id="rId5" Type="http://schemas.openxmlformats.org/officeDocument/2006/relationships/slide" Target="slide23.xml"/><Relationship Id="rId4" Type="http://schemas.openxmlformats.org/officeDocument/2006/relationships/slide" Target="slide14.xml"/><Relationship Id="rId9" Type="http://schemas.openxmlformats.org/officeDocument/2006/relationships/image" Target="../media/image10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9.xml"/><Relationship Id="rId4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9.xml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9.xml"/><Relationship Id="rId4" Type="http://schemas.openxmlformats.org/officeDocument/2006/relationships/slide" Target="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9.xml"/><Relationship Id="rId4" Type="http://schemas.openxmlformats.org/officeDocument/2006/relationships/slide" Target="slid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9.xml"/><Relationship Id="rId4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9.xml"/><Relationship Id="rId4" Type="http://schemas.openxmlformats.org/officeDocument/2006/relationships/slide" Target="slide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9.xml"/><Relationship Id="rId4" Type="http://schemas.openxmlformats.org/officeDocument/2006/relationships/slide" Target="slide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9.xml"/><Relationship Id="rId4" Type="http://schemas.openxmlformats.org/officeDocument/2006/relationships/slide" Target="slide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9.xml"/><Relationship Id="rId4" Type="http://schemas.openxmlformats.org/officeDocument/2006/relationships/slide" Target="slide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9.xml"/><Relationship Id="rId4" Type="http://schemas.openxmlformats.org/officeDocument/2006/relationships/slide" Target="slide2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9.xml"/><Relationship Id="rId4" Type="http://schemas.openxmlformats.org/officeDocument/2006/relationships/slide" Target="slide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5</a:t>
            </a:r>
            <a:r>
              <a:rPr lang="zh-CN" altLang="zh-CN" dirty="0"/>
              <a:t>讲　概括</a:t>
            </a:r>
            <a:r>
              <a:rPr lang="en-US" altLang="zh-CN" dirty="0"/>
              <a:t>(</a:t>
            </a:r>
            <a:r>
              <a:rPr lang="zh-CN" altLang="zh-CN" dirty="0"/>
              <a:t>或鉴赏</a:t>
            </a:r>
            <a:r>
              <a:rPr lang="en-US" altLang="zh-CN" dirty="0"/>
              <a:t>)</a:t>
            </a:r>
            <a:r>
              <a:rPr lang="zh-CN" altLang="zh-CN" dirty="0"/>
              <a:t>与分析</a:t>
            </a:r>
          </a:p>
        </p:txBody>
      </p:sp>
    </p:spTree>
    <p:extLst>
      <p:ext uri="{BB962C8B-B14F-4D97-AF65-F5344CB8AC3E}">
        <p14:creationId xmlns:p14="http://schemas.microsoft.com/office/powerpoint/2010/main" val="1878451494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04858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下列对小说有关内容的分析和概括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最恰当的两项是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小说通过小男孩之口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两次提到他的妈妈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间接表现出男孩的妈妈是一个坚强的人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这正是作者不露痕迹地交代男孩拥有良好的家庭环境的妙笔。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在小男孩再也拿不出东西和我交易时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我便耍小花招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悄悄地在长椅下放几枚硬币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想通过这种方式来发现小男孩捡硬币的秘密。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小男孩不肯白要别人的钱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因而拿出自己心爱的东西来交换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这是来自家庭教育所形成的为人原则和尊严观念使然。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小说前半部分一直不肯交代小男孩捡硬币的原因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这样写一方面是造成悬念以吸引读者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另一方面也是为后文写小男孩不再需要硬币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最终也没能治好爸爸这样的情节陡转蓄势。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小男孩之所以能够在街心公园椅子底下捡到硬币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是因为生活中有很多具有同情心的人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他们故意在那里放一些硬币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让穷苦的孩子捡去。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5" name="五边形 24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6" name="五边形 25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251520" y="4971948"/>
            <a:ext cx="8640960" cy="1697412"/>
            <a:chOff x="251520" y="2768675"/>
            <a:chExt cx="8640960" cy="1697412"/>
          </a:xfrm>
        </p:grpSpPr>
        <p:grpSp>
          <p:nvGrpSpPr>
            <p:cNvPr id="28" name="组合 27"/>
            <p:cNvGrpSpPr/>
            <p:nvPr/>
          </p:nvGrpSpPr>
          <p:grpSpPr>
            <a:xfrm>
              <a:off x="251520" y="2768675"/>
              <a:ext cx="8640960" cy="1697412"/>
              <a:chOff x="251520" y="723476"/>
              <a:chExt cx="8640960" cy="1697412"/>
            </a:xfrm>
          </p:grpSpPr>
          <p:sp>
            <p:nvSpPr>
              <p:cNvPr id="30" name="五边形 2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1" name="燕尾形 3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251520" y="723476"/>
                <a:ext cx="8640960" cy="1380405"/>
                <a:chOff x="251520" y="723476"/>
                <a:chExt cx="8640960" cy="1380405"/>
              </a:xfrm>
            </p:grpSpPr>
            <p:sp>
              <p:nvSpPr>
                <p:cNvPr id="33" name="矩形 32"/>
                <p:cNvSpPr/>
                <p:nvPr/>
              </p:nvSpPr>
              <p:spPr>
                <a:xfrm>
                  <a:off x="251520" y="723476"/>
                  <a:ext cx="8640960" cy="138040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TextBox 28"/>
                <p:cNvSpPr txBox="1"/>
                <p:nvPr/>
              </p:nvSpPr>
              <p:spPr>
                <a:xfrm>
                  <a:off x="8382111" y="72347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9" name="矩形 28"/>
            <p:cNvSpPr>
              <a:spLocks noChangeAspect="1"/>
            </p:cNvSpPr>
            <p:nvPr/>
          </p:nvSpPr>
          <p:spPr>
            <a:xfrm>
              <a:off x="508000" y="3100775"/>
              <a:ext cx="8128000" cy="10156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B</a:t>
              </a:r>
              <a:r>
                <a:rPr lang="zh-CN" altLang="zh-CN" sz="2000" dirty="0"/>
                <a:t>项</a:t>
              </a:r>
              <a:r>
                <a:rPr lang="en-US" altLang="zh-CN" sz="2000" dirty="0"/>
                <a:t>,“</a:t>
              </a:r>
              <a:r>
                <a:rPr lang="zh-CN" altLang="zh-CN" sz="2000" dirty="0"/>
                <a:t>通过这种方式来发现小男孩捡硬币的秘密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说法不当。</a:t>
              </a:r>
              <a:r>
                <a:rPr lang="en-US" altLang="zh-CN" sz="2000" dirty="0"/>
                <a:t>E</a:t>
              </a:r>
              <a:r>
                <a:rPr lang="zh-CN" altLang="zh-CN" sz="2000" dirty="0"/>
                <a:t>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我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放硬币在椅子底下。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项错误在于</a:t>
              </a:r>
              <a:r>
                <a:rPr lang="en-US" altLang="zh-CN" sz="2000" dirty="0"/>
                <a:t>,“</a:t>
              </a:r>
              <a:r>
                <a:rPr lang="zh-CN" altLang="zh-CN" sz="2000" dirty="0"/>
                <a:t>良好的家庭环境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可以有多种理解。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51520" y="5445224"/>
            <a:ext cx="8640960" cy="1224136"/>
            <a:chOff x="251520" y="4680540"/>
            <a:chExt cx="8640960" cy="1224136"/>
          </a:xfrm>
        </p:grpSpPr>
        <p:grpSp>
          <p:nvGrpSpPr>
            <p:cNvPr id="36" name="组合 35"/>
            <p:cNvGrpSpPr/>
            <p:nvPr/>
          </p:nvGrpSpPr>
          <p:grpSpPr>
            <a:xfrm>
              <a:off x="251520" y="4680540"/>
              <a:ext cx="8640960" cy="1224136"/>
              <a:chOff x="251520" y="3683461"/>
              <a:chExt cx="8640960" cy="1224136"/>
            </a:xfrm>
          </p:grpSpPr>
          <p:sp>
            <p:nvSpPr>
              <p:cNvPr id="38" name="五边形 3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9" name="五边形 3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0" name="燕尾形 3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51520" y="3683461"/>
                <a:ext cx="8640960" cy="90870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TextBox 48"/>
              <p:cNvSpPr txBox="1"/>
              <p:nvPr/>
            </p:nvSpPr>
            <p:spPr>
              <a:xfrm>
                <a:off x="8388424" y="370549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7" name="矩形 36"/>
            <p:cNvSpPr>
              <a:spLocks noChangeAspect="1"/>
            </p:cNvSpPr>
            <p:nvPr/>
          </p:nvSpPr>
          <p:spPr>
            <a:xfrm>
              <a:off x="539552" y="5053511"/>
              <a:ext cx="806489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000" dirty="0"/>
                <a:t>答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给</a:t>
              </a:r>
              <a:r>
                <a:rPr lang="en-US" altLang="zh-CN" sz="2000" dirty="0"/>
                <a:t>3</a:t>
              </a:r>
              <a:r>
                <a:rPr lang="zh-CN" altLang="zh-CN" sz="2000" dirty="0"/>
                <a:t>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答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给</a:t>
              </a:r>
              <a:r>
                <a:rPr lang="en-US" altLang="zh-CN" sz="2000" dirty="0"/>
                <a:t>2</a:t>
              </a:r>
              <a:r>
                <a:rPr lang="zh-CN" altLang="zh-CN" sz="2000" dirty="0"/>
                <a:t>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答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给</a:t>
              </a:r>
              <a:r>
                <a:rPr lang="en-US" altLang="zh-CN" sz="2000" dirty="0"/>
                <a:t>1</a:t>
              </a:r>
              <a:r>
                <a:rPr lang="zh-CN" altLang="zh-CN" sz="2000" dirty="0"/>
                <a:t>分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答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E</a:t>
              </a:r>
              <a:r>
                <a:rPr lang="zh-CN" altLang="zh-CN" sz="2000" dirty="0"/>
                <a:t>不给分。</a:t>
              </a:r>
              <a:r>
                <a:rPr lang="en-US" altLang="zh-CN" sz="2000" dirty="0"/>
                <a:t>(</a:t>
              </a:r>
              <a:r>
                <a:rPr lang="zh-CN" altLang="zh-CN" sz="2000" dirty="0"/>
                <a:t>本题</a:t>
              </a:r>
              <a:r>
                <a:rPr lang="en-US" altLang="zh-CN" sz="2000" dirty="0"/>
                <a:t>5</a:t>
              </a:r>
              <a:r>
                <a:rPr lang="zh-CN" altLang="zh-CN" sz="2000" dirty="0"/>
                <a:t>分</a:t>
              </a:r>
              <a:r>
                <a:rPr lang="en-US" altLang="zh-CN" sz="2000" dirty="0"/>
                <a:t>)</a:t>
              </a:r>
              <a:endParaRPr lang="zh-CN" altLang="zh-CN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781361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文中两处画线句子是对小男孩数硬币行为的描述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请分析这两处细节描写的不同作用。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285643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表现小男孩对自己捡来的硬币的无比珍惜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以平常孩子的标准揣测小男孩攒钱的目的。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突出小男孩每天所能捡到钱的数量之少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的同情心和与小男孩的交易。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答题时应先分析句子所包含的意思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再指出其作用。第一句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终于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一词表现了小男孩数硬币的认真和耐心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又把那些硬币放回到纸上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包好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装进了裤袋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则表现了小男孩对硬币的珍惜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作用是引起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的注意。第二句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每次都没有超过一个卢布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突出了数目之少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根据下文可知其作用是引出下文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对小男孩的同情。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84527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88840"/>
            <a:ext cx="5262979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简要概括小说中的伊柳沙的形象特征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431279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具有孝心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热爱父母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天真诚实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自尊自爱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懂事执着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经受磨难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性格坚强。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答题时应根据文本中关于人物的语言、动作、心理活动、肖像等描写以及其他有关的叙述性文字进行分析。比如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从小男孩捡硬币是为了给父亲治病可看出他的孝心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从小男孩对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说实话可看出他的天真诚实等。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83302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76609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对于这篇小说的主题有不同看法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有人认为主要是表现伊柳沙的孝心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有人认为是歌颂一个孩子困境中的坚强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也有人认为是突出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的善良和同情心。你同意哪一种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请陈述你的观点并做分析。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3720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表现孝心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对父亲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历尽艰辛攒钱为父亲治病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为父亲的不治而无比悲伤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认为爸爸是世界上最好的爸爸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遵从母亲的意愿和要求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母亲说爸爸能治好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他就竭力攒钱帮助母亲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母亲说不能白要别人的钱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他就用自己心爱的东西换。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歌颂坚强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捡硬币坚持时间长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只要不下雨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每天都捡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舍出自己心爱的东西换钱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不肯白要别人的钱。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突出善良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关注小男孩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发现隐情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帮助小男孩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以钱换物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尊重小男孩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偷放硬币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同情小男孩。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这是一道答案并不唯一的探究题。探究小说的主题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可从作者的主观意图和作品的客观效果两方面出发。但分析一定要结合作品具体内容进行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不能架空分析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必须言之有据。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87088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24679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汉仪长宋简"/>
                <a:cs typeface="Times New Roman" panose="02020603050405020304" pitchFamily="18" charset="0"/>
              </a:rPr>
              <a:t>命题热点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汉仪长宋简"/>
                <a:cs typeface="Times New Roman" panose="02020603050405020304" pitchFamily="18" charset="0"/>
              </a:rPr>
              <a:t> 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汉仪长宋简"/>
                <a:cs typeface="Times New Roman" panose="02020603050405020304" pitchFamily="18" charset="0"/>
              </a:rPr>
              <a:t>选择题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完成后面的题目。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镰刀的歌唱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刘剑飞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芒种忙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麦三场。布谷鸟一叫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田里的麦子说熟就熟了。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天刚蒙蒙亮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三爷就提着新磨的镰刀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走向村外的麦田。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清晨的风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凉丝丝、湿润润的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氤氲着麦子成熟的清香。三爷禁不住将鼻子抽动了一下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又抽动一下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脸上的皱纹便舒展开来。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走进麦田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望着眼前铺天盖地的金黄色麦浪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三爷的眼睛里蓦然跳动起闪亮的神采。他用手指试了试镰刀的刃口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又深吸了一口气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而后左手拢麦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右手执镰。嚓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又是一镰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涌动着的麦浪便在他挥舞的镰刀下应声而倒。身后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留下一排浅浅的麦茬。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756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一口气割完田头的这片麦子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三爷擦了一把汗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燃着一支烟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便坐在新割的麦秆上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边抽烟边想着与割麦有关的往事。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年轻时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三爷是村里有名的割麦快手。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岁那年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生产队搞割麦竞赛。三爷赤膊上阵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一马当先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将一把镰刀挥舞得嚓嚓风响。一晌午下来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三爷一个人割了二亩多麦子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将队里的其他青壮劳力远远抛在了后面。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三爷后来成了村里的生产队长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后来又把个俊俏的三奶奶娶回了家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麦子青了又黄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黄了又青。一转眼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多年过去了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当年风风火火的快手三爷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也在一茬茬的麦子中渐渐老去。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925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over dir="ru"/>
      </p:transition>
    </mc:Choice>
    <mc:Fallback xmlns=""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70288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最近几年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村里的年轻人一拨又一拨进城打工去了。到了麦收季节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也是匆匆回来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叫上几台收割机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轰隆隆两三天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就把麦子收完了。昔日里那热火朝天的开镰收割、打麦扬场的景象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也连同生锈的镰刀一起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定格成村里人久远的记忆。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三爷还是坚持用镰刀割麦。后来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从城里赶回帮忙的儿子说啥也不让他再干了。实在没办法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三爷只好在收割机进田之前先割割田头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也算是为每年的麦季搞个开镰仪式。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晨雾散去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田边的大路上渐渐热闹起来。骑摩托车的、开三轮的、挟着袋子准备装麦的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人们有说有笑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赶集似的从村口聚拢来。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三爷下地这么早啊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三爷爷还用镰刀割麦啊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你老就别费这劲了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等会儿你儿子就把收割机叫来啦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96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over dir="ru"/>
      </p:transition>
    </mc:Choice>
    <mc:Fallback xmlns=""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76002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看到三爷在割麦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好奇的年轻人纷纷停下来打声招呼。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三爷微笑着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点点头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收麦这么隆重的事儿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哪能不亲手割上几镰呢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太阳爬上树梢时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三爷的儿子赶来了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还叫来一辆收割机。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这突突响的铁家伙如同一只巨大的猛兽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沿着三爷割出的空地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一路轰鸣着冲进田里。金色的麦海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顿时被冲出了一个宽宽的豁口。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三爷想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这东西割麦虽快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但留出的麦茬太深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并随地抛下一堆堆的麦秸秆。到了下一季作物耕种时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长麦茬挡着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下不去耧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播不下种。最后没办法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村里人就干脆放起一把火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将满地的麦茬和麦秆一起烧掉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搞得好多天都是浓烟滚滚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呛得人睁不开眼。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半晌午时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亩麦子收完了。儿子和儿媳装好麦子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让三爷坐上拖拉机一起回家。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三爷摆摆手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说自己还想再溜达一会儿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就让两口子先走了。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46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56792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正午的太阳从头顶直射下来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火辣辣的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照在蓬乱的麦茬上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反射出灼目的光。大片新收的麦田里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忽然一下子安静和空旷起来。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三爷朝手心吐了一口唾沫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握紧镰刀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弯下腰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开始割麦田里那长过脚踝的麦茬。嚓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又是一镰。少去了沉甸甸的麦穗和麦秆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割起麦茬来倒省劲多了。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早在几天前三爷就计划好了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自己现在老了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割不动麦子了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但还可以再割割麦茬。三爷想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就是自己热点累点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也要把田里的麦茬清理干净。不然的话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乡亲们又要烧麦茬了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乌烟瘴气的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不是在造孽吗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想到这些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三爷的镰刀舞得更欢实了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烦闷的内心也一下子敞亮起来。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52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割完自家的麦茬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回家吃了饭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三爷又手提镰刀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到邻近的田里割麦茬。每割完一块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他就用板车把割下的麦茬拉到地头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一丛一丛垛起来。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村里人不明白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不知这老爷子又发的哪门子邪。后来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弄清了三爷的用意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大家很是感动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便纷纷拿起镰刀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加入到三爷割麦茬的队伍。那一把把久违的镰刀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再次唱起了欢乐的歌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选自《微型小说选刊》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742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over dir="lu"/>
      </p:transition>
    </mc:Choice>
    <mc:Fallback xmlns=""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或鉴赏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与分析能力的考查内容广泛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综合性较强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既涉及了对文中字词句段的理解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也涉及了对小说主旨的探究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还涉及了小说情节结构、手法的把握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既有概括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也有分析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还有鉴赏等。题型上采用五选二的形式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设置五个选项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让考生选择最恰当的两项。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-2-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492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91070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下面对文章有关内容的分析和概括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最恰当的两项是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芒种忙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麦三场。布谷鸟一叫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田里的麦子说熟就熟了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为下文写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天刚蒙蒙亮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三爷就提着新磨的镰刀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走向村外的麦田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做了铺垫。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又是一镰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涌动着的麦浪便在他挥舞的镰刀下应声而倒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想到以后镰刀再也派不上用场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于是现在抓紧过足用镰刀割麦的瘾。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一些年轻人纷纷停下来向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打声招呼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是因他们对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居然还起早用镰刀割麦感到好奇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在他们看来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有收割机就不需要再起早用镰刀割麦了。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小说写村里人后来弄清了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便加入到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割麦茬的队伍。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的用意就是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为避免麦茬被烧弄得乌烟瘴气而要把田里的麦茬清理干净。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4318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4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5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小说运用了插叙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使内容更加充实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运用了环境、神情、语言、动作、心理等描写和比喻、对偶等修辞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人物性格鲜明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人物形象生动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故事感人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耐人寻味。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020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模拟阅卷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41" name="TextBox 40">
            <a:hlinkClick r:id="rId5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TextBox 42">
            <a:hlinkClick r:id="rId6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8467528"/>
              </p:ext>
            </p:extLst>
          </p:nvPr>
        </p:nvGraphicFramePr>
        <p:xfrm>
          <a:off x="508000" y="1412776"/>
          <a:ext cx="8128000" cy="3855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" name="文档" r:id="rId8" imgW="3998962" imgH="1896773" progId="Word.Document.12">
                  <p:embed/>
                </p:oleObj>
              </mc:Choice>
              <mc:Fallback>
                <p:oleObj name="文档" r:id="rId8" imgW="3998962" imgH="18967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12776"/>
                        <a:ext cx="8128000" cy="38558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4807543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答卷一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概括不够全面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还为后文写麦子成熟、割麦等一系列事做了铺垫。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想到以后镰刀再也派不上用场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于是现在抓紧过足用镰刀割麦的瘾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牵强附会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也与事实不符。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答卷二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小说并没有运用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的修辞手法。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93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3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怎样得满分</a:t>
            </a:r>
          </a:p>
        </p:txBody>
      </p:sp>
      <p:sp>
        <p:nvSpPr>
          <p:cNvPr id="15" name="TextBox 42">
            <a:hlinkClick r:id="rId4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13964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高考怎么考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常见的设问方式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下列对作品有关内容的分析和概括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最恰当的两项是。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下列对这篇小说思想内容与艺术特色的分析和鉴赏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最恰当的两项是。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如何解题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读准题干中的具体要求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概括、分析、鉴赏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有着不同的含义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在选项上就会有不同的体现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注意区分。如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鉴赏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往往会涉及手法等。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仔细读准选项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判断选项的内容是概括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还是分析或鉴赏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据此采用不同的方法应对。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45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3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怎样得满分</a:t>
            </a:r>
          </a:p>
        </p:txBody>
      </p:sp>
      <p:sp>
        <p:nvSpPr>
          <p:cNvPr id="15" name="TextBox 42">
            <a:hlinkClick r:id="rId4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对点训练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我要这样答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解题思路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对选项内容细致辨析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判断选项的具体内容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是情节结构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还是人物形象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或是主题、表达技巧等。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再进一步分析该选项是对文本内容的概括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还是对内容的分析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或是对某部分内容的赏析等。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对应文本相关内容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进行细致辨析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判断正误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特别是有错误的选项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要明了它的错误所在。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答案拟制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仔细辨析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采用排除法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断定答案。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34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d"/>
      </p:transition>
    </mc:Choice>
    <mc:Fallback xmlns=""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3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4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96055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全国高考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完成后面的题目。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塾师老汪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老汪在开封上过七年学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也算有学问了。老汪瘦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留个分头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穿上长衫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像个读书人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但老汪嘴笨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又有些结巴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并不适合教书。也许他肚子里有东西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但像茶壶里煮饺子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倒不出来。头几年教私塾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每到一家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教不到三个月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就被人辞退了。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你有学问吗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老汪红着脸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拿纸笔来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我给你做一篇述论。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咋说不出来呢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老汪叹息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我跟你说不清楚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躁人之辞多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吉人之辞寡。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但不管辞之多寡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学堂上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《论语》中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四海困穷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天禄永终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哪有翻来覆去讲十天还讲不清楚的道理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自己讲不清楚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动不动还跟学生急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啥叫朽木不可雕呢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圣人指的就是你们。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18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3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4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四处流落七八年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老汪终于在镇上落下了脚。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老汪的私塾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设在东家老范的牛屋。老汪亲题了一块匾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种桃书屋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挂在牛屋的门楣上。老范自家设私塾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允许别家孩子来随听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不用交束脩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自带干粮就行了。十里八乡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便有许多孩子来随听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由于老汪讲文讲不清楚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徒儿们十有八个与他作对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何况十有八个本也没想听学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只是借此躲开家中活计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图个安逸罢了。但老汪是个认真的人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便平添了许多烦恼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往往讲着讲着就不讲了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我讲你们也不懂。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483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3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4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如讲到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有朋自远方来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不亦乐乎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徒儿们以为远道来了朋友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孔子高兴。而老汪说高兴个啥呀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恰恰是圣人伤了心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如果身边有朋友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心里的话都说完了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远道来个人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不是添堵吗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恰恰是身边没朋友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才把这个远道来的人当朋友呢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这个远道来的人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是不是朋友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还两说着呢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只不过借着这话儿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拐着弯骂人罢了。徒儿们都说孔子不是东西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老汪一个人伤心地流下了眼泪。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343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3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4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老汪教学之余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有个癖好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每月两次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阴历十五和三十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中午时分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爱一个人四处乱走。拽开大步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一路走去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见人也不打招呼。有时顺着大路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有时在野地里。夏天走出一头汗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冬天也走出一头汗。大家一开始觉得他是乱走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但月月如此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年年如此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也就不是乱走了。十五或三十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偶尔刮大风下大雨不能走了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老汪会被憋得满头青筋。一天中午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东家老范从各村起租子回来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老汪身披褂子正要出门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两人在门口碰上了。老范想起今天是阴历十五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便拦住老汪问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这一年一年的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到底走个啥呢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没法给你说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说也说不清。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这年端午节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老范招待老汪吃饭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吃着吃着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又说到走上。老汪喝多了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趴到桌角上哭着说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总想一个人。半个月积得憋得慌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走走散散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也就好了。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444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3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4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这下老范明白了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怕不是你爹吧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当年供你上学不容易。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老汪哭着摇头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不会是他。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如果是活着的人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找谁一趟不就完了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老汪摇头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找不得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找不得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当年就是因为个找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我差点丢了命。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老范心里一惊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不再问了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大中午的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野地里不干净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别碰着无常。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老汪摇头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缘溪行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忘路之远近。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碰到无常也不怕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他要让我走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我就跟他走了。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老汪的老婆叫银瓶。银瓶不识字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但跟老汪一起张罗私塾。老汪嘴笨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银瓶嘴却能说。但她说的不是学堂的事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尽是些东邻西舍的闲话。嘴像刮风似的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想起什么说什么。人劝老汪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你是有学问的人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你老婆那个嘴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你也劝劝。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30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6718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1~4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捡硬币的男孩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我正坐在街心公园的一把长椅上晒太阳。突然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身后传来一阵细碎的声音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我回过身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看见一个六七岁的小男孩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正弯着腰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好像在寻找什么东西。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叔叔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请抬一下脚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男孩看着我说。我莫名其妙地应声抬起了双脚。男孩把我原来放脚的地方也仔细地检查了一遍。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也没有。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男孩失望地叹了一口气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从我旁边走了过去。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我叫住了他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你到底在找什么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男孩停住脚步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想了想说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你不会告诉别人吧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我谁也不告诉。怎么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这是秘密吗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我吃惊地扬起了眉毛。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我在捡硬币。要是找对地方的话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有时候能找到很多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一般街心公园的长椅下面有。我去年夏天就在这儿捡到了很多。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524208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3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4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老汪一声叹息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一个人说正经话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说得不对可以劝他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一个人胡言乱语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何劝之有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银瓶除了嘴能说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还爱占人便宜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不占便宜就觉得吃亏。逛一趟集市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买人几棵葱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非拿人两头蒜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买人二尺布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非搭两绺线。夏秋两季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爱到地里拾庄稼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碰到谁家还没收的庄稼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也顺手牵羊捋上两把。从学堂出南门离东家老范的地亩最近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所以捋拿老范的庄稼最多。一次老范到后院牲口棚看牲口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管家老季跟了过来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把老汪辞了吧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老汪教书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娃儿们都听不懂。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不懂才教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懂还教个啥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不为老汪。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92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3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4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为他老婆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爱偷庄稼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是个贼。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老范挥挥手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娘们儿家。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贼就贼吧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我五十顷地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还养不起一个贼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这话被喂牲口的老宋听到了。老宋也有一个娃跟着老汪学《论语》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老宋便把这话又学给了老汪。没想到老汪潸然泪下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啥叫有朋自远方来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这就叫有朋自远方来。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选自刘震云《一句顶一万句》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12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3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4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79950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下列对本文相关内容和艺术特色的分析和鉴赏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最恰当的两项是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本文擅长以经典文句的使用来表现人物性格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如老汪翻来覆去讲不清楚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四海困穷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天禄永终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就说明了作为乡村塾师的他迂腐无能。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文中老汪每月两次的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乱走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令人备感困惑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直到端午节老汪酒后吐真言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暴露内心秘密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总想一个人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才真相大白。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本文在人物关系的参照之中塑造老汪的形象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如他对学生、银瓶及老范等不同的人就有不同的言谈、态度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很好地表现了他的个性。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本文以白话口语为主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又掺入了方言和文言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读来别有风味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这样的语言既契合老汪的身份和生活环境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也暗合他的尴尬处境。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284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3" name="TextBox 3">
            <a:hlinkClick r:id="rId2" action="ppaction://hlinksldjump"/>
          </p:cNvPr>
          <p:cNvSpPr txBox="1"/>
          <p:nvPr/>
        </p:nvSpPr>
        <p:spPr>
          <a:xfrm>
            <a:off x="5947464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模拟阅卷</a:t>
            </a:r>
          </a:p>
        </p:txBody>
      </p:sp>
      <p:sp>
        <p:nvSpPr>
          <p:cNvPr id="14" name="TextBox 40">
            <a:hlinkClick r:id="rId3" action="ppaction://hlinksldjump"/>
          </p:cNvPr>
          <p:cNvSpPr txBox="1"/>
          <p:nvPr/>
        </p:nvSpPr>
        <p:spPr>
          <a:xfrm>
            <a:off x="6802968" y="1063768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怎样得满分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TextBox 42">
            <a:hlinkClick r:id="rId4" action="ppaction://hlinksldjump"/>
          </p:cNvPr>
          <p:cNvSpPr txBox="1"/>
          <p:nvPr/>
        </p:nvSpPr>
        <p:spPr>
          <a:xfrm>
            <a:off x="7732221" y="106376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E75E2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对点训练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78449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本文虽只是选段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但故事情节相对完整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作者以简约沉稳的白描手法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生动地塑造了人物群像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展开了一幅北方村镇的风俗画卷。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810141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不给分。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结合前文可知老汪是个有学问的人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老汪嘴笨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又有些结巴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并不适合教书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所以问题讲不清楚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并不是他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迂腐无能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并没有真相大白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文章最终也没有交代清楚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生动地塑造了人物群像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展开了一幅北方村镇的风俗画卷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文中没有关于村镇风俗的描写。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33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00181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捡硬币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我以为我听错了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这么说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你去年夏天就开始在这儿捡了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男孩的神情非常庄重。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那你今天有什么收获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我出于好奇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等我看看。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男孩从裤袋里掏出一个小纸包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有几枚亮闪闪的硬币。男孩皱着眉头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把纸片上的硬币一枚一枚地捡到自己脏兮兮的小手里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边捡着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嘴边动着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他是在仔细地数今天捡了多少钱。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个戈比。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男孩终于数完了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又把那些硬币放回到纸上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包好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装进了裤袋。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你已经很有钱了。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我笑着说。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这还不算多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这个夏天我肯定能捡到很多。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我想起了儿子和自己的童年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谁小时候没为买几块糖果或者一个心仪的玩具想方设法地攒过钱呢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你是攒钱买糖果吗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或者买一把小手枪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08682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1841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小男孩皱着眉没说话。看到他如此严肃的表情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我知道我不能再问下去了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这个孩子可能另有隐情。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祝你找到更多的硬币。明天还来吗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我说完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点燃了一支烟。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男孩低声说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来。只要不下雨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我每天都来。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我和这个叫伊柳沙的孩子认识了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后来还成了朋友。我每天都去那个小街心公园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坐在椅子上等他。他也每天都来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而且几乎是同一个时间。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我每次问他有什么收获时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他就蹲在地上打开纸包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认真地把自己捡到的硬币数一遍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但每次都没有超过一个卢布。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有一次我问他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伊柳沙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我有几个硬币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你拿去好不好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伊柳沙低着头想了很长时间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然后抬起头来说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不行。妈妈告诉过我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不能白要别人的钱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得拿东西换才行。你有多少硬币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我把手里的硬币数了一遍说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:“45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个戈比。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086690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我马上就回来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伊柳沙说完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跑进了附近的一片树丛里。几分钟后他又跑了回来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小手里握着一小截红铅笔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一张糖纸和一小块绿色玻璃。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这是我们第一次交易。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从那以后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我每天来的时候都给他带一些零钱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而走的时候衣兜里则塞满了他的宝贝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有啤酒瓶盖、旧打火机、铅笔头、玩具汽车和塑料小人什么的。最后一次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伊柳沙给我带来的是一个断了一只胳膊的变形金刚。这可能是孩子最珍爱的玩具了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我实在不忍心带走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但伊柳沙的态度非常坚决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容不得我拒绝。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那天之后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伊柳沙就说什么也不肯再和我交换了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不管我怎么劝他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他都不答应。在我再三追问下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他才告诉了我实情。原来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他已倾其所有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再也拿不出什么来了。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60716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我耍了个小花招。我比以前早来一点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然后悄悄地往长椅下放几枚硬币。伊柳沙来了之后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捡起来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然后就蹲在我脚边一丝不苟地数他一天来的收获。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我已经习惯每天看见他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我喜欢上这个小男子汉。我欣赏他的懂事和执着。但有一个疑问一直折磨着我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他为什么要捡硬币呢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而且一捡就是一年多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我一直也没找到答案。我每天都会给伊柳沙带几块糖果和口香糖来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伊柳沙每次都吃得津津有味。而且我还发现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这个孩子很少笑。后来伊柳沙却突然不来了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整整一个星期没露面。我再次见到他时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他正坐在那把长椅上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看着地。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你好啊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伊柳沙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我高兴得合不拢嘴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天也没下雨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你怎么一直没来啊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椅子底下的硬币都没人捡了。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我不需要硬币了。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伊柳沙的声音里充满了无尽的悲伤和绝望。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2572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00181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伊柳沙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到底发生什么事了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我搂住他的小小的肩膀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忐忑不安地问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你为什么不捡硬币了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伊柳沙低垂着头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泪水从眼睛里流了出来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一滴一滴地落到了小小的膝盖上。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维拉阿姨说我爸爸酒喝得太多了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把身体喝坏了。可我妈妈说我爸爸能治好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但需要很多钱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所以我就每天出来捡硬币。我已经捡了很多硬币了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但还是没能治好爸爸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孩子说话时脸上的泪已经流成了两条小河。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我把孩子紧紧地搂在了怀里。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我爸爸是这个世界上最好的爸爸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可我却没来得及救他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伊柳沙放声大哭。这种情景我一生中还是第一次经历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我一时不知该如何安慰这个可怜的孩子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只是流着泪紧紧地抱着他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抚摸着他的头。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伊柳沙突然挣脱了我的怀抱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用又红又肿的眼睛看了我一眼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谢谢你给我硬币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你是我最好的朋友。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他就站起身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抹了一把眼泪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沿着一条林间小路跑了。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425357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我望着孩子远去的背影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不停地叹息。命运让这个孩子小小的年纪就经受了如此沉重的打击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可我却无法帮助他。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在后来的一个月的时间里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我每天都去那个我们以前经常见面的街心公园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但我再也没有见到伊柳沙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没有见到这个只有六岁的小小的男子汉。现在我很少去那个小公园了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但每次去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我都要在长椅下放几枚硬币。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我要让他知道我是他的朋友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我就在他身边。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24179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高优14新制作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91</TotalTime>
  <Words>5059</Words>
  <Application>Microsoft Office PowerPoint</Application>
  <PresentationFormat>全屏显示(4:3)</PresentationFormat>
  <Paragraphs>272</Paragraphs>
  <Slides>33</Slides>
  <Notes>20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NEU-BZ-S92</vt:lpstr>
      <vt:lpstr>方正书宋_GBK</vt:lpstr>
      <vt:lpstr>方正宋黑_GBK</vt:lpstr>
      <vt:lpstr>仿宋</vt:lpstr>
      <vt:lpstr>汉仪长宋简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高优14新制作模板</vt:lpstr>
      <vt:lpstr>文档</vt:lpstr>
      <vt:lpstr>第5讲　概括(或鉴赏)与分析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dbc</cp:lastModifiedBy>
  <cp:revision>语文备课大师【全免费】</cp:revision>
  <dcterms:created xsi:type="dcterms:W3CDTF">2016-09-28T04:45:40Z</dcterms:created>
  <dcterms:modified xsi:type="dcterms:W3CDTF">2016-10-10T06:55:14Z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