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6" r:id="rId2"/>
    <p:sldId id="340" r:id="rId3"/>
    <p:sldId id="390" r:id="rId4"/>
    <p:sldId id="381" r:id="rId5"/>
    <p:sldId id="425" r:id="rId6"/>
    <p:sldId id="426" r:id="rId7"/>
    <p:sldId id="427" r:id="rId8"/>
    <p:sldId id="428" r:id="rId9"/>
    <p:sldId id="429" r:id="rId10"/>
    <p:sldId id="301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339933"/>
    <a:srgbClr val="D1FD23"/>
    <a:srgbClr val="23FD28"/>
    <a:srgbClr val="CC00CC"/>
    <a:srgbClr val="003366"/>
    <a:srgbClr val="00CC00"/>
    <a:srgbClr val="FF99FF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6539" y="133986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  七律•长征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lum bright="6000" contrast="6000"/>
          </a:blip>
          <a:srcRect l="6593" t="20981" b="6218"/>
          <a:stretch>
            <a:fillRect/>
          </a:stretch>
        </p:blipFill>
        <p:spPr>
          <a:xfrm>
            <a:off x="604520" y="2571750"/>
            <a:ext cx="7934960" cy="351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写作背景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308735" y="1982470"/>
            <a:ext cx="7024370" cy="4603630"/>
          </a:xfrm>
          <a:prstGeom prst="roundRect">
            <a:avLst/>
          </a:prstGeom>
          <a:noFill/>
          <a:ln w="317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zh-CN" sz="2400" b="1" dirty="0"/>
              <a:t>        </a:t>
            </a:r>
            <a:r>
              <a:rPr lang="zh-CN" altLang="zh-CN" sz="2400" b="1" dirty="0"/>
              <a:t>同学们</a:t>
            </a:r>
            <a:r>
              <a:rPr lang="zh-CN" altLang="zh-CN" sz="2400" b="1" dirty="0" smtClean="0"/>
              <a:t>，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1933年，国民党反动派50万大军对中央革命根据地发动第五次围剿。中国共产党领导的工农红军为粉碎敌人的进攻，于1934年10月，从江西瑞金出发，开始了举世闻名的二万五千里的长征。他们一路上跋山涉水，冲过四道封锁线，翻过逶迤的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五岭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突破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乌江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天险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渡赤水，越过乌蒙，巧渡金沙江、强渡大渡河，爬雪山、过草地，最后翻越岷山，完成了这一史无前例的壮举。毛泽东主席在回首这段惊心动魄的历史时，不禁心潮澎湃，满怀豪情地写下了这样一首诗。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335" y="1207770"/>
            <a:ext cx="8352790" cy="4867910"/>
          </a:xfrm>
          <a:prstGeom prst="roundRect">
            <a:avLst/>
          </a:prstGeom>
          <a:effectLst>
            <a:softEdge rad="3175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99280" y="1076960"/>
            <a:ext cx="3994150" cy="5156437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七律·长征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红军/不怕/远征/难，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万水/千山/只/等闲。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五岭/逶迤/腾/细浪，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乌蒙/磅礴/走/泥丸。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金沙/水拍/云崖/暖,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大渡/桥横/铁索/寒。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更喜/岷山/千里/雪,</a:t>
            </a:r>
          </a:p>
          <a:p>
            <a:pPr algn="ctr"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三军/过后/尽/开颜。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t="35558" b="2749"/>
          <a:stretch>
            <a:fillRect/>
          </a:stretch>
        </p:blipFill>
        <p:spPr>
          <a:xfrm>
            <a:off x="604520" y="2014855"/>
            <a:ext cx="3598545" cy="35915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文本框 6"/>
          <p:cNvSpPr txBox="1"/>
          <p:nvPr/>
        </p:nvSpPr>
        <p:spPr>
          <a:xfrm>
            <a:off x="731520" y="1099820"/>
            <a:ext cx="1945640" cy="65185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韵味朗诵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75615" y="1685925"/>
            <a:ext cx="8346440" cy="440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红军不怕万里长征路上的一切艰难困苦，把千山万水都看得极为平常。</a:t>
            </a:r>
          </a:p>
          <a:p>
            <a:pPr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绵延不断的五岭，在红军眼里只不过是翻腾着的小细浪，而气势雄伟的乌蒙山，在红军看来也不过是脚下滚过的小泥丸。</a:t>
            </a:r>
          </a:p>
          <a:p>
            <a:pPr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金沙江两岸悬崖峭壁，滔滔江水拍击着高耸入山崖，给人以温暖的感受；大渡河上的泸定桥横跨东西两岸，只剩下根根铁索，使人寒意阵阵。</a:t>
            </a:r>
          </a:p>
          <a:p>
            <a:pPr>
              <a:lnSpc>
                <a:spcPct val="13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更加令人喜悦的是翻过了千里积雪的岷山，个个笑逐颜开。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5615" y="1039495"/>
            <a:ext cx="1945640" cy="6467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明确诗意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9100" y="1105535"/>
            <a:ext cx="3030855" cy="637860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红军长征路线图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b="4239"/>
          <a:stretch>
            <a:fillRect/>
          </a:stretch>
        </p:blipFill>
        <p:spPr>
          <a:xfrm>
            <a:off x="2505710" y="1963420"/>
            <a:ext cx="6014085" cy="4150995"/>
          </a:xfrm>
          <a:prstGeom prst="rect">
            <a:avLst/>
          </a:prstGeom>
        </p:spPr>
      </p:pic>
      <p:pic>
        <p:nvPicPr>
          <p:cNvPr id="5" name="图片 4" descr="13b1OOOPICa2"/>
          <p:cNvPicPr>
            <a:picLocks noChangeAspect="1"/>
          </p:cNvPicPr>
          <p:nvPr/>
        </p:nvPicPr>
        <p:blipFill>
          <a:blip r:embed="rId3" cstate="print"/>
          <a:srcRect l="11795" r="19423" b="13341"/>
          <a:stretch>
            <a:fillRect/>
          </a:stretch>
        </p:blipFill>
        <p:spPr>
          <a:xfrm flipH="1">
            <a:off x="716915" y="2560320"/>
            <a:ext cx="1711960" cy="3090545"/>
          </a:xfrm>
          <a:prstGeom prst="ellipse">
            <a:avLst/>
          </a:prstGeom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l="815" t="478" r="-815" b="-478"/>
          <a:stretch>
            <a:fillRect/>
          </a:stretch>
        </p:blipFill>
        <p:spPr>
          <a:xfrm>
            <a:off x="2299970" y="2010410"/>
            <a:ext cx="6141085" cy="4160520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19100" y="1105535"/>
            <a:ext cx="2112010" cy="626358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飞夺泸定桥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9645" r="14699"/>
          <a:stretch>
            <a:fillRect/>
          </a:stretch>
        </p:blipFill>
        <p:spPr>
          <a:xfrm flipH="1">
            <a:off x="419100" y="2248535"/>
            <a:ext cx="1881505" cy="3670300"/>
          </a:xfrm>
          <a:prstGeom prst="ellipse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4185" y="1045845"/>
            <a:ext cx="2154555" cy="626694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巧渡金沙江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75" y="1672590"/>
            <a:ext cx="6088380" cy="409194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 t="15447"/>
          <a:stretch>
            <a:fillRect/>
          </a:stretch>
        </p:blipFill>
        <p:spPr>
          <a:xfrm>
            <a:off x="698500" y="1956435"/>
            <a:ext cx="3188335" cy="2012950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4665" y="1102360"/>
            <a:ext cx="1746250" cy="626764"/>
          </a:xfrm>
          <a:prstGeom prst="snip2Diag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长征精神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2400" y="1604645"/>
            <a:ext cx="2703195" cy="1822450"/>
          </a:xfrm>
          <a:prstGeom prst="snip2Diag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08325" y="3646805"/>
            <a:ext cx="4827270" cy="2578100"/>
          </a:xfrm>
          <a:prstGeom prst="teardrop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4</TotalTime>
  <Words>520</Words>
  <Application>Microsoft Office PowerPoint</Application>
  <PresentationFormat>On-screen Show (4:3)</PresentationFormat>
  <Paragraphs>23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397</cp:revision>
  <dcterms:created xsi:type="dcterms:W3CDTF">2013-11-14T01:26:00Z</dcterms:created>
  <dcterms:modified xsi:type="dcterms:W3CDTF">2019-08-10T12:05:13Z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