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917" r:id="rId2"/>
    <p:sldId id="417" r:id="rId3"/>
    <p:sldId id="330" r:id="rId4"/>
    <p:sldId id="343" r:id="rId5"/>
    <p:sldId id="643" r:id="rId6"/>
    <p:sldId id="796" r:id="rId7"/>
    <p:sldId id="797" r:id="rId8"/>
    <p:sldId id="926" r:id="rId9"/>
    <p:sldId id="798" r:id="rId10"/>
    <p:sldId id="923" r:id="rId11"/>
    <p:sldId id="491" r:id="rId12"/>
    <p:sldId id="494" r:id="rId13"/>
    <p:sldId id="495" r:id="rId14"/>
    <p:sldId id="927" r:id="rId15"/>
    <p:sldId id="851" r:id="rId16"/>
    <p:sldId id="852" r:id="rId17"/>
    <p:sldId id="853" r:id="rId18"/>
    <p:sldId id="919" r:id="rId19"/>
    <p:sldId id="925" r:id="rId20"/>
    <p:sldId id="928" r:id="rId21"/>
    <p:sldId id="492" r:id="rId22"/>
    <p:sldId id="929" r:id="rId23"/>
    <p:sldId id="528" r:id="rId24"/>
    <p:sldId id="738" r:id="rId25"/>
    <p:sldId id="930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63">
          <p15:clr>
            <a:srgbClr val="A4A3A4"/>
          </p15:clr>
        </p15:guide>
        <p15:guide id="2" pos="4059">
          <p15:clr>
            <a:srgbClr val="A4A3A4"/>
          </p15:clr>
        </p15:guide>
        <p15:guide id="3" pos="2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389"/>
    <a:srgbClr val="CD242B"/>
    <a:srgbClr val="FFEDAB"/>
    <a:srgbClr val="E20000"/>
    <a:srgbClr val="DEB203"/>
    <a:srgbClr val="5FBA0F"/>
    <a:srgbClr val="FC922C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5550" autoAdjust="0"/>
  </p:normalViewPr>
  <p:slideViewPr>
    <p:cSldViewPr>
      <p:cViewPr varScale="1">
        <p:scale>
          <a:sx n="92" d="100"/>
          <a:sy n="92" d="100"/>
        </p:scale>
        <p:origin x="-882" y="-108"/>
      </p:cViewPr>
      <p:guideLst>
        <p:guide orient="horz" pos="663"/>
        <p:guide pos="4059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2017-6-17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1715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094345" y="2852936"/>
            <a:ext cx="1656184" cy="1656184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61392" y="5160788"/>
            <a:ext cx="2082336" cy="89396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1"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398404" y="5750834"/>
            <a:ext cx="2008312" cy="5040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2118" y="919230"/>
            <a:ext cx="2232248" cy="64905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2901635" y="2852936"/>
            <a:ext cx="1656184" cy="165618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708925" y="2852936"/>
            <a:ext cx="1656184" cy="165618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516216" y="2852936"/>
            <a:ext cx="1656184" cy="1656184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427" y="3138183"/>
            <a:ext cx="796021" cy="7893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0433" y="3140967"/>
            <a:ext cx="799519" cy="79285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0559" y="3128787"/>
            <a:ext cx="825857" cy="80503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2342" y="3167897"/>
            <a:ext cx="751520" cy="738995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129149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课堂教学流程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完美展示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309878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全书优质试题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随意编辑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490607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独家研发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错题组卷系统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892903" y="394573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志鸿优化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永远更新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0" y="-27384"/>
            <a:ext cx="9143999" cy="7200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0" y="6731788"/>
            <a:ext cx="9144000" cy="126212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658382" y="1823052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高中总复习用书课件光盘</a:t>
            </a:r>
            <a:endParaRPr lang="zh-CN" altLang="en-US" sz="40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8881" y="5229200"/>
            <a:ext cx="2421511" cy="102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2180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0" grpId="0" animBg="1"/>
      <p:bldP spid="11" grpId="0" animBg="1"/>
      <p:bldP spid="17" grpId="0"/>
      <p:bldP spid="18" grpId="0"/>
      <p:bldP spid="19" grpId="0"/>
      <p:bldP spid="20" grpId="0"/>
      <p:bldP spid="27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/>
          <p:cNvSpPr/>
          <p:nvPr userDrawn="1"/>
        </p:nvSpPr>
        <p:spPr>
          <a:xfrm>
            <a:off x="4625948" y="538157"/>
            <a:ext cx="849374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4740726" y="874706"/>
            <a:ext cx="63932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5530612" y="538157"/>
            <a:ext cx="849374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5645390" y="874706"/>
            <a:ext cx="63932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6438382" y="538157"/>
            <a:ext cx="849374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巩固演练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6553160" y="874706"/>
            <a:ext cx="63932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4"/>
            <a:ext cx="7020272" cy="201622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137115" y="3440763"/>
            <a:ext cx="7020272" cy="201622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0412" y="1996950"/>
            <a:ext cx="737932" cy="72563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0412" y="4086059"/>
            <a:ext cx="737932" cy="725633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6156176" y="1495670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156176" y="3584779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899918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目录版式二（目录内容多时用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3"/>
            <a:ext cx="7020272" cy="4105333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0412" y="3041503"/>
            <a:ext cx="737932" cy="725633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6012160" y="1604319"/>
            <a:ext cx="0" cy="360000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3158344" y="2844170"/>
            <a:ext cx="2709800" cy="1098122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6156176" y="1604319"/>
            <a:ext cx="2880320" cy="359999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2pPr>
            <a:lvl3pPr marL="9144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3pPr>
            <a:lvl4pPr marL="13716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4pPr>
            <a:lvl5pPr marL="18288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939443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1340768"/>
            <a:ext cx="6983760" cy="108012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6422770" y="1901003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 userDrawn="1"/>
        </p:nvSpPr>
        <p:spPr>
          <a:xfrm>
            <a:off x="2160240" y="2476840"/>
            <a:ext cx="6983760" cy="108012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连接符 51"/>
          <p:cNvCxnSpPr/>
          <p:nvPr userDrawn="1"/>
        </p:nvCxnSpPr>
        <p:spPr>
          <a:xfrm>
            <a:off x="6422770" y="3037075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 userDrawn="1"/>
        </p:nvSpPr>
        <p:spPr>
          <a:xfrm>
            <a:off x="2160240" y="3631386"/>
            <a:ext cx="6983760" cy="1080120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 userDrawn="1"/>
        </p:nvCxnSpPr>
        <p:spPr>
          <a:xfrm>
            <a:off x="6422770" y="4191621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 userDrawn="1"/>
        </p:nvSpPr>
        <p:spPr>
          <a:xfrm>
            <a:off x="2160240" y="4785932"/>
            <a:ext cx="6983760" cy="1080120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 userDrawn="1"/>
        </p:nvCxnSpPr>
        <p:spPr>
          <a:xfrm>
            <a:off x="6422770" y="5346167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椭圆 73"/>
          <p:cNvSpPr/>
          <p:nvPr userDrawn="1"/>
        </p:nvSpPr>
        <p:spPr>
          <a:xfrm flipH="1">
            <a:off x="3004067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</a:t>
            </a:r>
          </a:p>
        </p:txBody>
      </p:sp>
      <p:sp>
        <p:nvSpPr>
          <p:cNvPr id="75" name="椭圆 74"/>
          <p:cNvSpPr/>
          <p:nvPr userDrawn="1"/>
        </p:nvSpPr>
        <p:spPr>
          <a:xfrm flipH="1">
            <a:off x="3491956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76" name="椭圆 75"/>
          <p:cNvSpPr/>
          <p:nvPr userDrawn="1"/>
        </p:nvSpPr>
        <p:spPr>
          <a:xfrm flipH="1">
            <a:off x="3979845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</a:p>
        </p:txBody>
      </p:sp>
      <p:sp>
        <p:nvSpPr>
          <p:cNvPr id="77" name="椭圆 76"/>
          <p:cNvSpPr/>
          <p:nvPr userDrawn="1"/>
        </p:nvSpPr>
        <p:spPr>
          <a:xfrm flipH="1">
            <a:off x="4467734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</a:t>
            </a:r>
            <a:endParaRPr lang="zh-CN" altLang="en-US" sz="2400" dirty="0">
              <a:solidFill>
                <a:srgbClr val="CD24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 userDrawn="1"/>
        </p:nvSpPr>
        <p:spPr>
          <a:xfrm>
            <a:off x="4902559" y="16008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明析考向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9" name="椭圆 78"/>
          <p:cNvSpPr/>
          <p:nvPr userDrawn="1"/>
        </p:nvSpPr>
        <p:spPr>
          <a:xfrm flipH="1">
            <a:off x="3004067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</a:t>
            </a:r>
          </a:p>
        </p:txBody>
      </p:sp>
      <p:sp>
        <p:nvSpPr>
          <p:cNvPr id="80" name="椭圆 79"/>
          <p:cNvSpPr/>
          <p:nvPr userDrawn="1"/>
        </p:nvSpPr>
        <p:spPr>
          <a:xfrm flipH="1">
            <a:off x="3491956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</a:p>
        </p:txBody>
      </p:sp>
      <p:sp>
        <p:nvSpPr>
          <p:cNvPr id="81" name="椭圆 80"/>
          <p:cNvSpPr/>
          <p:nvPr userDrawn="1"/>
        </p:nvSpPr>
        <p:spPr>
          <a:xfrm flipH="1">
            <a:off x="3979845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 userDrawn="1"/>
        </p:nvSpPr>
        <p:spPr>
          <a:xfrm flipH="1">
            <a:off x="4467734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焦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82"/>
          <p:cNvSpPr txBox="1"/>
          <p:nvPr userDrawn="1"/>
        </p:nvSpPr>
        <p:spPr>
          <a:xfrm>
            <a:off x="4902559" y="27382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归纳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拓展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4" name="椭圆 83"/>
          <p:cNvSpPr/>
          <p:nvPr userDrawn="1"/>
        </p:nvSpPr>
        <p:spPr>
          <a:xfrm flipH="1">
            <a:off x="3004067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</a:t>
            </a:r>
          </a:p>
        </p:txBody>
      </p:sp>
      <p:sp>
        <p:nvSpPr>
          <p:cNvPr id="85" name="椭圆 84"/>
          <p:cNvSpPr/>
          <p:nvPr userDrawn="1"/>
        </p:nvSpPr>
        <p:spPr>
          <a:xfrm flipH="1">
            <a:off x="3491956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86" name="椭圆 85"/>
          <p:cNvSpPr/>
          <p:nvPr userDrawn="1"/>
        </p:nvSpPr>
        <p:spPr>
          <a:xfrm flipH="1">
            <a:off x="3979845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</a:p>
        </p:txBody>
      </p:sp>
      <p:sp>
        <p:nvSpPr>
          <p:cNvPr id="87" name="椭圆 86"/>
          <p:cNvSpPr/>
          <p:nvPr userDrawn="1"/>
        </p:nvSpPr>
        <p:spPr>
          <a:xfrm flipH="1">
            <a:off x="4467734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</a:p>
        </p:txBody>
      </p:sp>
      <p:sp>
        <p:nvSpPr>
          <p:cNvPr id="88" name="TextBox 87"/>
          <p:cNvSpPr txBox="1"/>
          <p:nvPr userDrawn="1"/>
        </p:nvSpPr>
        <p:spPr>
          <a:xfrm>
            <a:off x="4902559" y="389800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评</a:t>
            </a:r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析指正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9" name="椭圆 88"/>
          <p:cNvSpPr/>
          <p:nvPr userDrawn="1"/>
        </p:nvSpPr>
        <p:spPr>
          <a:xfrm flipH="1">
            <a:off x="3004067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</a:t>
            </a:r>
          </a:p>
        </p:txBody>
      </p:sp>
      <p:sp>
        <p:nvSpPr>
          <p:cNvPr id="90" name="椭圆 89"/>
          <p:cNvSpPr/>
          <p:nvPr userDrawn="1"/>
        </p:nvSpPr>
        <p:spPr>
          <a:xfrm flipH="1">
            <a:off x="3491956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</a:p>
        </p:txBody>
      </p:sp>
      <p:sp>
        <p:nvSpPr>
          <p:cNvPr id="91" name="椭圆 90"/>
          <p:cNvSpPr/>
          <p:nvPr userDrawn="1"/>
        </p:nvSpPr>
        <p:spPr>
          <a:xfrm flipH="1">
            <a:off x="3979845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</a:p>
        </p:txBody>
      </p:sp>
      <p:sp>
        <p:nvSpPr>
          <p:cNvPr id="92" name="椭圆 91"/>
          <p:cNvSpPr/>
          <p:nvPr userDrawn="1"/>
        </p:nvSpPr>
        <p:spPr>
          <a:xfrm flipH="1">
            <a:off x="4467734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</a:t>
            </a:r>
            <a:endParaRPr lang="zh-CN" altLang="en-US" sz="2400" dirty="0">
              <a:solidFill>
                <a:srgbClr val="5FBA0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 userDrawn="1"/>
        </p:nvSpPr>
        <p:spPr>
          <a:xfrm>
            <a:off x="4902559" y="504662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预测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演练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73266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同侧圆角矩形 10"/>
          <p:cNvSpPr/>
          <p:nvPr userDrawn="1"/>
        </p:nvSpPr>
        <p:spPr>
          <a:xfrm>
            <a:off x="3713134" y="538157"/>
            <a:ext cx="848592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本案目标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3801786" y="874706"/>
            <a:ext cx="688505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21" Type="http://schemas.openxmlformats.org/officeDocument/2006/relationships/slide" Target="../slides/slide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20" Type="http://schemas.openxmlformats.org/officeDocument/2006/relationships/slide" Target="../slides/slide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" Target="../slides/slide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71825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33638" y="0"/>
            <a:ext cx="1711621" cy="90872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5627" y="161189"/>
            <a:ext cx="628650" cy="619125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235833" y="75617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800" b="1" dirty="0" smtClean="0">
                <a:solidFill>
                  <a:srgbClr val="C00000"/>
                </a:solidFill>
              </a:rPr>
              <a:t>学案</a:t>
            </a:r>
            <a:r>
              <a:rPr lang="en-US" altLang="zh-CN" sz="1800" b="1" dirty="0" smtClean="0">
                <a:solidFill>
                  <a:srgbClr val="C00000"/>
                </a:solidFill>
              </a:rPr>
              <a:t>12</a:t>
            </a:r>
            <a:r>
              <a:rPr lang="zh-CN" altLang="zh-CN" sz="1800" b="1" dirty="0" smtClean="0">
                <a:solidFill>
                  <a:srgbClr val="C00000"/>
                </a:solidFill>
              </a:rPr>
              <a:t>　尝试写写议论性散文</a:t>
            </a:r>
            <a:endParaRPr lang="zh-CN" altLang="en-US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同侧圆角矩形 14">
            <a:hlinkClick r:id="rId18" action="ppaction://hlinksldjump" tooltip="点击进入"/>
          </p:cNvPr>
          <p:cNvSpPr/>
          <p:nvPr userDrawn="1"/>
        </p:nvSpPr>
        <p:spPr>
          <a:xfrm>
            <a:off x="3707904" y="607236"/>
            <a:ext cx="845180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本案目标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同侧圆角矩形 15">
            <a:hlinkClick r:id="rId19" action="ppaction://hlinksldjump" tooltip="点击进入"/>
          </p:cNvPr>
          <p:cNvSpPr/>
          <p:nvPr userDrawn="1"/>
        </p:nvSpPr>
        <p:spPr>
          <a:xfrm>
            <a:off x="4621738" y="607236"/>
            <a:ext cx="845180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同侧圆角矩形 13">
            <a:hlinkClick r:id="rId20" action="ppaction://hlinksldjump" tooltip="点击进入"/>
          </p:cNvPr>
          <p:cNvSpPr/>
          <p:nvPr userDrawn="1"/>
        </p:nvSpPr>
        <p:spPr>
          <a:xfrm>
            <a:off x="5537294" y="610414"/>
            <a:ext cx="845180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同侧圆角矩形 17">
            <a:hlinkClick r:id="rId21" action="ppaction://hlinksldjump" tooltip="点击进入"/>
          </p:cNvPr>
          <p:cNvSpPr/>
          <p:nvPr userDrawn="1"/>
        </p:nvSpPr>
        <p:spPr>
          <a:xfrm>
            <a:off x="6442576" y="610414"/>
            <a:ext cx="845180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巩固演练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61" r:id="rId5"/>
    <p:sldLayoutId id="2147483662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2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eg"/><Relationship Id="rId4" Type="http://schemas.openxmlformats.org/officeDocument/2006/relationships/slide" Target="slide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jpeg"/><Relationship Id="rId4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87028" y="3064501"/>
            <a:ext cx="7137500" cy="669254"/>
          </a:xfrm>
        </p:spPr>
        <p:txBody>
          <a:bodyPr/>
          <a:lstStyle/>
          <a:p>
            <a:r>
              <a:rPr lang="zh-CN" altLang="zh-CN" sz="3200" dirty="0"/>
              <a:t>学案</a:t>
            </a:r>
            <a:r>
              <a:rPr lang="en-US" altLang="zh-CN" sz="3200" dirty="0"/>
              <a:t>12</a:t>
            </a:r>
            <a:r>
              <a:rPr lang="zh-CN" altLang="zh-CN" sz="3200" dirty="0"/>
              <a:t>　尝试写写议论性散文</a:t>
            </a:r>
          </a:p>
        </p:txBody>
      </p:sp>
    </p:spTree>
    <p:extLst>
      <p:ext uri="{BB962C8B-B14F-4D97-AF65-F5344CB8AC3E}">
        <p14:creationId xmlns:p14="http://schemas.microsoft.com/office/powerpoint/2010/main" xmlns="" val="1883813192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议论性散文与一般议论文有什么不同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与一般的议论文不同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议论性散文在说理的同时往往具有鲜明的主观色彩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作者将感情融入文章之中。而一般的议论文则仅以说理为主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着重从客观方面将道理阐释清楚。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议论性散文的内容以抒情性说理为主。在议论性散文中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文章中的议论往往是作品的主题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由于感情倾向明显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因此这些议论常和抒情结合运用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在阐明道理的同时也抒发了作者的情感。基于这种特点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议论性散文的具体内容常常是对社会、人生等问题的独特思考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其目的在于启发人、教育人。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2839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19097718"/>
              </p:ext>
            </p:extLst>
          </p:nvPr>
        </p:nvGraphicFramePr>
        <p:xfrm>
          <a:off x="508000" y="1011901"/>
          <a:ext cx="8128000" cy="978590"/>
        </p:xfrm>
        <a:graphic>
          <a:graphicData uri="http://schemas.openxmlformats.org/presentationml/2006/ole">
            <p:oleObj spid="_x0000_s116751" name="文档" r:id="rId3" imgW="3837032" imgH="462224" progId="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143761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写好议论性散文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一般要注意三点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以自然景物或人物形象为意象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阐发哲理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大千世界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芸芸众生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各具灵性。自然界中的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繁星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无不蕴含着理性的思索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社会生活中的思想家、诗人和千千万万的英雄、普通劳动者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又无不给人以哲理的思考。只要我们以饱满的激情、敏锐的目光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去捕捉生活中的各种意象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借助类比和联想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不难发现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这些意象无时无刻不在给我们以深邃哲理的启迪。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运用比喻、比拟、象征等手法阐发哲理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议论性散文重在明理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如果不借助具体的物象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极容易陷入空洞说教的误区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令人生厌。而比喻、比拟、象征等表现手法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正是选用具体形象的、可知可感的事物来阐发哲理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从而达到化抽象为具象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使文章增色生辉之目的。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3227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运用形象性和抒情性的语言说理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议论性散文与议论文的区别不在于结构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而在于这种形象性和抒情性的语言。议论性散文语言要通过具体的充满情感的描写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展现一幅幅画面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而且要把自己的观点蕴含其中。尤其要注意议论性散文语言上的两个突出特点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句式上的整散相间与错落有致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语言美妙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如诗如画。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下面是近年高考作文中优美的议论性散文片段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请指明其写作特点并作简要赏析。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6212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19157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片段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以不同的视野看待空谷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空谷也将以不同姿态呈现。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是悬崖绝壁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雄奇壮伟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富有大自然的野性之美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抑或是栈道桥梁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穿云破雾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彰显人类创造的智慧。崖壁的奇险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给人以审美的愉悦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栈桥的贯通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予人以出行的便利。这便是审美价值和实用价值给予我们的视野冲突。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福建卷作文《畅享诗意生活》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410094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【片段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赏评】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这是这篇议论性散文的开头部分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作者就地取材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借用材料中给出的空谷、悬崖等意象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指出了审美价值和使用价值之间的冲突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引出下文如何畅享诗意生活。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5957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2828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片段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第一境便是这山。山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屹立于大地之上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向来是高大、稳重的象征。一开始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人的智慧就如同一个土丘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随着时间流逝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经验累积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人的智慧也便如山一般逐渐升高。由一名不见经传的土丘升格为名山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会当凌绝顶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一览众山小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的地步。但是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这一境的智慧也是如山一般死板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只是量上的累积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不能变通。就如同山永远无法比人高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无论山多么巍峨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如何顶天立地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山就是山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只能被局限在方寸之间。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江苏卷作文《智慧三境》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450183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【片段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赏评】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这篇题为《智慧三境》的议论性散文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阐释人生哲理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节选的部分是以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为意象阐释人要懂得变通、不能局限于一隅的道理。其中比喻、比拟手法使文章语言充满了散文的磁性与魅力。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576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02385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片段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我身处之地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青灯重叠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绿水环绕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仿佛与世外喧嚣隔离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俨然一派世外桃源。可这也无疑是一种禁锢。远方的繁荣、绚烂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像是一个耀眼的梦。可又有多少人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可以任性地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来一场说走就走的旅行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考场上纸笔相磨的沙沙声。你看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每个人眼中镇静又严谨的目光。是啊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我们正在用这种方式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让自己走出这座小城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走向美好的远方。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湖南卷作文《换一种方式远行》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427074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【片段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赏评】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这段文字节选自《换一种方式远行》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小作者用描情绘景的手法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写考场之景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俨如深山古刹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又如桃源之地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然后把远方写得繁荣绚丽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两相对比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揭示了对远方的向往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而这向往又只能用考场中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沙沙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的书写去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抵达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换一种方式远行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0621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6876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片段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我盯着这株树久久地看着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忽然有一个声音回响在我耳边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如果有来生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要做一棵树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站成永恒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没有悲欢的姿态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一半在尘土里安详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一半在风里飞扬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一半洒落阴凉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一半沐浴阳光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非常沉默非常骄傲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从不依靠从不寻找。这是三毛说过的一段话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说的是我最喜欢的树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也说出了我的心声。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假若有来生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真的想做一棵树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一棵孤独而沉默的树。站在尘世里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喧嚣中遥望幽静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凡俗中向往雅静。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山东卷作文《寻找我的世界》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494116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【片段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赏评】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这段文字采用联想的手法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由眼前的树想到了三毛的一段话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并借此表达了愿做一棵在尘俗中遥望幽静、向往雅静的不同凡俗的树的愿望。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2302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pic>
        <p:nvPicPr>
          <p:cNvPr id="12" name="个性化小尝试.eps" descr="id:2147504287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8927" y="1611416"/>
            <a:ext cx="2456929" cy="398826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2084687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下面这篇议论性散文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中间空缺了一段文字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请根据上下文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补写这段文字。注意其秉持的观点和语言特点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并做到前后衔接自然。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撷一缕阳光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背负着真诚的许愿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流星划过天际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绽放耀眼的光芒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怀揣着母鹰的期待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雏鹰劲展双翅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成为蓝天的王者。生命如弓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期待是金色的琴弦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奏出一曲清音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生命如谱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关爱是跳动的音符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唱响幸福的天籁。生活中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多一份尊重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多一份期待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多一份关爱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生命会因此充满阳光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焕发光彩。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1440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阴森可怖的刑场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围观大笑的人群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残忍无情的酷刑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卡西莫多的世界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仿佛冰冷而令人绝望的旋涡。也许他会在痛苦中死去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也许他会丧失希望和信念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行尸走肉般浑浑噩噩虚度一生。然而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爱斯梅拉达的出现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像阳光般点亮他的生命。只是轻轻捧上一杯水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然而少女温柔真诚的笑脸、轻柔细腻的动作、温暖而不带丝毫歧视的眼神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如涓涓甘泉浸润了卡西莫多卑微枯萎的灵魂。小小的善意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如温暖的阳光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唤醒卡西莫多的勇敢顽强、善良无私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唤醒了人性的美丽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唤醒了他心中沉睡的春天。期待和善意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是阿里萨走近费尔米娜窗前的惊鸿一瞥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是罗切斯特对简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爱的轻轻一笑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是时光飞逝中翠翠对傩送不渝的守望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点滴的付出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点燃另一个盛放的生命。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不仅文学著作中如此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生活中亦是如此。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4543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00181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默默收藏那份无言的感动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将眼神投向我们的生活。我们何尝没有机会给予他人期待的金色阳光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我们何尝不被期待的阳光温暖照耀呢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奋笔疾书的课堂上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一束饱含关怀的目光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伏案疾书的深夜里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一杯浓淡总相宜的暖茶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疲惫懈怠时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相互比出的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“V”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型手势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笔记本扉页跳动着的充满快乐和活力的励志话语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张开手掌对准太阳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温暖的金色伴着血的嫣红在心中沸腾。期待与爱绾成了一个结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将我的心扣在其中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让倦怠的我鼓足心帆。云淡风轻的生活中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浑然不觉的祝福悄然而至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平淡无奇的日子里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承载着希冀的幸福静静绽放。如春风拂面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似雪花擦肩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爱与期待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让生命的每一个角落生机盎然。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林清玄说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冷而清明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优美纯净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在某个层次上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像极了我们的心。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而对他人的一份尊重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一份期待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一份善意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是我们的心灵最纯美的底色。撷一缕阳光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让尊重和期待点燃彼此的生命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笑迎人生的艳阳天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1327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了解议论性散文的特点。　　　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掌握议论性散文与一般议论文在写法上的不同之处。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6363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【补写参考】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美国第一位黑人州长罗杰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罗尔斯出生在贫民区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少年时的他旷课、打架、欺负弱小同学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甚至砸烂教室的黑板。孤独而彷徨的青春中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走进了一个和蔼仁爱的身影。当罗杰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罗尔斯闯祸后在校长的办公室漫不经心地等待责罚时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老校长却笑着在他的肩膀上重拍一记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我一看你修长的小拇指就知道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将来你能成为一位州长。当然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现在你与州长的差距非常大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能否实现超越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只取决于你自己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肩膀传递的温暖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混合着不可名状的感动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在罗杰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罗尔斯的心中催发执着奋进的种子。那一份期待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像印在额头的吻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让生命享受着一份祝福的润泽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充满乘风破浪的勇气。如乔布斯摆脱年轻失意后的无限创意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如邰丽华寂静世界中灵动而绝美的舞姿。期待的阳光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可以融化自我怀疑的坚冰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开启潜能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助人舞动多彩的未来。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7870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0" name="对点训练.eps" descr="id:2147504317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95536" y="1402385"/>
            <a:ext cx="1877829" cy="36004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1742372"/>
            <a:ext cx="8128000" cy="50937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我们在高中学了一些脍炙人口的古代议论性散文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这些文章句子骈散结合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文采飞扬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请抽取文章中的部分材料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选用一个恰当的句式重新组合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编写一个议论性的散文文段来论证某个观点。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【例文】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方其系燕父子以组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函梁君臣之首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入于太庙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还矢先王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而告以成功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其意气之盛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可谓壮哉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及仇雠已灭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天下已定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一夫夜呼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乱者四应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仓皇东出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未及见贼而士卒离散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君臣相顾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不知所归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至于誓天断发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泣下沾襟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何其衰也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岂得之难而失之易欤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抑本其成败之迹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而皆自于人欤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《书》曰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满招损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谦得益。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忧劳可以兴国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逸豫可以亡身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自然之理也。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故方其盛也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举天下之豪杰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莫能与之争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及其衰也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数十伶人困之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而身死国灭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为天下笑。夫祸患常积于忽微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而智勇多困于所溺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岂独怜人也哉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选自欧阳修《伶官传序》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5273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【参考示例】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想当年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庄宗牢记其父遗训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系燕父子之身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函梁君臣之首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报了三仇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大功告成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意气洋洋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何等威风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待天下已定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被困于伶人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终因一夫夜呼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乱者四应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导致身死国灭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为天下笑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何等悲惨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忧劳可以兴国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逸豫可以亡身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8253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844824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请按照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以自然景物或人物形象为意象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阐发哲理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围绕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坦然是一种失意后的乐观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写一段议论性文字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并使其具有散文化的色彩。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113241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【参考示例】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曾经看到了那些假日垂钓者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一大早出门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夕阳之下拎着空空的鱼篓回家的时候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仍是一路欢歌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不禁讶然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付出了一天的等待却一无所获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怎么还可以这般快乐满怀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给我的回答却是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鱼不咬我的钩那是它的事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我却钓上来一天的快乐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对钓鱼的人来说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原来最好的那条鱼便是快乐。于是我明白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坦然是一种失意后的乐观。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7521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pic>
        <p:nvPicPr>
          <p:cNvPr id="8" name="押题篇章写作.eps" descr="id:2147504324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95536" y="1700808"/>
            <a:ext cx="2445296" cy="39693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08000" y="2178524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按要求作文。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人生就是一场棋。有的人下棋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落子如飞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但是常忙中出错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有的人下棋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又因最初顾虑太多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弄得后来捉襟见肘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有的人下棋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不走到最后关头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绝不认输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有的人下棋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稍见情势不妙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就弃子投降。如果你不知道计划未来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必定是个很差的棋士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如果你没有参谋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必定是个孤单的棋士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如果你因为输不起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不敢入局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必定是个最傻的棋士。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不要脱离材料内容及含意的范围作文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7255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【写作提示】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这则以棋喻人生的材料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意在引导思考人生问题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立意角度很多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忙中出错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深思熟虑很重要、效率不光看速度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顾虑太多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时间分配要科学、通盘考虑才是真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认输态度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态度决定高度、坚持显可贵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计划未来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目光需长远、步骤需清晰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一个好汉三个帮、人多力量大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不敢入局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无勇者无功、参与才有希望。要注意选取一个你感触最深的角度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确定文体。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8380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08615225"/>
              </p:ext>
            </p:extLst>
          </p:nvPr>
        </p:nvGraphicFramePr>
        <p:xfrm>
          <a:off x="508000" y="1196752"/>
          <a:ext cx="8128000" cy="978590"/>
        </p:xfrm>
        <a:graphic>
          <a:graphicData uri="http://schemas.openxmlformats.org/presentationml/2006/ole">
            <p:oleObj spid="_x0000_s115727" name="文档" r:id="rId3" imgW="3837032" imgH="462224" progId="">
              <p:embed/>
            </p:oleObj>
          </a:graphicData>
        </a:graphic>
      </p:graphicFrame>
      <p:sp>
        <p:nvSpPr>
          <p:cNvPr id="2" name="矩形 1"/>
          <p:cNvSpPr>
            <a:spLocks noChangeAspect="1"/>
          </p:cNvSpPr>
          <p:nvPr/>
        </p:nvSpPr>
        <p:spPr>
          <a:xfrm>
            <a:off x="508000" y="173221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辽宁卷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夜晚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祖孙二人倚窗远眺。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万家灯火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大街通明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霓虹闪耀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男孩说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要是没有电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没有现代科技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没有高楼林立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上哪儿看去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老人颔首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又沉思摇头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可惜满天繁星没有了。沧海桑田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转眼之间啊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当年那些祖先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山洞边点燃篝火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看月亮初升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星汉灿烂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他们欣赏的也许才是美景。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对于这则材料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你有何感受、联想和思考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不要脱离材料内容及含意的范围作文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3969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pic>
        <p:nvPicPr>
          <p:cNvPr id="5" name="考场佳作.eps" descr="id:2147504361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8000" y="1052736"/>
            <a:ext cx="1873682" cy="403411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1462349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山水之间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是久别的惆怅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窗棂已掉落了碎红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沉醉在画舫呢喃中。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那一年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烟波浩渺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我自轻舟去故乡。高楼林立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车流如水汤汤。你裁风等我还乡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溪流松柏苍苍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旧岁凤仙缀满院巷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怀中卷着你丹青陈黄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是不敢去叹言的伤。满西楼未必有明月光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南燕纷飞泪别了少年痴狂。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不如向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帘儿底下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听人笑语。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管弦丝竹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小桥流水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青瓦粉墙。不知道已是多少次梦到故乡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我一生魂牵梦绕的地方。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故乡的山很美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美如女人头上的青螺。艳冶而如笑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苍翠而如滴。它又明净而如妆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宁静而如眠。于是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一片山花烂漫间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忽而记起白香山的那句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山寺月中寻桂子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郡亭枕上看潮头。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好一片绚烂的山花。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5847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故乡的水很秀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秀得如碧绿的翡翠。水的灵魂如少女一般韵味十足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如青年一样风华正茂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如仙人似的变幻莫测。山水相映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飘逸软滑如绸缎般的水诉说江南不一样的美丽。终辨不得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是水给了山以柔情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还是山赋予了水以灵气。于是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一派碧水灵动间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不知不觉忆起了香山居士的那句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日出江花红胜火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春来江水绿如蓝。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好一派春江碧水。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试与问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朝朝暮暮。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故乡出门见桥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桥态各异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舟泊桥边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舟楫成行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石栏杆上雕刻的狮子更是栩栩如生、憨态可掬。而且每一座桥都有一段故事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它们是历史的见证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是血与汗的凝聚。如今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万桥幽幽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岁月悠悠。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染柳烟波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一腔闲思寄南国。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8602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33482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三月的故乡是花雨纷飞的时节。细细密布的小雨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朦胧又多情。三月的雨是诗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三月的树是笔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描绘着江南独特的诗情画意。淅淅沥沥中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几分耆卿的淡泊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几分东坡的豪放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几分易安的婉约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她清新而不失妩媚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纤小而不失豪劲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就那样细细地诉说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诉说着江南的悠远。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夜临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故乡进入了梦乡。临街的店铺门面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临水的窗户上挑起了红灯笼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纤细的灯笼下听到吴侬软语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不禁又想起了杜牧、王维的诗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想起柳永、周邦彦的词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想起江南的柳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江南的花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想起柳如是、李香君、董小宛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想起《春江花月夜》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想起女儿红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烟火佳月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几度西厢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篆香烧尽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我登高望。烟雨巷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水车响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我将茱萸插你鬓发旁。溪亭日暮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你朝夕顾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那山道弯弯曲且长。难再寻觅旧年沉水香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惊蛰花压重门泪两行。梦醒惊鸿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一撇掠影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打湿我眼眶。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4122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水风空落眼前花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摇曳碧云斜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花开满园气芬芳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记忆尽感伤。剪辑一页故乡山水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久别的怅惘。探记忆深处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一派悄然的感伤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一巷古意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一般流觞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一笛情愿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我如何遗忘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【品悟】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u="dotted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0802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41956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【品悟提示】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这是一篇优美的议论性散文。此文亮点较多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让人应接不暇。标题含蓄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首尾精彩。考生以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惆怅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为关键词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思接千载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古意悠然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抒写了关于故乡山水的记忆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紧扣材料内涵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表现对自然和淳朴生活的怀念与珍惜。开头与结尾化用歌词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恰到好处地表明了自己此时身处城市现代生活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对以往田园牧歌式生活的怀念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给阅卷者留下了美好的印象。寓情于景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意境怡人。全文景中含情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深得融情于景之妙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将对故乡自然人文风物的怅惘与怀念流泻于笔端。对山、水、桥、柳、花、笛、云、香精雕细描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在抒写乡愁表明对传统生活礼赞的同时又给人以美感享受。古风流韵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文采斐然。全文语言精致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将唐诗宋词的诗风画韵熔铸于散文之中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文风典雅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韵味悠长。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5293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什么是议论性散文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它是介于议论文和散文之间的一种边缘性文体。议论性散文高度的文体融合性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使其既具有深刻的理性特征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又富有生动的形象性和浓郁的抒情性。从议论角度看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它是议论文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需要阐明一个论点。就其性质讲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是与抒情散文、叙事散文并列的一种散文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又称哲理散文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讲究文采和情感。但与一般的散文比起来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它又有较多的议论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注意表达作者的一些看法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揭示某种道理或哲理。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1463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高优14新制作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490</TotalTime>
  <Words>5815</Words>
  <Application>Microsoft Office PowerPoint</Application>
  <PresentationFormat>On-screen Show (4:3)</PresentationFormat>
  <Paragraphs>110</Paragraphs>
  <Slides>25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高优14新制作模板</vt:lpstr>
      <vt:lpstr>文档</vt:lpstr>
      <vt:lpstr>学案12　尝试写写议论性散文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xbany</cp:lastModifiedBy>
  <cp:revision>147</cp:revision>
  <dcterms:created xsi:type="dcterms:W3CDTF">2016-01-30T04:31:50Z</dcterms:created>
  <dcterms:modified xsi:type="dcterms:W3CDTF">2017-06-17T01:43:59Z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