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52" r:id="rId2"/>
  </p:sldMasterIdLst>
  <p:notesMasterIdLst>
    <p:notesMasterId r:id="rId3"/>
  </p:notesMasterIdLst>
  <p:handoutMasterIdLst>
    <p:handoutMasterId r:id="rId4"/>
  </p:handoutMasterIdLst>
  <p:sldIdLst>
    <p:sldId id="647" r:id="rId5"/>
    <p:sldId id="626" r:id="rId6"/>
    <p:sldId id="627" r:id="rId7"/>
    <p:sldId id="628" r:id="rId8"/>
    <p:sldId id="629" r:id="rId9"/>
    <p:sldId id="630" r:id="rId10"/>
    <p:sldId id="631" r:id="rId11"/>
    <p:sldId id="632" r:id="rId12"/>
    <p:sldId id="633" r:id="rId13"/>
    <p:sldId id="634" r:id="rId14"/>
    <p:sldId id="635" r:id="rId15"/>
    <p:sldId id="636" r:id="rId16"/>
    <p:sldId id="637" r:id="rId17"/>
    <p:sldId id="638" r:id="rId18"/>
    <p:sldId id="639" r:id="rId19"/>
    <p:sldId id="640" r:id="rId20"/>
    <p:sldId id="641" r:id="rId21"/>
    <p:sldId id="642" r:id="rId22"/>
    <p:sldId id="643" r:id="rId23"/>
    <p:sldId id="644" r:id="rId24"/>
    <p:sldId id="645" r:id="rId25"/>
    <p:sldId id="646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1">
          <p15:clr>
            <a:srgbClr val="A4A3A4"/>
          </p15:clr>
        </p15:guide>
        <p15:guide id="2" pos="689">
          <p15:clr>
            <a:srgbClr val="A4A3A4"/>
          </p15:clr>
        </p15:guide>
        <p15:guide id="3" pos="7015">
          <p15:clr>
            <a:srgbClr val="A4A3A4"/>
          </p15:clr>
        </p15:guide>
        <p15:guide id="4" orient="horz" pos="5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USER" initials="U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4171" autoAdjust="0"/>
  </p:normalViewPr>
  <p:slideViewPr>
    <p:cSldViewPr snapToGrid="0">
      <p:cViewPr varScale="1">
        <p:scale>
          <a:sx n="59" d="100"/>
          <a:sy n="59" d="100"/>
        </p:scale>
        <p:origin x="1050" y="66"/>
      </p:cViewPr>
      <p:guideLst>
        <p:guide orient="horz" pos="3741"/>
        <p:guide pos="689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tags" Target="tags/tag3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42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872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      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6433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      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6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2362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      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789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1342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9883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792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61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      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4205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      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3573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不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825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      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89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不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8547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不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65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      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379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      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680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934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040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174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048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38785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85905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2248640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jpeg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796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5.jpeg" /><Relationship Id="rId4" Type="http://schemas.openxmlformats.org/officeDocument/2006/relationships/tags" Target="../tags/tag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6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3.png" /><Relationship Id="rId4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jpeg" /><Relationship Id="rId4" Type="http://schemas.openxmlformats.org/officeDocument/2006/relationships/tags" Target="../tags/tag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3.png" /><Relationship Id="rId4" Type="http://schemas.openxmlformats.org/officeDocument/2006/relationships/image" Target="../media/image4.sv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 txBox="1"/>
          <p:nvPr/>
        </p:nvSpPr>
        <p:spPr>
          <a:xfrm>
            <a:off x="1055688" y="2044237"/>
            <a:ext cx="10080625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大战中的插曲</a:t>
            </a:r>
            <a:endParaRPr lang="zh-CN" altLang="en-US" sz="32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5458845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5" y="255495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12935" y="1671831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大战中的插曲</a:t>
            </a:r>
            <a:endParaRPr lang="zh-CN" altLang="en-US" sz="30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1270" y="2847975"/>
            <a:ext cx="4569460" cy="27381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  <a:r>
              <a:rPr lang="zh-CN" altLang="en-US" sz="28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找了 </a:t>
            </a:r>
            <a:r>
              <a:rPr lang="zh-CN" altLang="en-US" sz="24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一</a:t>
            </a:r>
            <a:r>
              <a:rPr lang="zh-CN" altLang="en-US"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个可靠的老乡，准备了一副挑子。那时候，挑子要算太行山区最好的交通工具了，翻山越岭，不怕颠簸。</a:t>
            </a:r>
          </a:p>
          <a:p>
            <a:r>
              <a:rPr lang="zh-CN" altLang="en-US" sz="24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我</a:t>
            </a:r>
            <a:r>
              <a:rPr lang="zh-CN" altLang="en-US"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和指挥所的几个同志，担心孩子们在路上哭，在筐里堆了许多梨子。</a:t>
            </a:r>
          </a:p>
        </p:txBody>
      </p:sp>
      <p:pic>
        <p:nvPicPr>
          <p:cNvPr id="12" name="图片 12" descr="http://image.thepaper.cn/www/image/29/372/536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25" y="2578735"/>
            <a:ext cx="2905760" cy="327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732597" y="2432480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49705" y="1727835"/>
            <a:ext cx="6882130" cy="553085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大战中的插曲  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【思考问题</a:t>
            </a:r>
            <a:r>
              <a:rPr lang="en-US" altLang="zh-CN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8345" y="2527300"/>
            <a:ext cx="7682865" cy="1198880"/>
          </a:xfrm>
          <a:prstGeom prst="rect">
            <a:avLst/>
          </a:prstGeom>
          <a:noFill/>
          <a:ln w="22225" cmpd="sng">
            <a:noFill/>
            <a:prstDash val="solid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【思考</a:t>
            </a: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】作者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回忆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大战中的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插曲</a:t>
            </a: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目的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是什么？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12925" y="1671955"/>
            <a:ext cx="67100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大战中的插曲   每一个都会这样做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49705" y="2339340"/>
            <a:ext cx="6426200" cy="3415030"/>
          </a:xfrm>
          <a:prstGeom prst="rect">
            <a:avLst/>
          </a:prstGeom>
          <a:noFill/>
          <a:ln w="44450">
            <a:noFill/>
          </a:ln>
        </p:spPr>
        <p:txBody>
          <a:bodyPr wrap="square" rtlCol="0" anchor="t">
            <a:spAutoFit/>
          </a:bodyPr>
          <a:lstStyle/>
          <a:p>
            <a:endParaRPr lang="en-US" altLang="zh-CN" sz="240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24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</a:t>
            </a:r>
            <a:r>
              <a:rPr lang="zh-CN" altLang="en-US"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对她讲，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这件事，不只是我一个人会这样做，我们的军队，不论谁，遇到这样的事情，同样都会这样做的</a:t>
            </a:r>
            <a:r>
              <a:rPr lang="zh-CN" altLang="en-US"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  <a:r>
              <a:rPr lang="zh-CN" altLang="en-US" sz="240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这是我们的政策，是我们军队的无产阶级性质所决定的</a:t>
            </a:r>
            <a:r>
              <a:rPr lang="zh-CN" altLang="en-US"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</a:p>
          <a:p>
            <a:endParaRPr lang="zh-CN" altLang="en-US" sz="24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endParaRPr lang="zh-CN" altLang="en-US" sz="24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732597" y="2432480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95002" y="1764415"/>
            <a:ext cx="5556738" cy="553085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大战中的插曲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9175" y="2527300"/>
            <a:ext cx="7155180" cy="3415030"/>
          </a:xfrm>
          <a:prstGeom prst="rect">
            <a:avLst/>
          </a:prstGeom>
          <a:noFill/>
          <a:ln w="22225" cmpd="sng">
            <a:noFill/>
            <a:prstDash val="solid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在进攻井陉煤矿的战斗里，我们的部队——三团一营的战士们救起了两个日本小女孩，大的五六岁，小的还在襁褓之中。她们的父亲——井陉火车站的日本副站长，受了重伤，经抢救无效殒命，她们的母亲也在炮火中死亡。部队从战火里救起她们的时候，那个不满周岁的女孩伤势很重，经过我们的医务人员及时抢救和治疗，她脱离了危险。前线部队不能带着两个孩子参加战斗，他们请示我如何处理，我答复他们：立刻把孩子送到指挥所来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34365" y="2280920"/>
            <a:ext cx="7797800" cy="4317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我们八路军决不搞日本侵略军那一套。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日本法西斯推行“杀光、烧光、抢光”的“三光政策”，不知杀害了我们多少无辜的群众，孩子、婴儿也不能幸免，惨无人道到了极点。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我们共产党领导的八路军，实行革命的人道主义，对被俘士兵我们决不伤害，对日本人民我们不仅不伤害，还要尽最大力量给予爱护和照顾。</a:t>
            </a:r>
          </a:p>
          <a:p>
            <a:pPr>
              <a:lnSpc>
                <a:spcPct val="13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925" y="1727835"/>
            <a:ext cx="66192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人民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军队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的性质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86080" y="1671955"/>
            <a:ext cx="81191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人民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军队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的性质  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正义之师文明之师威武之师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47415" y="2678430"/>
            <a:ext cx="4836795" cy="28613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r>
              <a:rPr lang="zh-CN" altLang="en-US"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我八路军本国际主义之精神，至仁至义，有始有终，必当为中华民族之生存与人类之永久和平而奋斗到底，必当与野蛮横暴之日阀血战到底。</a:t>
            </a:r>
          </a:p>
        </p:txBody>
      </p:sp>
      <p:pic>
        <p:nvPicPr>
          <p:cNvPr id="21" name="图片 21" descr="http://image.thepaper.cn/www/image/29/518/544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4" t="65914"/>
          <a:stretch>
            <a:fillRect/>
          </a:stretch>
        </p:blipFill>
        <p:spPr>
          <a:xfrm>
            <a:off x="591185" y="2280920"/>
            <a:ext cx="2560320" cy="36125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20190" y="1671955"/>
            <a:ext cx="66414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</a:t>
            </a:r>
            <a:r>
              <a:rPr lang="en-US" altLang="zh-CN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插曲</a:t>
            </a:r>
            <a:r>
              <a:rPr lang="en-US" altLang="zh-CN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见大境界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8785" y="2420620"/>
            <a:ext cx="799147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大战：炮火轰鸣 刀光剑影    小插曲：全力救助，至仁至义</a:t>
            </a:r>
          </a:p>
          <a:p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我缺医少药                  救治日本副站长、女婴       救死扶伤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我条件艰苦                 尽我所能安顿日本女孩        仁至义尽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日阀：烧杀淫掠         我对日本平民：决不为仇    国际主义</a:t>
            </a:r>
          </a:p>
          <a:p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小举止：全心全意    大精神：救死扶伤                 人道主义</a:t>
            </a:r>
          </a:p>
        </p:txBody>
      </p:sp>
      <p:pic>
        <p:nvPicPr>
          <p:cNvPr id="11" name="图片 10" descr="resour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785" y="1986280"/>
            <a:ext cx="504825" cy="504825"/>
          </a:xfrm>
          <a:prstGeom prst="rect">
            <a:avLst/>
          </a:prstGeom>
        </p:spPr>
      </p:pic>
      <p:pic>
        <p:nvPicPr>
          <p:cNvPr id="2" name="图片 1" descr="resour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785" y="4258945"/>
            <a:ext cx="504825" cy="5048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20190" y="1671955"/>
            <a:ext cx="66414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</a:t>
            </a:r>
            <a:r>
              <a:rPr lang="en-US" altLang="zh-CN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插曲</a:t>
            </a:r>
            <a:r>
              <a:rPr lang="en-US" altLang="zh-CN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见大境界   </a:t>
            </a:r>
            <a:r>
              <a:rPr lang="zh-CN" altLang="en-US" sz="300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至仁至义</a:t>
            </a:r>
            <a:endParaRPr lang="zh-CN" altLang="en-US" sz="30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185" y="3032125"/>
            <a:ext cx="79914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抢救重伤日本副站长和女婴，尽心尽力，竭尽全力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照顾日本小姐妹，全心全意，尽己所能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考虑孩子去留，方方面面，深思熟虑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不以日本士兵人民为敌，发扬人道主义、国际主义精神</a:t>
            </a:r>
          </a:p>
        </p:txBody>
      </p:sp>
      <p:pic>
        <p:nvPicPr>
          <p:cNvPr id="11" name="图片 10" descr="resour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30" y="2527300"/>
            <a:ext cx="504825" cy="504825"/>
          </a:xfrm>
          <a:prstGeom prst="rect">
            <a:avLst/>
          </a:prstGeom>
        </p:spPr>
      </p:pic>
      <p:pic>
        <p:nvPicPr>
          <p:cNvPr id="2" name="图片 1" descr="resour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785" y="4927600"/>
            <a:ext cx="504825" cy="5048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732597" y="2432480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49705" y="1727835"/>
            <a:ext cx="6882130" cy="553085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大战中的插曲 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【思考问题</a:t>
            </a:r>
            <a:r>
              <a:rPr lang="en-US" altLang="zh-CN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8345" y="2527300"/>
            <a:ext cx="7682865" cy="1568450"/>
          </a:xfrm>
          <a:prstGeom prst="rect">
            <a:avLst/>
          </a:prstGeom>
          <a:noFill/>
          <a:ln w="22225" cmpd="sng">
            <a:noFill/>
            <a:prstDash val="solid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【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思考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】</a:t>
            </a: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大战中的插曲</a:t>
            </a: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的意义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？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</a:p>
          <a:p>
            <a:pPr>
              <a:lnSpc>
                <a:spcPct val="100000"/>
              </a:lnSpc>
            </a:pP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732597" y="2432480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49705" y="1727835"/>
            <a:ext cx="6882130" cy="553085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大战中的插曲   【思考问题</a:t>
            </a:r>
            <a:r>
              <a:rPr lang="en-US" altLang="zh-CN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30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4520" y="2420620"/>
            <a:ext cx="7811770" cy="3415030"/>
          </a:xfrm>
          <a:prstGeom prst="rect">
            <a:avLst/>
          </a:prstGeom>
          <a:noFill/>
          <a:ln w="22225" cmpd="sng">
            <a:noFill/>
            <a:prstDash val="solid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美穗子这件事，对中日友好产生了很好的影响。日本人民很受感动。那些参加过侵华战争的旧军人，得知这件事的来龙去脉，非常感慨。他们说，八路军拯救日本小姑娘这件事，更使他们认识到侵华战争的罪恶，表示要道歉，要感谢，赞扬八路军的革命人道主义。我收到了一大批来自日本各地的电报和书信。这些信电来自日本各地，北起北海道，南到九州，有的是请美穗子带来的，有的是直接寄来的，有的还送来了礼物。日本旧军人的一个组织也送来了信和礼物，还称我是什么“活菩萨”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732597" y="2432480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95002" y="1764415"/>
            <a:ext cx="5556738" cy="553085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大战中的插曲   学习目标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8345" y="2527300"/>
            <a:ext cx="7446010" cy="3415030"/>
          </a:xfrm>
          <a:prstGeom prst="rect">
            <a:avLst/>
          </a:prstGeom>
          <a:noFill/>
          <a:ln w="22225" cmpd="sng">
            <a:noFill/>
            <a:prstDash val="solid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学习目标：通过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分析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“大战中的插曲”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的内容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与叙述特点，认识中国人民军队、中国人民在残酷战争中对革命人道主义精神的坚守，从而陶冶情操，树立正确的价值观。</a:t>
            </a:r>
          </a:p>
          <a:p>
            <a:pPr>
              <a:lnSpc>
                <a:spcPct val="10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学习重点：学习以朴实无华的细节描写体现人物精神品质、表现事件重大意义的手法。</a:t>
            </a:r>
          </a:p>
          <a:p>
            <a:pPr>
              <a:lnSpc>
                <a:spcPct val="10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学习难点：通过细节、人物的寻常之举，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认识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中国人民军队将士坚守人道主义精神，认识中国人民军队一切以人民利益为重的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本质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20190" y="1671955"/>
            <a:ext cx="66414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插曲</a:t>
            </a:r>
            <a:r>
              <a:rPr 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成为佳话</a:t>
            </a:r>
            <a:r>
              <a:rPr lang="en-US" altLang="zh-CN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意义</a:t>
            </a:r>
            <a:endParaRPr lang="en-US" altLang="zh-CN" sz="30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3565" y="2339340"/>
            <a:ext cx="77882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美穗子成为一个纯朴善良的人。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参加侵华战争的军人，认识到侵华战争的罪恶，要道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 歉，要感谢，赞扬八路军的革命人道主义。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日本民众很受感动，给聂荣臻元帅寄来信件、礼物。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一些被俘日本士兵组成“反战同盟”。</a:t>
            </a:r>
          </a:p>
        </p:txBody>
      </p:sp>
      <p:pic>
        <p:nvPicPr>
          <p:cNvPr id="3" name="图片 2" descr="resour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65" y="2420620"/>
            <a:ext cx="504825" cy="504825"/>
          </a:xfrm>
          <a:prstGeom prst="rect">
            <a:avLst/>
          </a:prstGeom>
        </p:spPr>
      </p:pic>
      <p:pic>
        <p:nvPicPr>
          <p:cNvPr id="5" name="图片 4" descr="resour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65" y="3075940"/>
            <a:ext cx="504825" cy="504825"/>
          </a:xfrm>
          <a:prstGeom prst="rect">
            <a:avLst/>
          </a:prstGeom>
        </p:spPr>
      </p:pic>
      <p:pic>
        <p:nvPicPr>
          <p:cNvPr id="11" name="图片 10" descr="resour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65" y="4075430"/>
            <a:ext cx="504825" cy="504825"/>
          </a:xfrm>
          <a:prstGeom prst="rect">
            <a:avLst/>
          </a:prstGeom>
        </p:spPr>
      </p:pic>
      <p:pic>
        <p:nvPicPr>
          <p:cNvPr id="12" name="图片 11" descr="resour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65" y="4688205"/>
            <a:ext cx="504825" cy="5048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20190" y="1671955"/>
            <a:ext cx="66414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00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【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总结</a:t>
            </a:r>
            <a:r>
              <a:rPr lang="zh-CN" altLang="en-US" sz="300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】</a:t>
            </a:r>
            <a:endParaRPr lang="zh-CN" altLang="en-US" sz="30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8785" y="2596515"/>
            <a:ext cx="8046720" cy="319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这篇回忆录，对中国人民军队指战员救助日本女孩的描写，没有浓墨重彩，而是轻描淡写，似乎略显平淡，不过细细品来，就会体悟到这些文字平实而不平淡，平中见奇，小中见大，耐人寻味。文章在看似平淡的叙述中，有层峦叠嶂，耸立着中国人民军队人道主义、国际主义精神的高峰；回忆录在种种艰难困苦与中国人民军队对待日本女孩态度的比照中，彰显出中国人民军队精神品格的峥嵘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气象。</a:t>
            </a:r>
          </a:p>
        </p:txBody>
      </p:sp>
      <p:pic>
        <p:nvPicPr>
          <p:cNvPr id="3" name="图片 2" descr="resour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10" y="2420620"/>
            <a:ext cx="504825" cy="5048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20190" y="1671955"/>
            <a:ext cx="66414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7230" y="2829560"/>
            <a:ext cx="77882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比较《长征胜利万岁》与《大战中的插曲》在材料运用方面的异同。</a:t>
            </a:r>
          </a:p>
        </p:txBody>
      </p:sp>
      <p:pic>
        <p:nvPicPr>
          <p:cNvPr id="3" name="图片 2" descr="resour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0" y="3035300"/>
            <a:ext cx="504825" cy="504825"/>
          </a:xfrm>
          <a:prstGeom prst="rect">
            <a:avLst/>
          </a:prstGeom>
        </p:spPr>
      </p:pic>
      <p:pic>
        <p:nvPicPr>
          <p:cNvPr id="1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934700" y="116459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732597" y="2432480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49705" y="1727835"/>
            <a:ext cx="6882130" cy="553085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大战中的插曲  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【思考问题】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8345" y="2527300"/>
            <a:ext cx="7682865" cy="3230245"/>
          </a:xfrm>
          <a:prstGeom prst="rect">
            <a:avLst/>
          </a:prstGeom>
          <a:noFill/>
          <a:ln w="22225" cmpd="sng">
            <a:noFill/>
            <a:prstDash val="solid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【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思考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】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品读“大战中的插曲”，体会其丰富内涵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是什么？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【思考</a:t>
            </a: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】作者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回忆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大战中的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插曲</a:t>
            </a: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目的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是什么？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</a:p>
          <a:p>
            <a:pPr>
              <a:lnSpc>
                <a:spcPct val="15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【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思考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】</a:t>
            </a: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大战中的插曲</a:t>
            </a:r>
            <a:r>
              <a:rPr 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的意义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？</a:t>
            </a: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</a:p>
          <a:p>
            <a:pPr>
              <a:lnSpc>
                <a:spcPct val="100000"/>
              </a:lnSpc>
            </a:pPr>
            <a:endParaRPr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732597" y="2432480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95002" y="1764415"/>
            <a:ext cx="5556738" cy="553085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大战中的插曲   故事背景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8345" y="2527300"/>
            <a:ext cx="7446010" cy="3415030"/>
          </a:xfrm>
          <a:prstGeom prst="rect">
            <a:avLst/>
          </a:prstGeom>
          <a:noFill/>
          <a:ln w="22225" cmpd="sng">
            <a:noFill/>
            <a:prstDash val="solid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百团大战中，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在进攻井陉煤矿的战斗里，我们的部队——三团一营的战士们救起了两个日本小女孩，大的五六岁，小的还在襁褓之中。她们的父亲——井陉火车站的日本副站长，受了重伤，经抢救无效殒命，她们的母亲也在炮火中死亡。部队从战火里救起她们的时候，那个不满周岁的女孩伤势很重，经过我们的医务人员及时抢救和治疗，她脱离了危险。前线部队不能带着两个孩子参加战斗，他们请示我如何处理，我答复他们：立刻把孩子送到指挥所来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732597" y="2432480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49705" y="1727835"/>
            <a:ext cx="6882130" cy="553085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大战中的插曲  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【思考问题</a:t>
            </a:r>
            <a:r>
              <a:rPr lang="en-US" altLang="zh-CN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8345" y="2527300"/>
            <a:ext cx="7682865" cy="1198880"/>
          </a:xfrm>
          <a:prstGeom prst="rect">
            <a:avLst/>
          </a:prstGeom>
          <a:noFill/>
          <a:ln w="22225" cmpd="sng">
            <a:noFill/>
            <a:prstDash val="solid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【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思考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r>
              <a:rPr 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】</a:t>
            </a: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品读“大战中的插曲”，体会其丰富内涵。</a:t>
            </a:r>
          </a:p>
          <a:p>
            <a:pPr>
              <a:lnSpc>
                <a:spcPct val="150000"/>
              </a:lnSpc>
            </a:pPr>
            <a:r>
              <a:rPr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20190" y="1671955"/>
            <a:ext cx="66414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大战中的插曲   阅读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1795" y="2280920"/>
            <a:ext cx="8206740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40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4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半天工夫，部队就派人把两个孩子送到了我的指挥所。我先抱起那个受伤的婴儿，看到伤口包扎得很好，孩子安详地睡着，我嘱咐医生和警卫员，好好护理这个孩子，看看附近村里有没有正在哺乳期的妇女，赶快给孩子喂喂奶。那个稍大些的孩子，很讨人喜欢，我牵着她的手，拿来梨子给她吃。小孩子还挺有意思，开始不肯吃，我用水把梨冲洗了以后，她才接了过去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12935" y="1671831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大战中的插曲  阅读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16275" y="2774950"/>
            <a:ext cx="4836160" cy="3230245"/>
          </a:xfrm>
          <a:prstGeom prst="rect">
            <a:avLst/>
          </a:prstGeom>
          <a:noFill/>
          <a:ln w="22225" cmpd="sng">
            <a:noFill/>
            <a:prstDash val="solid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</a:t>
            </a:r>
            <a:r>
              <a:rPr lang="zh-CN" altLang="en-US" sz="24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把</a:t>
            </a:r>
            <a:r>
              <a:rPr lang="zh-CN" altLang="en-US"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两个孩子安顿下来，我让炊事员做了一盆稀饭，把那个稍大些的孩子拉在怀里，用小勺喂她，孩子就显得不那么拘束了。我问她叫什么名字，她“嗯嗯”地回答着。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</a:p>
        </p:txBody>
      </p:sp>
      <p:pic>
        <p:nvPicPr>
          <p:cNvPr id="2" name="图片 6" descr="http://image.thepaper.cn/www/image/29/228/250.jpg"/>
          <p:cNvPicPr>
            <a:picLocks noGrp="1" noChangeAspect="1" noChangeArrowheads="1"/>
          </p:cNvPicPr>
          <p:nvPr>
            <p:ph idx="1"/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" y="2510790"/>
            <a:ext cx="2417445" cy="3314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20190" y="1671955"/>
            <a:ext cx="6641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大战中的插曲   阅读</a:t>
            </a:r>
            <a:endParaRPr lang="zh-CN" altLang="en-US" sz="30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en-US" sz="30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3890" y="2315845"/>
            <a:ext cx="780923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至于究竟怎样办，我考虑，或是由我把她们养起来，或是把她们送回去。我想，如果养起来，激烈的战事不知何时结束，边区的环境不仅艰苦，而且敌人“扫荡”频繁，部队经常转移，照顾两个小孩子，将有不少困难。再说，两个孤苦伶仃的孩子留在异国他乡，大的五六岁了，已经开始懂事，留下来她很可能会伤感的。她们失去了父母，只剩姐妹二人，不在本国的土地上，将来也会给她们造成痛苦。送回去，爸爸妈妈虽然死了，她们家里总还会有亲戚朋友可以照应吧。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想来想去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，我决定还是把她们送回去。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20190" y="1671955"/>
            <a:ext cx="66414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大战中的插曲  </a:t>
            </a:r>
            <a:r>
              <a:rPr lang="zh-CN" altLang="en-US" sz="30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想来想去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4395" y="2420620"/>
            <a:ext cx="7470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21385" y="2880995"/>
          <a:ext cx="7423150" cy="2467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5000"/>
                <a:gridCol w="4248150"/>
              </a:tblGrid>
              <a:tr h="246761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400" b="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战事激烈，结束无期</a:t>
                      </a:r>
                      <a:endParaRPr lang="zh-CN" altLang="en-US" sz="2400" b="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边区环境艰苦</a:t>
                      </a:r>
                      <a:endParaRPr lang="zh-CN" altLang="en-US" sz="2400" b="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敌人扫荡频繁</a:t>
                      </a:r>
                      <a:endParaRPr lang="zh-CN" altLang="en-US" sz="2400" b="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部队经常转移</a:t>
                      </a:r>
                      <a:endParaRPr lang="zh-CN" altLang="en-US" sz="2400" b="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 sz="2400" b="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400" b="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孤苦伶仃</a:t>
                      </a:r>
                    </a:p>
                    <a:p>
                      <a:pPr>
                        <a:buNone/>
                      </a:pPr>
                      <a:r>
                        <a:rPr lang="zh-CN" altLang="en-US"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且在异国他乡，恐留下来伤感给未来造成痛苦</a:t>
                      </a:r>
                    </a:p>
                    <a:p>
                      <a:pPr>
                        <a:buNone/>
                      </a:pPr>
                      <a:r>
                        <a:rPr lang="zh-CN" altLang="en-US" sz="2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回国还会有亲戚照料</a:t>
                      </a:r>
                    </a:p>
                    <a:p>
                      <a:pPr>
                        <a:buNone/>
                      </a:pPr>
                      <a:endParaRPr lang="en-US" altLang="zh-CN" sz="2400" b="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sym typeface="+mn-ea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1" name="图片 10" descr="resourc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5365" y="2880995"/>
            <a:ext cx="504825" cy="504825"/>
          </a:xfrm>
          <a:prstGeom prst="rect">
            <a:avLst/>
          </a:prstGeom>
        </p:spPr>
      </p:pic>
      <p:pic>
        <p:nvPicPr>
          <p:cNvPr id="3" name="图片 2" descr="resourc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356735" y="2784475"/>
            <a:ext cx="504825" cy="5048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3890,&quot;width&quot;:3770}"/>
</p:tagLst>
</file>

<file path=ppt/tags/tag2.xml><?xml version="1.0" encoding="utf-8"?>
<p:tagLst xmlns:p="http://schemas.openxmlformats.org/presentationml/2006/main">
  <p:tag name="KSO_WM_UNIT_PLACING_PICTURE_USER_VIEWPORT" val="{&quot;height&quot;:5160,&quot;width&quot;:4576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65</Paragraphs>
  <Slides>22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29">
      <vt:lpstr>Arial</vt:lpstr>
      <vt:lpstr>Calibri Light</vt:lpstr>
      <vt:lpstr>Calibri</vt:lpstr>
      <vt:lpstr>黑体</vt:lpstr>
      <vt:lpstr>华文楷体</vt:lpstr>
      <vt:lpstr>微软雅黑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2021-01-26T10:51:06.510</cp:lastPrinted>
  <dcterms:created xsi:type="dcterms:W3CDTF">2021-01-26T10:51:06Z</dcterms:created>
  <dcterms:modified xsi:type="dcterms:W3CDTF">2021-01-26T02:51:08Z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