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25"/>
  </p:notesMasterIdLst>
  <p:handoutMasterIdLst>
    <p:handoutMasterId r:id="rId26"/>
  </p:handoutMasterIdLst>
  <p:sldIdLst>
    <p:sldId id="319" r:id="rId3"/>
    <p:sldId id="338" r:id="rId4"/>
    <p:sldId id="416" r:id="rId5"/>
    <p:sldId id="417" r:id="rId6"/>
    <p:sldId id="444" r:id="rId7"/>
    <p:sldId id="329" r:id="rId8"/>
    <p:sldId id="407" r:id="rId9"/>
    <p:sldId id="408" r:id="rId10"/>
    <p:sldId id="409" r:id="rId11"/>
    <p:sldId id="432" r:id="rId12"/>
    <p:sldId id="411" r:id="rId13"/>
    <p:sldId id="412" r:id="rId14"/>
    <p:sldId id="413" r:id="rId15"/>
    <p:sldId id="421" r:id="rId16"/>
    <p:sldId id="445" r:id="rId17"/>
    <p:sldId id="446" r:id="rId18"/>
    <p:sldId id="447" r:id="rId19"/>
    <p:sldId id="414" r:id="rId20"/>
    <p:sldId id="433" r:id="rId21"/>
    <p:sldId id="434" r:id="rId22"/>
    <p:sldId id="435" r:id="rId23"/>
    <p:sldId id="437" r:id="rId24"/>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8376" autoAdjust="0"/>
  </p:normalViewPr>
  <p:slideViewPr>
    <p:cSldViewPr snapToGrid="0">
      <p:cViewPr varScale="1">
        <p:scale>
          <a:sx n="78" d="100"/>
          <a:sy n="78" d="100"/>
        </p:scale>
        <p:origin x="-171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ECDB6C-A034-479C-841D-81CA7AA2127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602EB5-FBB7-4718-943C-37441A0FDC11}"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ECDB6C-A034-479C-841D-81CA7AA2127E}"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602EB5-FBB7-4718-943C-37441A0FDC1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8820" y="2569210"/>
            <a:ext cx="5363210" cy="645160"/>
          </a:xfrm>
          <a:prstGeom prst="rect">
            <a:avLst/>
          </a:prstGeom>
          <a:noFill/>
        </p:spPr>
        <p:txBody>
          <a:bodyPr wrap="square" rtlCol="0">
            <a:spAutoFit/>
          </a:bodyPr>
          <a:lstStyle/>
          <a:p>
            <a:pPr algn="ctr"/>
            <a:r>
              <a:rPr sz="3600">
                <a:latin typeface="方正大标宋简体" panose="03000509000000000000" charset="-122"/>
                <a:ea typeface="方正大标宋简体" panose="03000509000000000000" charset="-122"/>
              </a:rPr>
              <a:t>单元写作  </a:t>
            </a:r>
            <a:r>
              <a:rPr lang="zh-CN" sz="3600">
                <a:latin typeface="方正大标宋简体" panose="03000509000000000000" charset="-122"/>
                <a:ea typeface="方正大标宋简体" panose="03000509000000000000" charset="-122"/>
              </a:rPr>
              <a:t>布局谋篇</a:t>
            </a:r>
          </a:p>
        </p:txBody>
      </p:sp>
      <p:sp>
        <p:nvSpPr>
          <p:cNvPr id="7" name="矩形 6"/>
          <p:cNvSpPr/>
          <p:nvPr/>
        </p:nvSpPr>
        <p:spPr>
          <a:xfrm>
            <a:off x="1186180" y="66421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第三单元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24940" y="641350"/>
            <a:ext cx="6635750"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全恩施最难走、最累、最长、最险的路是7.5公里长的恩施大峡谷，到处有神奇的景色：一线天、一炷香、万丈山崖栈道。说起栈道，我一想到就害怕，刚走时，腿脚瑟瑟发抖直冒冷汗，动都不敢动，生怕掉下万丈悬崖。</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“八百里清江美如画”，清江是我家乡的河。坐上游艇漂在清江河的水上，水那样清，天那样蓝，两岸的山、水倒映在水中，那样的逼真，像一座座水下宫殿。</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0185" y="1320165"/>
            <a:ext cx="6183630" cy="3449955"/>
          </a:xfrm>
          <a:prstGeom prst="rect">
            <a:avLst/>
          </a:prstGeom>
          <a:noFill/>
        </p:spPr>
        <p:txBody>
          <a:bodyPr wrap="square" rtlCol="0">
            <a:spAutoFit/>
          </a:bodyPr>
          <a:lstStyle/>
          <a:p>
            <a:pPr fontAlgn="auto">
              <a:lnSpc>
                <a:spcPct val="130000"/>
              </a:lnSpc>
            </a:pPr>
            <a:r>
              <a:rPr lang="en-US" sz="2800">
                <a:latin typeface="仿宋_GB2312" panose="02010609030101010101" charset="-122"/>
                <a:ea typeface="仿宋_GB2312" panose="02010609030101010101" charset="-122"/>
                <a:cs typeface="仿宋_GB2312" panose="02010609030101010101" charset="-122"/>
              </a:rPr>
              <a:t>    </a:t>
            </a:r>
            <a:r>
              <a:rPr sz="2800">
                <a:latin typeface="仿宋_GB2312" panose="02010609030101010101" charset="-122"/>
                <a:ea typeface="仿宋_GB2312" panose="02010609030101010101" charset="-122"/>
                <a:cs typeface="仿宋_GB2312" panose="02010609030101010101" charset="-122"/>
              </a:rPr>
              <a:t>【</a:t>
            </a:r>
            <a:r>
              <a:rPr lang="zh-CN" sz="2800">
                <a:latin typeface="仿宋_GB2312" panose="02010609030101010101" charset="-122"/>
                <a:ea typeface="仿宋_GB2312" panose="02010609030101010101" charset="-122"/>
                <a:cs typeface="仿宋_GB2312" panose="02010609030101010101" charset="-122"/>
              </a:rPr>
              <a:t>名师</a:t>
            </a:r>
            <a:r>
              <a:rPr sz="2800">
                <a:latin typeface="仿宋_GB2312" panose="02010609030101010101" charset="-122"/>
                <a:ea typeface="仿宋_GB2312" panose="02010609030101010101" charset="-122"/>
                <a:cs typeface="仿宋_GB2312" panose="02010609030101010101" charset="-122"/>
              </a:rPr>
              <a:t>点评】本文紧扣标题，分几个方面来写自己的家乡，文字优美，富有深情。爱家乡之情蕴含在文字之中，既有美丽的风景的描述，也有对当地风土人情的刻画，是一篇不错的文章。</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86815" y="130810"/>
            <a:ext cx="7249160" cy="5891530"/>
          </a:xfrm>
          <a:prstGeom prst="rect">
            <a:avLst/>
          </a:prstGeom>
          <a:noFill/>
        </p:spPr>
        <p:txBody>
          <a:bodyPr wrap="square" rtlCol="0">
            <a:spAutoFit/>
          </a:bodyPr>
          <a:lstStyle/>
          <a:p>
            <a:pPr fontAlgn="auto">
              <a:lnSpc>
                <a:spcPct val="130000"/>
              </a:lnSpc>
            </a:pPr>
            <a:r>
              <a:rPr sz="3000" b="1">
                <a:latin typeface="黑体" panose="02010609060101010101" charset="-122"/>
                <a:ea typeface="黑体" panose="02010609060101010101" charset="-122"/>
                <a:cs typeface="楷体_GB2312" panose="02010609030101010101" charset="-122"/>
              </a:rPr>
              <a:t>范文二</a:t>
            </a:r>
          </a:p>
          <a:p>
            <a:pPr algn="ctr" fontAlgn="auto">
              <a:lnSpc>
                <a:spcPct val="130000"/>
              </a:lnSpc>
            </a:pPr>
            <a:r>
              <a:rPr sz="2600">
                <a:latin typeface="黑体" panose="02010609060101010101" charset="-122"/>
                <a:ea typeface="黑体" panose="02010609060101010101" charset="-122"/>
                <a:cs typeface="楷体_GB2312" panose="02010609030101010101" charset="-122"/>
              </a:rPr>
              <a:t>分享你的花</a:t>
            </a:r>
          </a:p>
          <a:p>
            <a:pPr algn="l" fontAlgn="auto">
              <a:lnSpc>
                <a:spcPct val="130000"/>
              </a:lnSpc>
            </a:pPr>
            <a:r>
              <a:rPr lang="en-US" sz="2600">
                <a:latin typeface="楷体" panose="02010609060101010101" charset="-122"/>
                <a:ea typeface="楷体" panose="02010609060101010101" charset="-122"/>
                <a:cs typeface="楷体_GB2312" panose="02010609030101010101" charset="-122"/>
              </a:rPr>
              <a:t>	</a:t>
            </a:r>
            <a:r>
              <a:rPr sz="2600">
                <a:latin typeface="楷体" panose="02010609060101010101" charset="-122"/>
                <a:ea typeface="楷体" panose="02010609060101010101" charset="-122"/>
                <a:cs typeface="楷体_GB2312" panose="02010609030101010101" charset="-122"/>
              </a:rPr>
              <a:t>在新春佳节，我们家有一个习惯，就是逛花市。每次逛花市回来，父母总会买很多盆花放在阳台上。</a:t>
            </a:r>
          </a:p>
          <a:p>
            <a:pPr algn="l" fontAlgn="auto">
              <a:lnSpc>
                <a:spcPct val="130000"/>
              </a:lnSpc>
            </a:pPr>
            <a:r>
              <a:rPr lang="en-US" sz="2600">
                <a:latin typeface="楷体" panose="02010609060101010101" charset="-122"/>
                <a:ea typeface="楷体" panose="02010609060101010101" charset="-122"/>
                <a:cs typeface="楷体_GB2312" panose="02010609030101010101" charset="-122"/>
              </a:rPr>
              <a:t>	</a:t>
            </a:r>
            <a:r>
              <a:rPr sz="2600">
                <a:latin typeface="楷体" panose="02010609060101010101" charset="-122"/>
                <a:ea typeface="楷体" panose="02010609060101010101" charset="-122"/>
                <a:cs typeface="楷体_GB2312" panose="02010609030101010101" charset="-122"/>
              </a:rPr>
              <a:t>父亲喜欢颜色鲜艳的花，比如牡丹。盛开的牡丹华丽庄重，粉红的花瓣层层向外展开，像要把自己充沛的生命能量尽情展现，很富有贵气。母亲则喜欢娇小的花，比如桃花。从远处看桃树，无数粉红的小点点缀在繁枝密叶间，就像碧绿山间流淌着粉红色的小溪，有一种清新美。</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3835" y="1310005"/>
            <a:ext cx="6330950" cy="3322955"/>
          </a:xfrm>
          <a:prstGeom prst="rect">
            <a:avLst/>
          </a:prstGeom>
          <a:noFill/>
        </p:spPr>
        <p:txBody>
          <a:bodyPr wrap="square" rtlCol="0">
            <a:spAutoFit/>
          </a:bodyPr>
          <a:lstStyle/>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今天，母亲照例小心翼翼地给花浇水。她把一盆盆盛开的花朵轻轻挪动，使它们面向太阳。我从楼下经过，看到我家阳台装饰着各色各样的花卉，给人春意盎然的感觉。别家的花都是对着家里面的，只能看到或密或疏的枝叶，和整栋楼比起来，我家阳台就像野草堆里冒出的一大簇鲜花。</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9050" y="1233805"/>
            <a:ext cx="6950710" cy="2968625"/>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回到家后，却发现父亲有点不高兴，嘴里喃喃道：“自己买的花怎么给别人看了！”母亲听出了父亲的心思，一边修剪枝叶一边说：“花儿对着外面能更好地吸收阳光。”父亲提高声音说：“花都开了，哪还需要那么多阳光。再说这种花在室内都可以种植的！”</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9845" y="1451610"/>
            <a:ext cx="6950710" cy="2489200"/>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母亲放下了手中的剪刀，伸手去搬花盆。她肯定是想把花盆转向屋里。我想喊他们去楼下看看，但我知道父亲的脾气，没有说出口，只是悄悄把想法告诉了母亲。感谢母亲，她听后居然同意了我的想法，再次把花转向外面。</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2070" y="1125220"/>
            <a:ext cx="6950710" cy="4407535"/>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在这时，对面正在修剪枝叶的阿姨惊叹道：“哎呀，你们家的花儿好漂亮哟！”母亲似乎知道她接下来要问什么，热情地回答道：“对啊，荔湾花市买的，那里的花都漂亮。”阿姨大概是看到我家阳台因为花都转向外面而显得五彩缤纷，也把自家的花往外转，仿佛要与我家一较高下。</a:t>
            </a: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“你家的也很漂亮！”母亲赞美道。</a:t>
            </a: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“这才是春节嘛！”阿姨回答。</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2070" y="1125220"/>
            <a:ext cx="6950710" cy="3928110"/>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没几天时间，我看到楼上楼下又有几户邻居也把自家美丽的花朵转向外面，鲜红的剑兰花，高耸的鸡冠花，大气的牡丹花……你看着我，我看着你，仿佛有意要争奇斗艳，平日显得有些沉闷的住宅楼霎时颇添了些亮色。不过我想，如果每家每户都能把自家美丽的鲜花和外人分享，这幢楼，这个小区，这座城市一定会变成花的海洋。</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0955" y="1348105"/>
            <a:ext cx="7010400" cy="4009390"/>
          </a:xfrm>
          <a:prstGeom prst="rect">
            <a:avLst/>
          </a:prstGeom>
          <a:noFill/>
        </p:spPr>
        <p:txBody>
          <a:bodyPr wrap="square" rtlCol="0">
            <a:spAutoFit/>
          </a:bodyPr>
          <a:lstStyle/>
          <a:p>
            <a:pPr fontAlgn="auto">
              <a:lnSpc>
                <a:spcPct val="130000"/>
              </a:lnSpc>
            </a:pPr>
            <a:r>
              <a:rPr lang="en-US" sz="2800">
                <a:latin typeface="仿宋_GB2312" panose="02010609030101010101" charset="-122"/>
                <a:ea typeface="仿宋_GB2312" panose="02010609030101010101" charset="-122"/>
                <a:cs typeface="仿宋_GB2312" panose="02010609030101010101" charset="-122"/>
              </a:rPr>
              <a:t>    </a:t>
            </a:r>
            <a:r>
              <a:rPr sz="2800">
                <a:latin typeface="仿宋_GB2312" panose="02010609030101010101" charset="-122"/>
                <a:ea typeface="仿宋_GB2312" panose="02010609030101010101" charset="-122"/>
                <a:cs typeface="仿宋_GB2312" panose="02010609030101010101" charset="-122"/>
              </a:rPr>
              <a:t>【</a:t>
            </a:r>
            <a:r>
              <a:rPr lang="zh-CN" sz="2800">
                <a:latin typeface="仿宋_GB2312" panose="02010609030101010101" charset="-122"/>
                <a:ea typeface="仿宋_GB2312" panose="02010609030101010101" charset="-122"/>
                <a:cs typeface="仿宋_GB2312" panose="02010609030101010101" charset="-122"/>
              </a:rPr>
              <a:t>名师</a:t>
            </a:r>
            <a:r>
              <a:rPr sz="2800">
                <a:latin typeface="仿宋_GB2312" panose="02010609030101010101" charset="-122"/>
                <a:ea typeface="仿宋_GB2312" panose="02010609030101010101" charset="-122"/>
                <a:cs typeface="仿宋_GB2312" panose="02010609030101010101" charset="-122"/>
              </a:rPr>
              <a:t>点评】盲人打灯，不光照亮别人，也会方便自己，这就是分享。本文以阳台上几盆花的朝向为切入口，通过花朵面向屋外和面向屋内所产生的不同效果之间的对比，表现了“分享让生活更美丽”的主题，可谓扣住了所给材料的核心命意。本文选材富含生活味儿，语言平实质朴，可圈可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992505" y="-60960"/>
            <a:ext cx="8030210" cy="6980555"/>
          </a:xfrm>
          <a:prstGeom prst="rect">
            <a:avLst/>
          </a:prstGeom>
          <a:noFill/>
        </p:spPr>
        <p:txBody>
          <a:bodyPr wrap="square" rtlCol="0">
            <a:spAutoFit/>
          </a:bodyPr>
          <a:lstStyle/>
          <a:p>
            <a:pPr fontAlgn="auto">
              <a:lnSpc>
                <a:spcPct val="110000"/>
              </a:lnSpc>
            </a:pPr>
            <a:r>
              <a:rPr sz="3000" b="1">
                <a:latin typeface="黑体" panose="02010609060101010101" charset="-122"/>
                <a:ea typeface="黑体" panose="02010609060101010101" charset="-122"/>
                <a:cs typeface="楷体_GB2312" panose="02010609030101010101" charset="-122"/>
              </a:rPr>
              <a:t>范文</a:t>
            </a:r>
            <a:r>
              <a:rPr lang="zh-CN" sz="3000" b="1">
                <a:latin typeface="黑体" panose="02010609060101010101" charset="-122"/>
                <a:ea typeface="黑体" panose="02010609060101010101" charset="-122"/>
                <a:cs typeface="楷体_GB2312" panose="02010609030101010101" charset="-122"/>
              </a:rPr>
              <a:t>三</a:t>
            </a:r>
            <a:endParaRPr sz="3000" b="1">
              <a:latin typeface="黑体" panose="02010609060101010101" charset="-122"/>
              <a:ea typeface="黑体" panose="02010609060101010101" charset="-122"/>
              <a:cs typeface="楷体_GB2312" panose="02010609030101010101" charset="-122"/>
            </a:endParaRPr>
          </a:p>
          <a:p>
            <a:pPr algn="ctr" fontAlgn="auto">
              <a:lnSpc>
                <a:spcPct val="110000"/>
              </a:lnSpc>
            </a:pPr>
            <a:r>
              <a:rPr sz="2600">
                <a:latin typeface="黑体" panose="02010609060101010101" charset="-122"/>
                <a:ea typeface="黑体" panose="02010609060101010101" charset="-122"/>
                <a:cs typeface="楷体_GB2312" panose="02010609030101010101" charset="-122"/>
              </a:rPr>
              <a:t>在路上</a:t>
            </a:r>
          </a:p>
          <a:p>
            <a:pPr algn="l" fontAlgn="auto">
              <a:lnSpc>
                <a:spcPct val="110000"/>
              </a:lnSpc>
            </a:pPr>
            <a:r>
              <a:rPr lang="en-US" sz="2600">
                <a:latin typeface="楷体" panose="02010609060101010101" charset="-122"/>
                <a:ea typeface="楷体" panose="02010609060101010101" charset="-122"/>
                <a:cs typeface="楷体_GB2312" panose="02010609030101010101" charset="-122"/>
              </a:rPr>
              <a:t>	</a:t>
            </a:r>
            <a:r>
              <a:rPr sz="2500">
                <a:latin typeface="楷体" panose="02010609060101010101" charset="-122"/>
                <a:ea typeface="楷体" panose="02010609060101010101" charset="-122"/>
                <a:cs typeface="楷体_GB2312" panose="02010609030101010101" charset="-122"/>
              </a:rPr>
              <a:t>从纯真到成熟，我一直在行走，一直在路上……——题记</a:t>
            </a:r>
          </a:p>
          <a:p>
            <a:pPr algn="ctr" fontAlgn="auto">
              <a:lnSpc>
                <a:spcPct val="110000"/>
              </a:lnSpc>
            </a:pPr>
            <a:r>
              <a:rPr sz="2500">
                <a:latin typeface="黑体" panose="02010609060101010101" charset="-122"/>
                <a:ea typeface="黑体" panose="02010609060101010101" charset="-122"/>
                <a:cs typeface="楷体_GB2312" panose="02010609030101010101" charset="-122"/>
              </a:rPr>
              <a:t>乡间小路</a:t>
            </a:r>
            <a:endParaRPr sz="2500">
              <a:latin typeface="楷体" panose="02010609060101010101" charset="-122"/>
              <a:ea typeface="楷体" panose="02010609060101010101" charset="-122"/>
              <a:cs typeface="楷体_GB2312" panose="02010609030101010101" charset="-122"/>
            </a:endParaRPr>
          </a:p>
          <a:p>
            <a:pPr algn="l" fontAlgn="auto">
              <a:lnSpc>
                <a:spcPct val="110000"/>
              </a:lnSpc>
            </a:pPr>
            <a:r>
              <a:rPr lang="en-US" sz="2500">
                <a:latin typeface="楷体" panose="02010609060101010101" charset="-122"/>
                <a:ea typeface="楷体" panose="02010609060101010101" charset="-122"/>
                <a:cs typeface="楷体_GB2312" panose="02010609030101010101" charset="-122"/>
              </a:rPr>
              <a:t>	</a:t>
            </a:r>
            <a:r>
              <a:rPr sz="2500">
                <a:latin typeface="楷体" panose="02010609060101010101" charset="-122"/>
                <a:ea typeface="楷体" panose="02010609060101010101" charset="-122"/>
                <a:cs typeface="楷体_GB2312" panose="02010609030101010101" charset="-122"/>
              </a:rPr>
              <a:t>“乖孙女呦~慢点跑……”在一条乡间小路上，一个穿着白色T恤、黑色短裤、粉色凉鞋的小女孩飞速地奔跑着，丝毫不顾脚下飞溅起的黄土和后面步履略显蹒跚的老年人。“爷爷~快点啊，太慢了奶奶会把西瓜吃完的。”边说还边回头看，“啪！”的一声，小女孩摔在地上，号啕大哭，爷爷无奈地走上前抱起小孙女，轻轻地拍打颈部，“没事啊，乖乖，不疼不疼……吃西瓜去咯。”爷爷无比温柔地说道。“嗯！我要吃大大的西瓜！”就那么一小会，小女孩又欢快地朝前跑去……这个小女孩就是我，我童年所有的欢乐都发生在这条乡间小路上，这里储存着我所有的纯真年华。</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320" y="257810"/>
            <a:ext cx="4773930" cy="1014730"/>
          </a:xfrm>
          <a:prstGeom prst="rect">
            <a:avLst/>
          </a:prstGeom>
          <a:noFill/>
          <a:ln>
            <a:noFill/>
          </a:ln>
        </p:spPr>
        <p:txBody>
          <a:bodyPr wrap="none" rtlCol="0" anchor="t">
            <a:spAutoFit/>
            <a:scene3d>
              <a:camera prst="orthographicFront"/>
              <a:lightRig rig="threePt" dir="t"/>
            </a:scene3d>
          </a:bodyPr>
          <a:lstStyle/>
          <a:p>
            <a:pPr algn="ctr"/>
            <a:r>
              <a:rPr lang="zh-CN" altLang="zh-CN" sz="6000" b="1">
                <a:solidFill>
                  <a:schemeClr val="accent1"/>
                </a:solidFill>
                <a:effectLst>
                  <a:outerShdw blurRad="38100" dist="25400" dir="5400000" algn="ctr" rotWithShape="0">
                    <a:srgbClr val="6E747A">
                      <a:alpha val="43000"/>
                    </a:srgbClr>
                  </a:outerShdw>
                </a:effectLst>
              </a:rPr>
              <a:t>【写作导航】</a:t>
            </a:r>
          </a:p>
        </p:txBody>
      </p:sp>
      <p:sp>
        <p:nvSpPr>
          <p:cNvPr id="2" name="文本框 1"/>
          <p:cNvSpPr txBox="1"/>
          <p:nvPr/>
        </p:nvSpPr>
        <p:spPr>
          <a:xfrm>
            <a:off x="1474470" y="1358265"/>
            <a:ext cx="6424295" cy="4521835"/>
          </a:xfrm>
          <a:prstGeom prst="rect">
            <a:avLst/>
          </a:prstGeom>
          <a:noFill/>
        </p:spPr>
        <p:txBody>
          <a:bodyPr wrap="square" rtlCol="0">
            <a:spAutoFit/>
          </a:bodyPr>
          <a:lstStyle/>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如果说主题是文章的灵魂，材料是文章的血肉，那么结构就是文章的骨骼。要使文章结构完整紧凑，作者在写作之前就得布局谋篇，安排文章的结构，做到成竹在胸，这也就是老师平时常说的“打草稿”。</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布局谋篇，也就是结构，是文章的身段和形式。它需要精心包装，需要认真构思和设计。中考作文评卷对文章结构的要求是“扣题准确，结构紧凑，布局灵活，思路清晰。”</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文章的布局要注意以下几点：</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1115" y="516255"/>
            <a:ext cx="6950710" cy="5367020"/>
          </a:xfrm>
          <a:prstGeom prst="rect">
            <a:avLst/>
          </a:prstGeom>
          <a:noFill/>
        </p:spPr>
        <p:txBody>
          <a:bodyPr wrap="square" rtlCol="0">
            <a:spAutoFit/>
          </a:bodyPr>
          <a:lstStyle/>
          <a:p>
            <a:pPr algn="ctr" fontAlgn="auto">
              <a:lnSpc>
                <a:spcPct val="120000"/>
              </a:lnSpc>
            </a:pPr>
            <a:r>
              <a:rPr sz="2600">
                <a:latin typeface="黑体" panose="02010609060101010101" charset="-122"/>
                <a:ea typeface="黑体" panose="02010609060101010101" charset="-122"/>
                <a:cs typeface="楷体" panose="02010609060101010101" charset="-122"/>
              </a:rPr>
              <a:t>田间小路</a:t>
            </a:r>
            <a:endParaRPr sz="2600">
              <a:latin typeface="楷体" panose="02010609060101010101" charset="-122"/>
              <a:ea typeface="楷体" panose="02010609060101010101" charset="-122"/>
              <a:cs typeface="楷体" panose="02010609060101010101" charset="-122"/>
            </a:endParaRP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xxx！快点走啊，照你这速度几点才能到家啊”在一条田间小路上，一群身着深蓝色校服的小学生们在互相追逐打闹着，她们原本可以乘坐公交车轻松回家，可她们不愿那么枯燥的回家，经过无数次冒险终于找到一条通往家的田间小路，黄黄的土墩纵横交错，形成了一条条的小路也形成了一条条欢乐的出发点……这群小学生中有一位就是我，我小学所有的欢乐都发生在这条田间小路上，这里储存着我所有的青葱年华。</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9525" y="23495"/>
            <a:ext cx="7298055" cy="6811010"/>
          </a:xfrm>
          <a:prstGeom prst="rect">
            <a:avLst/>
          </a:prstGeom>
          <a:noFill/>
        </p:spPr>
        <p:txBody>
          <a:bodyPr wrap="square" rtlCol="0">
            <a:spAutoFit/>
          </a:bodyPr>
          <a:lstStyle/>
          <a:p>
            <a:pPr algn="ctr" fontAlgn="auto">
              <a:lnSpc>
                <a:spcPct val="105000"/>
              </a:lnSpc>
            </a:pPr>
            <a:r>
              <a:rPr sz="2600">
                <a:latin typeface="黑体" panose="02010609060101010101" charset="-122"/>
                <a:ea typeface="黑体" panose="02010609060101010101" charset="-122"/>
                <a:cs typeface="楷体" panose="02010609060101010101" charset="-122"/>
              </a:rPr>
              <a:t>校间小路</a:t>
            </a:r>
            <a:endParaRPr sz="2600">
              <a:latin typeface="楷体" panose="02010609060101010101" charset="-122"/>
              <a:ea typeface="楷体" panose="02010609060101010101" charset="-122"/>
              <a:cs typeface="楷体" panose="02010609060101010101" charset="-122"/>
            </a:endParaRPr>
          </a:p>
          <a:p>
            <a:pPr fontAlgn="auto">
              <a:lnSpc>
                <a:spcPct val="105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xxx，急什么？！晚自习又不会迟到，先陪我去打点水喝。”在一条校间小路上，一群身着浅蓝色校服的初中生正朝教室走去，在她们的左边就是一道长长的楼梯可以直通教室，可她们不想或者是害怕太早进入教室，转而走向曲折的校间小路，天朦朦胧胧的，夜幕即将降临，只有那路灯散发出微量的光指引我们前进，只有在这里我们在可以轻松自由的畅所欲言、可以抒发自己的不快或者是不安……其中一个人就是我，我初中所有的欢乐都发生在这条校间小路上，这里储存着我所有的成熟年华。</a:t>
            </a:r>
          </a:p>
          <a:p>
            <a:pPr fontAlgn="auto">
              <a:lnSpc>
                <a:spcPct val="105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一颗不知名的种子，从嫩芽成长为参天大树，那一圈圈年轮证明它在路上。</a:t>
            </a:r>
          </a:p>
          <a:p>
            <a:pPr fontAlgn="auto">
              <a:lnSpc>
                <a:spcPct val="105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一个不知名的我，从纯真成长为成熟，那一条条小路证明我在路上。</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51635" y="1554480"/>
            <a:ext cx="6096635" cy="2330450"/>
          </a:xfrm>
          <a:prstGeom prst="rect">
            <a:avLst/>
          </a:prstGeom>
          <a:noFill/>
        </p:spPr>
        <p:txBody>
          <a:bodyPr wrap="square" rtlCol="0">
            <a:spAutoFit/>
          </a:bodyPr>
          <a:lstStyle/>
          <a:p>
            <a:pPr fontAlgn="auto">
              <a:lnSpc>
                <a:spcPct val="130000"/>
              </a:lnSpc>
            </a:pPr>
            <a:r>
              <a:rPr lang="en-US" sz="2800">
                <a:latin typeface="仿宋_GB2312" panose="02010609030101010101" charset="-122"/>
                <a:ea typeface="仿宋_GB2312" panose="02010609030101010101" charset="-122"/>
                <a:cs typeface="仿宋_GB2312" panose="02010609030101010101" charset="-122"/>
              </a:rPr>
              <a:t>    </a:t>
            </a:r>
            <a:r>
              <a:rPr sz="2800">
                <a:latin typeface="仿宋_GB2312" panose="02010609030101010101" charset="-122"/>
                <a:ea typeface="仿宋_GB2312" panose="02010609030101010101" charset="-122"/>
                <a:cs typeface="仿宋_GB2312" panose="02010609030101010101" charset="-122"/>
              </a:rPr>
              <a:t>【</a:t>
            </a:r>
            <a:r>
              <a:rPr lang="zh-CN" sz="2800">
                <a:latin typeface="仿宋_GB2312" panose="02010609030101010101" charset="-122"/>
                <a:ea typeface="仿宋_GB2312" panose="02010609030101010101" charset="-122"/>
                <a:cs typeface="仿宋_GB2312" panose="02010609030101010101" charset="-122"/>
              </a:rPr>
              <a:t>名师</a:t>
            </a:r>
            <a:r>
              <a:rPr sz="2800">
                <a:latin typeface="仿宋_GB2312" panose="02010609030101010101" charset="-122"/>
                <a:ea typeface="仿宋_GB2312" panose="02010609030101010101" charset="-122"/>
                <a:cs typeface="仿宋_GB2312" panose="02010609030101010101" charset="-122"/>
              </a:rPr>
              <a:t>点评】本文章采取三段式小标题的格式讲述了自己成长之路。形式新颖，语言流畅自然，是篇不错的文章。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234440" y="530860"/>
            <a:ext cx="7185660" cy="4887595"/>
          </a:xfrm>
          <a:prstGeom prst="rect">
            <a:avLst/>
          </a:prstGeom>
          <a:noFill/>
        </p:spPr>
        <p:txBody>
          <a:bodyPr wrap="square" rtlCol="0">
            <a:spAutoFit/>
          </a:bodyPr>
          <a:lstStyle/>
          <a:p>
            <a:pPr fontAlgn="auto">
              <a:lnSpc>
                <a:spcPct val="120000"/>
              </a:lnSpc>
            </a:pPr>
            <a:r>
              <a:rPr lang="en-US" sz="2600">
                <a:latin typeface="宋体" panose="02010600030101010101" pitchFamily="2" charset="-122"/>
                <a:ea typeface="宋体" panose="02010600030101010101" pitchFamily="2" charset="-122"/>
                <a:cs typeface="宋体" panose="02010600030101010101" pitchFamily="2" charset="-122"/>
              </a:rPr>
              <a:t>	</a:t>
            </a:r>
            <a:r>
              <a:rPr sz="2600">
                <a:latin typeface="宋体" panose="02010600030101010101" pitchFamily="2" charset="-122"/>
                <a:ea typeface="宋体" panose="02010600030101010101" pitchFamily="2" charset="-122"/>
                <a:cs typeface="宋体" panose="02010600030101010101" pitchFamily="2" charset="-122"/>
              </a:rPr>
              <a:t>1.文章布局要为主题服务。即通过详略处理材料，正确划分段落层次，巧妙设计开头结尾，精心安排伏笔照应，使文章形成一个匀称完整的有机体，以便完美深刻地表现主题。</a:t>
            </a:r>
          </a:p>
          <a:p>
            <a:pPr fontAlgn="auto">
              <a:lnSpc>
                <a:spcPct val="120000"/>
              </a:lnSpc>
            </a:pPr>
            <a:r>
              <a:rPr lang="en-US" sz="2600">
                <a:latin typeface="宋体" panose="02010600030101010101" pitchFamily="2" charset="-122"/>
                <a:ea typeface="宋体" panose="02010600030101010101" pitchFamily="2" charset="-122"/>
                <a:cs typeface="宋体" panose="02010600030101010101" pitchFamily="2" charset="-122"/>
              </a:rPr>
              <a:t>	</a:t>
            </a:r>
            <a:r>
              <a:rPr sz="2600">
                <a:latin typeface="宋体" panose="02010600030101010101" pitchFamily="2" charset="-122"/>
                <a:ea typeface="宋体" panose="02010600030101010101" pitchFamily="2" charset="-122"/>
                <a:cs typeface="宋体" panose="02010600030101010101" pitchFamily="2" charset="-122"/>
              </a:rPr>
              <a:t>2.文章布局要合理而缜密。一篇好文章各部分内容既不能相互排斥，也不能重复雷同，而应彼此之间相得益彰。</a:t>
            </a:r>
          </a:p>
          <a:p>
            <a:pPr fontAlgn="auto">
              <a:lnSpc>
                <a:spcPct val="120000"/>
              </a:lnSpc>
            </a:pPr>
            <a:r>
              <a:rPr lang="en-US" sz="2600">
                <a:latin typeface="宋体" panose="02010600030101010101" pitchFamily="2" charset="-122"/>
                <a:ea typeface="宋体" panose="02010600030101010101" pitchFamily="2" charset="-122"/>
                <a:cs typeface="宋体" panose="02010600030101010101" pitchFamily="2" charset="-122"/>
              </a:rPr>
              <a:t>	</a:t>
            </a:r>
            <a:r>
              <a:rPr sz="2600">
                <a:latin typeface="宋体" panose="02010600030101010101" pitchFamily="2" charset="-122"/>
                <a:ea typeface="宋体" panose="02010600030101010101" pitchFamily="2" charset="-122"/>
                <a:cs typeface="宋体" panose="02010600030101010101" pitchFamily="2" charset="-122"/>
              </a:rPr>
              <a:t>3.文章布局要富于变化。从优秀作文的情况来看，它们往往是以新颖的外在形式获得了良好的第一印象。</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126490" y="820420"/>
            <a:ext cx="7512050" cy="3636010"/>
          </a:xfrm>
          <a:prstGeom prst="rect">
            <a:avLst/>
          </a:prstGeom>
          <a:noFill/>
        </p:spPr>
        <p:txBody>
          <a:bodyPr wrap="square" rtlCol="0">
            <a:spAutoFit/>
          </a:bodyPr>
          <a:lstStyle/>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几种常见的结构模式：</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1.线形结构模式。</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所谓“线形结构模式的文章”就是全文只写一件事情的文章形式。就是将一件事情从开端、发展、高潮到结局一条线写下来。</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这种形式的文章内容很单纯，不容易出彩，要想写出高水平、符合中考作文评分标准且优秀的“线形结构的文章”必须至少做好以下三个方面的工作：</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234440" y="363220"/>
            <a:ext cx="7512050" cy="5851525"/>
          </a:xfrm>
          <a:prstGeom prst="rect">
            <a:avLst/>
          </a:prstGeom>
          <a:noFill/>
        </p:spPr>
        <p:txBody>
          <a:bodyPr wrap="square" rtlCol="0">
            <a:spAutoFit/>
          </a:bodyPr>
          <a:lstStyle/>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(1)符合文章文体特征——善于描写。</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(2)有意识使用各种修辞手法——使语言生动有表现力。</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(3)适当的环境描写——渲染气氛增加文学意蕴。</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2.块状结构模式。</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所谓块状结构的文章就是指一篇文章可以分割成几个相对独立的单位，有明显的层次结构。块状结构的文章又可以分成以下两种：</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(1)无标志块状结构文章。</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(2)有标志块状结构文章。</a:t>
            </a:r>
          </a:p>
          <a:p>
            <a:pPr fontAlgn="auto">
              <a:lnSpc>
                <a:spcPct val="12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按“标志”的不同可将有标志块状结构文章再分成四种形式：①数字小标题标志；②文字小标题标志；③空格标志；④过渡句标志。</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15950" y="36830"/>
            <a:ext cx="477393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【写作实践】</a:t>
            </a:r>
          </a:p>
        </p:txBody>
      </p:sp>
      <p:sp>
        <p:nvSpPr>
          <p:cNvPr id="7" name="文本框 6"/>
          <p:cNvSpPr txBox="1"/>
          <p:nvPr/>
        </p:nvSpPr>
        <p:spPr>
          <a:xfrm>
            <a:off x="1041400" y="953770"/>
            <a:ext cx="7061200" cy="5846445"/>
          </a:xfrm>
          <a:prstGeom prst="rect">
            <a:avLst/>
          </a:prstGeom>
          <a:noFill/>
        </p:spPr>
        <p:txBody>
          <a:bodyPr wrap="square" rtlCol="0">
            <a:spAutoFit/>
          </a:bodyPr>
          <a:lstStyle/>
          <a:p>
            <a:pPr fontAlgn="auto">
              <a:lnSpc>
                <a:spcPct val="120000"/>
              </a:lnSpc>
            </a:pPr>
            <a:r>
              <a:rPr lang="en-US" sz="2600"/>
              <a:t>	</a:t>
            </a:r>
            <a:r>
              <a:rPr sz="2600"/>
              <a:t>1.古老的建筑，独特的物产、美丽的传说……这些都可能是你家乡的名片。试以《家乡的名片》为题，写一篇作文。不少于600字。</a:t>
            </a:r>
          </a:p>
          <a:p>
            <a:pPr fontAlgn="auto">
              <a:lnSpc>
                <a:spcPct val="120000"/>
              </a:lnSpc>
            </a:pPr>
            <a:r>
              <a:rPr lang="en-US" sz="2600"/>
              <a:t>	</a:t>
            </a:r>
            <a:r>
              <a:rPr sz="2600"/>
              <a:t>2.阅读下面的材料，从中选择你感触最深的一点，自拟题目，自定文体，把你的故事或感悟写出来。不少于600字。</a:t>
            </a:r>
          </a:p>
          <a:p>
            <a:pPr fontAlgn="auto">
              <a:lnSpc>
                <a:spcPct val="120000"/>
              </a:lnSpc>
            </a:pPr>
            <a:r>
              <a:rPr lang="en-US" sz="2600"/>
              <a:t>	</a:t>
            </a:r>
            <a:r>
              <a:rPr sz="2600"/>
              <a:t>材料见教材P61。</a:t>
            </a:r>
          </a:p>
          <a:p>
            <a:pPr fontAlgn="auto">
              <a:lnSpc>
                <a:spcPct val="120000"/>
              </a:lnSpc>
            </a:pPr>
            <a:r>
              <a:rPr lang="en-US" sz="2600"/>
              <a:t>	</a:t>
            </a:r>
            <a:r>
              <a:rPr sz="2600"/>
              <a:t>3.我们每天都在路上。生活路上有欢笑，学习路上有艰辛，交友路上有甘甜，追求路上有付出。在路上，我们有坚实的脚步，有丰富的体验，有无尽的期盼与思考。请以《在路上》为题，自定文体，写一篇作文。不少于600字。</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3335" y="1210310"/>
            <a:ext cx="7068820" cy="4050030"/>
          </a:xfrm>
          <a:prstGeom prst="rect">
            <a:avLst/>
          </a:prstGeom>
          <a:noFill/>
        </p:spPr>
        <p:txBody>
          <a:bodyPr wrap="square" rtlCol="0">
            <a:spAutoFit/>
          </a:bodyPr>
          <a:lstStyle/>
          <a:p>
            <a:pPr fontAlgn="auto">
              <a:lnSpc>
                <a:spcPct val="130000"/>
              </a:lnSpc>
            </a:pPr>
            <a:r>
              <a:rPr sz="3000" b="1">
                <a:latin typeface="黑体" panose="02010609060101010101" charset="-122"/>
                <a:ea typeface="黑体" panose="02010609060101010101" charset="-122"/>
                <a:cs typeface="宋体" panose="02010600030101010101" pitchFamily="2" charset="-122"/>
              </a:rPr>
              <a:t>范文一</a:t>
            </a:r>
            <a:endParaRPr sz="2200">
              <a:latin typeface="楷体_GB2312" panose="02010609030101010101" charset="-122"/>
              <a:ea typeface="楷体_GB2312" panose="02010609030101010101" charset="-122"/>
              <a:cs typeface="楷体_GB2312" panose="02010609030101010101" charset="-122"/>
            </a:endParaRPr>
          </a:p>
          <a:p>
            <a:pPr algn="ctr" fontAlgn="auto">
              <a:lnSpc>
                <a:spcPct val="130000"/>
              </a:lnSpc>
            </a:pPr>
            <a:r>
              <a:rPr lang="en-US" sz="2200">
                <a:latin typeface="楷体_GB2312" panose="02010609030101010101" charset="-122"/>
                <a:ea typeface="楷体_GB2312" panose="02010609030101010101" charset="-122"/>
                <a:cs typeface="楷体_GB2312" panose="02010609030101010101" charset="-122"/>
              </a:rPr>
              <a:t>	</a:t>
            </a:r>
            <a:r>
              <a:rPr sz="2800">
                <a:latin typeface="黑体" panose="02010609060101010101" charset="-122"/>
                <a:ea typeface="黑体" panose="02010609060101010101" charset="-122"/>
                <a:cs typeface="楷体" panose="02010609060101010101" charset="-122"/>
              </a:rPr>
              <a:t>家乡的名片</a:t>
            </a:r>
          </a:p>
          <a:p>
            <a:pPr algn="l" fontAlgn="auto">
              <a:lnSpc>
                <a:spcPct val="130000"/>
              </a:lnSpc>
            </a:pPr>
            <a:r>
              <a:rPr lang="en-US" sz="2800">
                <a:latin typeface="黑体" panose="02010609060101010101" charset="-122"/>
                <a:ea typeface="黑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我的家乡恩施位于湖北西南部，那里地势高，夏季十分凉爽，自然风景十分优美，遍布着许多名贵中药材。家乡的特产可不少哟，如：豆腐乳、凤头姜、茶叶、清江鱼、关口葡萄、黄连……</a:t>
            </a:r>
          </a:p>
        </p:txBody>
      </p:sp>
      <p:sp>
        <p:nvSpPr>
          <p:cNvPr id="3" name="矩形 2"/>
          <p:cNvSpPr/>
          <p:nvPr/>
        </p:nvSpPr>
        <p:spPr>
          <a:xfrm>
            <a:off x="880110" y="762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佳作赏析</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27480" y="880745"/>
            <a:ext cx="6765290" cy="477139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家乡有很多好玩的风俗习惯。土家族、苗族姑娘如果踩到某男士的脚，还狠狠地踩，证明那个姑娘喜欢那个男士。如果男士扯姑娘的衣角证明男士喜欢上那位姑娘了。苗族、土家族姑娘都要进行“哭嫁”。要哭父母、爷爷、奶奶……因为嫁人后姑娘要离开家，去丈夫的家，要感谢家人养育之恩才哭的。而且，这不是一天两天能办完的事，有时要哭上两个多月呢！</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6990" y="782955"/>
            <a:ext cx="7070725"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我老家还是个山城，因为山，城市里都是新鲜的空气，吸气吐气都会感觉似乎有比平时多几倍的氧气进入肺部，而且很少有灰烟飘在柏油马路上，很少有嘈杂的声音在你耳边回响。</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家乡的景点可不少、腾龙洞就是一个代表。腾龙洞高约76米，宽约64米，它全长60多千米，目前仍在开发，里面可步行游览，或坐游览车进行一部分的观赏。里面的表演最有看头，介绍了恩施的风俗、传说、歌曲、舞蹈等，让人大开眼界。</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Words>
  <Application>WPS 演示</Application>
  <PresentationFormat>全屏显示(4:3)</PresentationFormat>
  <Paragraphs>64</Paragraphs>
  <Slides>22</Slides>
  <Notes>22</Notes>
  <HiddenSlides>0</HiddenSlides>
  <MMClips>0</MMClips>
  <ScaleCrop>false</ScaleCrop>
  <HeadingPairs>
    <vt:vector size="4" baseType="variant">
      <vt:variant>
        <vt:lpstr>主题</vt:lpstr>
      </vt:variant>
      <vt:variant>
        <vt:i4>2</vt:i4>
      </vt:variant>
      <vt:variant>
        <vt:lpstr>幻灯片标题</vt:lpstr>
      </vt:variant>
      <vt:variant>
        <vt:i4>22</vt:i4>
      </vt:variant>
    </vt:vector>
  </HeadingPairs>
  <TitlesOfParts>
    <vt:vector size="24"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2019-01-17T11:52:29Z</dcterms:created>
  <dcterms:modified xsi:type="dcterms:W3CDTF">2019-01-23T06:33:36Z</dcterms:modified>
</cp:coreProperties>
</file>