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0"/>
  </p:notesMasterIdLst>
  <p:sldIdLst>
    <p:sldId id="330" r:id="rId2"/>
    <p:sldId id="258" r:id="rId3"/>
    <p:sldId id="260" r:id="rId4"/>
    <p:sldId id="262" r:id="rId5"/>
    <p:sldId id="264" r:id="rId6"/>
    <p:sldId id="266" r:id="rId7"/>
    <p:sldId id="269" r:id="rId8"/>
    <p:sldId id="271" r:id="rId9"/>
    <p:sldId id="273" r:id="rId10"/>
    <p:sldId id="275" r:id="rId11"/>
    <p:sldId id="277" r:id="rId12"/>
    <p:sldId id="279" r:id="rId13"/>
    <p:sldId id="281" r:id="rId14"/>
    <p:sldId id="282" r:id="rId15"/>
    <p:sldId id="284" r:id="rId16"/>
    <p:sldId id="286" r:id="rId17"/>
    <p:sldId id="288" r:id="rId18"/>
    <p:sldId id="291" r:id="rId19"/>
    <p:sldId id="293" r:id="rId20"/>
    <p:sldId id="295" r:id="rId21"/>
    <p:sldId id="297" r:id="rId22"/>
    <p:sldId id="299" r:id="rId23"/>
    <p:sldId id="301" r:id="rId24"/>
    <p:sldId id="303" r:id="rId25"/>
    <p:sldId id="305" r:id="rId26"/>
    <p:sldId id="306" r:id="rId27"/>
    <p:sldId id="307" r:id="rId28"/>
    <p:sldId id="309" r:id="rId29"/>
    <p:sldId id="311" r:id="rId30"/>
    <p:sldId id="313" r:id="rId31"/>
    <p:sldId id="314" r:id="rId32"/>
    <p:sldId id="316" r:id="rId33"/>
    <p:sldId id="318" r:id="rId34"/>
    <p:sldId id="320" r:id="rId35"/>
    <p:sldId id="322" r:id="rId36"/>
    <p:sldId id="324" r:id="rId37"/>
    <p:sldId id="326" r:id="rId38"/>
    <p:sldId id="328" r:id="rId39"/>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50" d="100"/>
          <a:sy n="50" d="100"/>
        </p:scale>
        <p:origin x="-2142" y="-1284"/>
      </p:cViewPr>
      <p:guideLst>
        <p:guide orient="horz" pos="2160"/>
        <p:guide pos="3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image" Target="../media/image10.wmf"/><Relationship Id="rId7" Type="http://schemas.openxmlformats.org/officeDocument/2006/relationships/image" Target="../media/image14.wmf"/><Relationship Id="rId2" Type="http://schemas.openxmlformats.org/officeDocument/2006/relationships/image" Target="../media/image9.wmf"/><Relationship Id="rId1" Type="http://schemas.openxmlformats.org/officeDocument/2006/relationships/image" Target="../media/image8.wmf"/><Relationship Id="rId6" Type="http://schemas.openxmlformats.org/officeDocument/2006/relationships/image" Target="../media/image13.wmf"/><Relationship Id="rId5" Type="http://schemas.openxmlformats.org/officeDocument/2006/relationships/image" Target="../media/image12.wmf"/><Relationship Id="rId4" Type="http://schemas.openxmlformats.org/officeDocument/2006/relationships/image" Target="../media/image11.wmf"/><Relationship Id="rId9" Type="http://schemas.openxmlformats.org/officeDocument/2006/relationships/image" Target="../media/image1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 Target="../slides/slide11.xml"/><Relationship Id="rId5" Type="http://schemas.openxmlformats.org/officeDocument/2006/relationships/slide" Target="../slides/slide2.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hlinkClick r:id="rId5"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6" action="ppaction://hlinksldjump"/>
                </a:rPr>
                <a:t>三年</a:t>
              </a:r>
              <a:r>
                <a:rPr kumimoji="0" lang="zh-CN" altLang="en-US" sz="1200" b="1" i="0" u="sng" strike="noStrike" kern="1200" cap="none" spc="0" normalizeH="0" baseline="0" noProof="0" dirty="0" smtClean="0">
                  <a:ln>
                    <a:noFill/>
                  </a:ln>
                  <a:effectLst/>
                  <a:uLnTx/>
                  <a:uFillTx/>
                  <a:latin typeface="黑体" panose="02010600030101010101" pitchFamily="49" charset="-122"/>
                  <a:ea typeface="黑体" panose="02010600030101010101" pitchFamily="49" charset="-122"/>
                  <a:cs typeface="+mn-cs"/>
                  <a:hlinkClick r:id="rId6" action="ppaction://hlinksldjump"/>
                </a:rPr>
                <a:t>模拟</a:t>
              </a:r>
              <a:endPar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7"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0030101010101" pitchFamily="49" charset="-122"/>
                  <a:ea typeface="黑体" panose="0201060003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49" r:id="rId1"/>
    <p:sldLayoutId id="2147483652" r:id="rId2"/>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notesSlide" Target="../notesSlides/notesSlide5.xml"/><Relationship Id="rId7" Type="http://schemas.openxmlformats.org/officeDocument/2006/relationships/oleObject" Target="../embeddings/oleObject7.bin"/><Relationship Id="rId12"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6.bin"/><Relationship Id="rId11" Type="http://schemas.openxmlformats.org/officeDocument/2006/relationships/oleObject" Target="../embeddings/oleObject11.bin"/><Relationship Id="rId5" Type="http://schemas.openxmlformats.org/officeDocument/2006/relationships/oleObject" Target="../embeddings/oleObject5.bin"/><Relationship Id="rId10" Type="http://schemas.openxmlformats.org/officeDocument/2006/relationships/oleObject" Target="../embeddings/oleObject10.bin"/><Relationship Id="rId4" Type="http://schemas.openxmlformats.org/officeDocument/2006/relationships/oleObject" Target="../embeddings/oleObject4.bin"/><Relationship Id="rId9" Type="http://schemas.openxmlformats.org/officeDocument/2006/relationships/oleObject" Target="../embeddings/oleObject9.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0030101010101" pitchFamily="49" charset="-122"/>
                <a:ea typeface="黑体" panose="02010600030101010101" pitchFamily="49" charset="-122"/>
                <a:cs typeface="+mj-cs"/>
              </a:rPr>
              <a:t>专题</a:t>
            </a:r>
            <a:r>
              <a:rPr lang="zh-CN" altLang="en-US" sz="3600" kern="0" dirty="0" smtClean="0">
                <a:latin typeface="黑体" panose="02010600030101010101" pitchFamily="49" charset="-122"/>
                <a:ea typeface="黑体" panose="02010600030101010101" pitchFamily="49" charset="-122"/>
                <a:cs typeface="+mj-cs"/>
              </a:rPr>
              <a:t>四 </a:t>
            </a:r>
            <a:r>
              <a:rPr kumimoji="0" lang="zh-CN" altLang="en-US" sz="3600" b="0" kern="0" cap="none" spc="0" normalizeH="0" baseline="0" noProof="0" dirty="0" smtClean="0">
                <a:latin typeface="黑体" panose="02010600030101010101" pitchFamily="49" charset="-122"/>
                <a:ea typeface="黑体" panose="02010600030101010101" pitchFamily="49" charset="-122"/>
                <a:cs typeface="+mj-cs"/>
              </a:rPr>
              <a:t> 标点符号的正确使用</a:t>
            </a:r>
            <a:r>
              <a:rPr kumimoji="0" lang="en-US" altLang="zh-CN" sz="2800" b="0" kern="0" cap="none" spc="0" normalizeH="0" baseline="0" noProof="0" dirty="0">
                <a:latin typeface="黑体" panose="02010600030101010101" pitchFamily="49" charset="-122"/>
                <a:ea typeface="黑体" panose="02010600030101010101" pitchFamily="49" charset="-122"/>
                <a:cs typeface="+mj-cs"/>
              </a:rPr>
              <a:t/>
            </a:r>
            <a:br>
              <a:rPr kumimoji="0" lang="en-US" altLang="zh-CN" sz="2800" b="0" kern="0" cap="none" spc="0" normalizeH="0" baseline="0" noProof="0" dirty="0">
                <a:latin typeface="黑体" panose="02010600030101010101" pitchFamily="49" charset="-122"/>
                <a:ea typeface="黑体" panose="02010600030101010101" pitchFamily="49" charset="-122"/>
                <a:cs typeface="+mj-cs"/>
              </a:rPr>
            </a:br>
            <a:endParaRPr kumimoji="0" lang="zh-CN" altLang="en-US" sz="2800" b="0" kern="0" cap="none" spc="0" normalizeH="0" baseline="0" noProof="0" dirty="0">
              <a:latin typeface="黑体" panose="02010600030101010101" pitchFamily="49" charset="-122"/>
              <a:ea typeface="黑体" panose="0201060003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0030101010101" pitchFamily="49" charset="-122"/>
              </a:rPr>
              <a:t>高考语文</a:t>
            </a:r>
            <a:r>
              <a:rPr lang="zh-CN" altLang="en-US" sz="4000" dirty="0" smtClean="0">
                <a:solidFill>
                  <a:schemeClr val="tx1"/>
                </a:solidFill>
                <a:ea typeface="黑体" panose="02010600030101010101" pitchFamily="49" charset="-122"/>
              </a:rPr>
              <a:t> </a:t>
            </a:r>
            <a:r>
              <a:rPr lang="zh-CN" altLang="en-US" sz="1800" dirty="0" smtClean="0">
                <a:solidFill>
                  <a:schemeClr val="tx1"/>
                </a:solidFill>
                <a:ea typeface="黑体" panose="02010600030101010101" pitchFamily="49" charset="-122"/>
              </a:rPr>
              <a:t>(浙江专用</a:t>
            </a:r>
            <a:r>
              <a:rPr lang="zh-CN" altLang="en-US" sz="1800" dirty="0">
                <a:solidFill>
                  <a:schemeClr val="tx1"/>
                </a:solidFill>
                <a:ea typeface="黑体" panose="0201060003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5.(2014重庆,4)下列选项中,标点符号使用</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　    </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A.中国重庆——德国杜伊斯堡,2011年开通的渝新欧铁路,横跨欧亚6国,为建立新丝绸之路经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济带打下了基础。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B.“玉兔”号月球车登月后需要一条“被子”御寒和一个“闹钟”唤醒,承担这两项任务的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是它的供电系统——太阳翼。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C.小王正在专心致志地看央视的《舌尖上的中国Ⅱ·家常》。叫她,不应;碰她,不理。她仿佛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要从家常百味中体会人生百味。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D.她对着妈妈跺着脚大喊:“我的话你听见没有呀?干吗要做那么多事呀?你知道不知道我不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需要你做那么多、管那么多呀?”</a:t>
            </a:r>
            <a:endParaRPr lang="zh-CN" altLang="en-US" dirty="0"/>
          </a:p>
        </p:txBody>
      </p:sp>
      <p:sp>
        <p:nvSpPr>
          <p:cNvPr id="3" name="TextBox 2"/>
          <p:cNvSpPr txBox="1"/>
          <p:nvPr/>
        </p:nvSpPr>
        <p:spPr>
          <a:xfrm>
            <a:off x="539750" y="427752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应将破折号(——)改成连接号(—)。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080381"/>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1.(2018浙江压轴卷,3)阅读下面的文字,回答问题。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中华民族是最早仰望星空的民族之一,“嫦娥奔月”的美丽传说代表了人类对浩瀚宇宙的无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限遐想。[甲]</a:t>
            </a:r>
            <a:r>
              <a:rPr lang="zh-CN" altLang="en-US" sz="1530" u="sng" kern="0" dirty="0" smtClean="0">
                <a:solidFill>
                  <a:srgbClr val="000000"/>
                </a:solidFill>
                <a:latin typeface="Times New Roman" panose="02020603050405020304" pitchFamily="65" charset="-122"/>
                <a:ea typeface="宋体" panose="02010600030101010101" pitchFamily="2" charset="-122"/>
              </a:rPr>
              <a:t>进入新千年,《中国的航天》白皮书正式提出“开展以月球探测为主的深空探</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测的预先研究”和“开展有特色的深空探测和研究”。</a:t>
            </a:r>
            <a:r>
              <a:rPr lang="zh-CN" altLang="en-US" sz="1530" kern="0" dirty="0" smtClean="0">
                <a:solidFill>
                  <a:srgbClr val="000000"/>
                </a:solidFill>
                <a:latin typeface="Times New Roman" panose="02020603050405020304" pitchFamily="65" charset="-122"/>
                <a:ea typeface="宋体" panose="02010600030101010101" pitchFamily="2" charset="-122"/>
              </a:rPr>
              <a:t>自此,中华民族的“奔月”梦想逐渐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变为现实。党的十八大以来,中国进入由航天大国向航天强国发展的关键时期,[乙]</a:t>
            </a:r>
            <a:r>
              <a:rPr lang="zh-CN" altLang="en-US" sz="1530" u="sng" kern="0" dirty="0" smtClean="0">
                <a:solidFill>
                  <a:srgbClr val="000000"/>
                </a:solidFill>
                <a:latin typeface="Times New Roman" panose="02020603050405020304" pitchFamily="65" charset="-122"/>
                <a:ea typeface="宋体" panose="02010600030101010101" pitchFamily="2" charset="-122"/>
              </a:rPr>
              <a:t>“嫦娥一</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号”、“嫦娥二号”、“嫦娥三号”相继发射成功,火星“绕落巡”任务正式启动,标志着我</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国深空探测技术进入世界前列。</a:t>
            </a:r>
            <a:r>
              <a:rPr lang="zh-CN" altLang="en-US" sz="1530" kern="0" dirty="0" smtClean="0">
                <a:solidFill>
                  <a:srgbClr val="000000"/>
                </a:solidFill>
                <a:latin typeface="Times New Roman" panose="02020603050405020304" pitchFamily="65" charset="-122"/>
                <a:ea typeface="宋体" panose="02010600030101010101" pitchFamily="2" charset="-122"/>
              </a:rPr>
              <a:t>[丙]</a:t>
            </a:r>
            <a:r>
              <a:rPr lang="zh-CN" altLang="en-US" sz="1530" u="sng" kern="0" dirty="0" smtClean="0">
                <a:solidFill>
                  <a:srgbClr val="000000"/>
                </a:solidFill>
                <a:latin typeface="Times New Roman" panose="02020603050405020304" pitchFamily="65" charset="-122"/>
                <a:ea typeface="宋体" panose="02010600030101010101" pitchFamily="2" charset="-122"/>
              </a:rPr>
              <a:t>面对祖国的召唤、人民的期盼,中国航天人将在十年探</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月工程实践的基础上,创造一个又一个深空探测的“中国距离”,</a:t>
            </a:r>
            <a:r>
              <a:rPr lang="zh-CN" altLang="en-US" sz="1530" kern="0" dirty="0" smtClean="0">
                <a:solidFill>
                  <a:srgbClr val="000000"/>
                </a:solidFill>
                <a:latin typeface="Times New Roman" panose="02020603050405020304" pitchFamily="65" charset="-122"/>
                <a:ea typeface="宋体" panose="02010600030101010101" pitchFamily="2" charset="-122"/>
              </a:rPr>
              <a:t>为实现中华民族梦寐以求的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伟大复兴做出新的重大贡献。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文段中画线的甲、乙、丙句,标点有误的一项是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dirty="0"/>
          </a:p>
        </p:txBody>
      </p:sp>
      <p:grpSp>
        <p:nvGrpSpPr>
          <p:cNvPr id="3" name="组合 7"/>
          <p:cNvGrpSpPr/>
          <p:nvPr/>
        </p:nvGrpSpPr>
        <p:grpSpPr>
          <a:xfrm>
            <a:off x="3295650" y="991377"/>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257639" y="1555892"/>
            <a:ext cx="4627880" cy="553085"/>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dirty="0">
                <a:latin typeface="黑体" panose="02010600030101010101" pitchFamily="49" charset="-122"/>
                <a:ea typeface="黑体" panose="02010600030101010101" pitchFamily="49" charset="-122"/>
                <a:sym typeface="+mn-ea"/>
              </a:rPr>
              <a:t>A组  201</a:t>
            </a:r>
            <a:r>
              <a:rPr lang="en-US" altLang="zh-CN" sz="2000" dirty="0">
                <a:latin typeface="黑体" panose="02010600030101010101" pitchFamily="49" charset="-122"/>
                <a:ea typeface="黑体" panose="02010600030101010101" pitchFamily="49" charset="-122"/>
                <a:sym typeface="+mn-ea"/>
              </a:rPr>
              <a:t>6</a:t>
            </a:r>
            <a:r>
              <a:rPr lang="zh-CN" altLang="en-US" sz="2000" dirty="0">
                <a:latin typeface="黑体" panose="02010600030101010101" pitchFamily="49" charset="-122"/>
                <a:ea typeface="黑体" panose="02010600030101010101" pitchFamily="49" charset="-122"/>
                <a:sym typeface="+mn-ea"/>
              </a:rPr>
              <a:t>—201</a:t>
            </a:r>
            <a:r>
              <a:rPr lang="en-US" altLang="zh-CN" sz="2000" dirty="0">
                <a:latin typeface="黑体" panose="02010600030101010101" pitchFamily="49" charset="-122"/>
                <a:ea typeface="黑体" panose="02010600030101010101" pitchFamily="49" charset="-122"/>
                <a:sym typeface="+mn-ea"/>
              </a:rPr>
              <a:t>8</a:t>
            </a:r>
            <a:r>
              <a:rPr lang="zh-CN" altLang="en-US" sz="2000" dirty="0">
                <a:latin typeface="黑体" panose="02010600030101010101" pitchFamily="49" charset="-122"/>
                <a:ea typeface="黑体" panose="02010600030101010101" pitchFamily="49" charset="-122"/>
                <a:sym typeface="+mn-ea"/>
              </a:rPr>
              <a:t>年高考模拟·基础题</a:t>
            </a:r>
            <a:r>
              <a:rPr lang="zh-CN" altLang="en-US" sz="2000" dirty="0" smtClean="0">
                <a:latin typeface="黑体" panose="02010600030101010101" pitchFamily="49" charset="-122"/>
                <a:ea typeface="黑体" panose="02010600030101010101" pitchFamily="49" charset="-122"/>
                <a:sym typeface="+mn-ea"/>
              </a:rPr>
              <a:t>组</a:t>
            </a:r>
            <a:endParaRPr lang="zh-CN" altLang="en-US" sz="2000" dirty="0">
              <a:solidFill>
                <a:schemeClr val="tx1"/>
              </a:solidFill>
              <a:latin typeface="黑体" panose="02010600030101010101" pitchFamily="49" charset="-122"/>
              <a:ea typeface="黑体" panose="02010600030101010101" pitchFamily="49" charset="-122"/>
              <a:sym typeface="+mn-ea"/>
            </a:endParaRPr>
          </a:p>
        </p:txBody>
      </p:sp>
      <p:sp>
        <p:nvSpPr>
          <p:cNvPr id="7" name="TextBox 2"/>
          <p:cNvSpPr txBox="1"/>
          <p:nvPr/>
        </p:nvSpPr>
        <p:spPr>
          <a:xfrm>
            <a:off x="539750" y="5920599"/>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双引号本身就具有间隔作用,故应将顿号删掉。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2.(2018衢州二中期末,3)阅读下面的文字,回答问题。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在文学创作之外,[甲]</a:t>
            </a:r>
            <a:r>
              <a:rPr lang="zh-CN" altLang="en-US" sz="1530" u="sng" kern="0" dirty="0" smtClean="0">
                <a:solidFill>
                  <a:srgbClr val="000000"/>
                </a:solidFill>
                <a:latin typeface="Times New Roman" panose="02020603050405020304" pitchFamily="65" charset="-122"/>
                <a:ea typeface="宋体" panose="02010600030101010101" pitchFamily="2" charset="-122"/>
              </a:rPr>
              <a:t>沈从文先生为数甚多的随笔、检讨、书信为我们展示了别样的精神空</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间,</a:t>
            </a:r>
            <a:r>
              <a:rPr lang="zh-CN" altLang="en-US" sz="1530" kern="0" dirty="0" smtClean="0">
                <a:solidFill>
                  <a:srgbClr val="000000"/>
                </a:solidFill>
                <a:latin typeface="Times New Roman" panose="02020603050405020304" pitchFamily="65" charset="-122"/>
                <a:ea typeface="宋体" panose="02010600030101010101" pitchFamily="2" charset="-122"/>
              </a:rPr>
              <a:t>从中浮现出一个真实可亲的作者面相,对渴望了解大师人生及创作的人而言,无异于一把金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钥匙。[乙]</a:t>
            </a:r>
            <a:r>
              <a:rPr lang="zh-CN" altLang="en-US" sz="1530" u="sng" kern="0" dirty="0" smtClean="0">
                <a:solidFill>
                  <a:srgbClr val="000000"/>
                </a:solidFill>
                <a:latin typeface="Times New Roman" panose="02020603050405020304" pitchFamily="65" charset="-122"/>
                <a:ea typeface="宋体" panose="02010600030101010101" pitchFamily="2" charset="-122"/>
              </a:rPr>
              <a:t>《大小生活都在念中》(写于1966—1976)是先生在动荡岁月里写的家书,</a:t>
            </a:r>
            <a:r>
              <a:rPr lang="zh-CN" altLang="en-US" sz="1530" kern="0" dirty="0" smtClean="0">
                <a:solidFill>
                  <a:srgbClr val="000000"/>
                </a:solidFill>
                <a:latin typeface="Times New Roman" panose="02020603050405020304" pitchFamily="65" charset="-122"/>
                <a:ea typeface="宋体" panose="02010600030101010101" pitchFamily="2" charset="-122"/>
              </a:rPr>
              <a:t>这些保存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下来的文字,因传达了作者真实的情感与思想而弥足珍贵,既是了解作家情感与思想的上佳读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物,也是了解那个苦难时代的可靠读物,[丙]</a:t>
            </a:r>
            <a:r>
              <a:rPr lang="zh-CN" altLang="en-US" sz="1530" u="sng" kern="0" dirty="0" smtClean="0">
                <a:solidFill>
                  <a:srgbClr val="000000"/>
                </a:solidFill>
                <a:latin typeface="Times New Roman" panose="02020603050405020304" pitchFamily="65" charset="-122"/>
                <a:ea typeface="宋体" panose="02010600030101010101" pitchFamily="2" charset="-122"/>
              </a:rPr>
              <a:t>有忧患深沉的家园情怀;有真挚细腻的儿女情长;有</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徘徊在歧路的迷茫与惆怅。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文段中画线的甲、乙、丙句,标点有误的一项是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dirty="0"/>
          </a:p>
        </p:txBody>
      </p:sp>
      <p:sp>
        <p:nvSpPr>
          <p:cNvPr id="3" name="TextBox 2"/>
          <p:cNvSpPr txBox="1"/>
          <p:nvPr/>
        </p:nvSpPr>
        <p:spPr>
          <a:xfrm>
            <a:off x="539750" y="4348963"/>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C　丙句并列成分里面没有逗号,不能直接使用分号,应把两处分号改为逗号。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3.(2017余姚中学高三期中,3)阅读下面的文字,回答问题。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人生好比文学。少年是春天的歌,老年是秋天的诗。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少年在春天里放歌。这是他们天真、烂漫、稍纵即逝和永不复返的花季。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初夏是属于青年的。事业和爱情时而浪漫时而实际,美好的理想变成现实或被击溃。</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[甲]然后就是盛夏——艰苦奋斗的中年,一个悲喜交加充满戏剧性的苦乐年华。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现在,这一切都过去了。雁去叶飞,橘红穗黄,天高云淡,风静潮平。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秋天到了,诗的季节到了。它是在不知不觉中到来的,然而又是何等地充满魅力。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秋日的阳光不再光彩夺目不再火热骄人,暖暖地只是一片温情。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秋日的田野不再躁动不安不再生机勃勃,静静地只是一片收获。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秋日的林木不再满身披挂不再密不透风,默默地只是一片质朴。</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[乙]老年就是秋日的阳光、田野和林木,是秋天绵长、醇厚、丰富、深沉的诗。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秋天的诗是人生的体验和领悟,是一种因太多的阅历而淡泊超脱的境界和情怀。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面对秋日硕果和冬季将临,老年更接近生命的本真,就像秋日的天空格外澄明。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这种纯净和澄明正是诗的品格。所以,诗总是天然地属于少年和老年。</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[丙]少年的纯净来自天真,天真可贵。青年的浪漫来自热情,热情可爱;中年的丰富来自执着,执</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着可取;老年的澄明来自超脱,超脱可敬。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超脱是一种人生态度,更是一种超越了生死荣辱的人生智慧。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因为智慧,所以用不着喋喋不休;因为超脱,所以犯不着愤愤不平。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有智慧垫底的豁达超然,有如一潭秋水清澈见底,却又深沉厚重,韵味无穷。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老年应该是这样一首诗。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老年能够成为这样一首诗。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文段中画线的甲、乙、丙句,标点使用有误的一项是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dirty="0"/>
          </a:p>
        </p:txBody>
      </p:sp>
      <p:sp>
        <p:nvSpPr>
          <p:cNvPr id="3" name="TextBox 2"/>
          <p:cNvSpPr txBox="1"/>
          <p:nvPr/>
        </p:nvSpPr>
        <p:spPr>
          <a:xfrm>
            <a:off x="539750" y="427752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丙句中“少年</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”“青年</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”“中年</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”“老年</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”是并列的四个分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句,所以应将第一个句号改为分号。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054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4.(2017镇海中学高三模拟,3)阅读下面的文字,回答问题。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诗词综艺火爆,最近令朋友圈和各种群画风突变,忽如一夜春风来,答题对诗、玩“飞花令”蔚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然成风。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“我们不是文人雅士的沙龙,得让人看得懂,从大家熟悉的诗词名篇切入,可以拉近和观众的距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离。”[甲]</a:t>
            </a:r>
            <a:r>
              <a:rPr lang="zh-CN" altLang="en-US" sz="1530" u="sng" kern="0" dirty="0" smtClean="0">
                <a:solidFill>
                  <a:srgbClr val="000000"/>
                </a:solidFill>
                <a:latin typeface="Times New Roman" panose="02020603050405020304" pitchFamily="65" charset="-122"/>
                <a:ea typeface="宋体" panose="02010600030101010101" pitchFamily="2" charset="-122"/>
              </a:rPr>
              <a:t>阚兆江说:“每一道题不仅是题目,还是话题的开启,让诗词和古今生活有一种联系,</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我们不是要做一场考试,而是想通过诗词陶冶人们的情操,滋养人们的心灵。”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所以,诗词大会的题目都颇“接地气”,比如,[乙]</a:t>
            </a:r>
            <a:r>
              <a:rPr lang="zh-CN" altLang="en-US" sz="1530" u="sng" kern="0" dirty="0" smtClean="0">
                <a:solidFill>
                  <a:srgbClr val="000000"/>
                </a:solidFill>
                <a:latin typeface="Times New Roman" panose="02020603050405020304" pitchFamily="65" charset="-122"/>
                <a:ea typeface="宋体" panose="02010600030101010101" pitchFamily="2" charset="-122"/>
              </a:rPr>
              <a:t>把“减肥”与“楚王好细腰,宫中多饿死”联</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系,把“化妆”与“却嫌脂粉污颜色,淡扫蛾眉朝至尊”联系,“求田问舍,怕应羞见,刘郎才</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气”对应的则是“购房”——都是当下年轻人关心的话题。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诗词对这些年轻人来说,已经成为生活的一部分。[丙]</a:t>
            </a:r>
            <a:r>
              <a:rPr lang="zh-CN" altLang="en-US" sz="1530" u="sng" kern="0" dirty="0" smtClean="0">
                <a:solidFill>
                  <a:srgbClr val="000000"/>
                </a:solidFill>
                <a:latin typeface="Times New Roman" panose="02020603050405020304" pitchFamily="65" charset="-122"/>
                <a:ea typeface="宋体" panose="02010600030101010101" pitchFamily="2" charset="-122"/>
              </a:rPr>
              <a:t>颜芳说:“诗词的功能至今没有失去,写</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诗就跟发朋友圈一样,都是情感的表达,很有趣,也很时尚。”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诗词大会落幕,而青年一代的诗意生活正方兴未艾。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文段中画横线的甲、乙、丙句,标点使用有误的一项是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dirty="0"/>
          </a:p>
        </p:txBody>
      </p:sp>
      <p:sp>
        <p:nvSpPr>
          <p:cNvPr id="3" name="TextBox 2"/>
          <p:cNvSpPr txBox="1"/>
          <p:nvPr/>
        </p:nvSpPr>
        <p:spPr>
          <a:xfrm>
            <a:off x="539750" y="5992037"/>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“冒号”改“逗号”。前面有话,后面有话,中间“说”后面用逗号。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5.(2017台州中学第三次统练,3)阅读下面的文字,回答问题。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古人笔下生花,作品如行云流水。古典诗词中,人们最初读到的有关“捣衣”的古典诗词,会是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哪一首呢?[甲]</a:t>
            </a:r>
            <a:r>
              <a:rPr lang="zh-CN" altLang="en-US" sz="1530" u="sng" kern="0" dirty="0" smtClean="0">
                <a:solidFill>
                  <a:srgbClr val="000000"/>
                </a:solidFill>
                <a:latin typeface="Times New Roman" panose="02020603050405020304" pitchFamily="65" charset="-122"/>
                <a:ea typeface="宋体" panose="02010600030101010101" pitchFamily="2" charset="-122"/>
              </a:rPr>
              <a:t>可能是张若虚的《春江花月夜》,“玉户帘中卷不去,捣衣砧上拂还来”;抑或</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是李白的《秋歌》,“长安一片月,万户捣衣声”。</a:t>
            </a:r>
            <a:r>
              <a:rPr lang="zh-CN" altLang="en-US" sz="1530" kern="0" dirty="0" smtClean="0">
                <a:solidFill>
                  <a:srgbClr val="000000"/>
                </a:solidFill>
                <a:latin typeface="Times New Roman" panose="02020603050405020304" pitchFamily="65" charset="-122"/>
                <a:ea typeface="宋体" panose="02010600030101010101" pitchFamily="2" charset="-122"/>
              </a:rPr>
              <a:t>[乙]</a:t>
            </a:r>
            <a:r>
              <a:rPr lang="zh-CN" altLang="en-US" sz="1530" u="sng" kern="0" dirty="0" smtClean="0">
                <a:solidFill>
                  <a:srgbClr val="000000"/>
                </a:solidFill>
                <a:latin typeface="Times New Roman" panose="02020603050405020304" pitchFamily="65" charset="-122"/>
                <a:ea typeface="宋体" panose="02010600030101010101" pitchFamily="2" charset="-122"/>
              </a:rPr>
              <a:t>那么,“捣衣声”究竟是怎样的声音?</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是单调机械扰人心绪的?还是杂而不乱缠绵深淳的?许多人不甚明白。</a:t>
            </a:r>
            <a:r>
              <a:rPr lang="zh-CN" altLang="en-US" sz="1530" kern="0" dirty="0" smtClean="0">
                <a:solidFill>
                  <a:srgbClr val="000000"/>
                </a:solidFill>
                <a:latin typeface="Times New Roman" panose="02020603050405020304" pitchFamily="65" charset="-122"/>
                <a:ea typeface="宋体" panose="02010600030101010101" pitchFamily="2" charset="-122"/>
              </a:rPr>
              <a:t>从事民俗研究的王明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教授也曾为此感到困惑。然而,某个深秋夜晚在内蒙古乡村的所见所闻,让他茅塞顿开——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[丙]</a:t>
            </a:r>
            <a:r>
              <a:rPr lang="zh-CN" altLang="en-US" sz="1530" u="sng" kern="0" dirty="0" smtClean="0">
                <a:solidFill>
                  <a:srgbClr val="000000"/>
                </a:solidFill>
                <a:latin typeface="Times New Roman" panose="02020603050405020304" pitchFamily="65" charset="-122"/>
                <a:ea typeface="宋体" panose="02010600030101010101" pitchFamily="2" charset="-122"/>
              </a:rPr>
              <a:t>那一晚,“清冷的月光如霜似水洒在地上,一片惨白。此时,‘梆梆梆’的捣衣声,响成一</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片,有高有低,互相呼应,构成一篇激动人心的乐章”。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文段中画横线的甲、乙、丙句,标点有误的一项是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dirty="0"/>
          </a:p>
        </p:txBody>
      </p:sp>
      <p:sp>
        <p:nvSpPr>
          <p:cNvPr id="3" name="TextBox 2"/>
          <p:cNvSpPr txBox="1"/>
          <p:nvPr/>
        </p:nvSpPr>
        <p:spPr>
          <a:xfrm>
            <a:off x="539750" y="4634715"/>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选择问句中,通常只在最后一个选项的末尾用问号。所以乙句中第二个问号应为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改逗号。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25771"/>
            <a:ext cx="8127250" cy="5618384"/>
            <a:chOff x="539750" y="991377"/>
            <a:chExt cx="8127250" cy="5618384"/>
          </a:xfrm>
        </p:grpSpPr>
        <p:sp>
          <p:nvSpPr>
            <p:cNvPr id="2" name="TextBox 2"/>
            <p:cNvSpPr txBox="1"/>
            <p:nvPr/>
          </p:nvSpPr>
          <p:spPr>
            <a:xfrm>
              <a:off x="540000" y="991377"/>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6.(2017温州中学高三模拟,3)阅读下面的文字,回答问题。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[甲]</a:t>
              </a:r>
              <a:r>
                <a:rPr lang="zh-CN" altLang="en-US" sz="1530" u="sng" kern="0" dirty="0" smtClean="0">
                  <a:solidFill>
                    <a:srgbClr val="000000"/>
                  </a:solidFill>
                  <a:latin typeface="Times New Roman" panose="02020603050405020304" pitchFamily="65" charset="-122"/>
                  <a:ea typeface="宋体" panose="02010600030101010101" pitchFamily="2" charset="-122"/>
                </a:rPr>
                <a:t>禅宗成为士大夫可以在责任和放任,入世和出世之间找到自我协调和自我放松的一种方</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式。</a:t>
              </a:r>
              <a:r>
                <a:rPr lang="zh-CN" altLang="en-US" sz="1530" kern="0" dirty="0" smtClean="0">
                  <a:solidFill>
                    <a:srgbClr val="000000"/>
                  </a:solidFill>
                  <a:latin typeface="Times New Roman" panose="02020603050405020304" pitchFamily="65" charset="-122"/>
                  <a:ea typeface="宋体" panose="02010600030101010101" pitchFamily="2" charset="-122"/>
                </a:rPr>
                <a:t>儒家的传统,是一个入世的、对社会负有责任的传统。[乙]</a:t>
              </a:r>
              <a:r>
                <a:rPr lang="zh-CN" altLang="en-US" sz="1530" u="sng" kern="0" dirty="0" smtClean="0">
                  <a:solidFill>
                    <a:srgbClr val="000000"/>
                  </a:solidFill>
                  <a:latin typeface="Times New Roman" panose="02020603050405020304" pitchFamily="65" charset="-122"/>
                  <a:ea typeface="宋体" panose="02010600030101010101" pitchFamily="2" charset="-122"/>
                </a:rPr>
                <a:t>以孔子为首的儒家思想想要</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恢复周礼,恢复“君君臣臣父父子子”的社会秩序,克己复礼。</a:t>
              </a:r>
              <a:r>
                <a:rPr lang="zh-CN" altLang="en-US" sz="1530" kern="0" dirty="0" smtClean="0">
                  <a:solidFill>
                    <a:srgbClr val="000000"/>
                  </a:solidFill>
                  <a:latin typeface="Times New Roman" panose="02020603050405020304" pitchFamily="65" charset="-122"/>
                  <a:ea typeface="宋体" panose="02010600030101010101" pitchFamily="2" charset="-122"/>
                </a:rPr>
                <a:t>[丙]儒家所谓的“三不朽”,首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先要立德,其次要立功,最不行还得立言。一个人的成功与否都要靠社会的承认,一个人的价值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要在社会上去体现。与之相反,禅宗有一套追求自然和放松的道理。禅宗说本自无缚,不用求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解。只要放下一切就是自由的。我们要反省自身,去寻找一个清净境界。士大夫在这点受到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影响以后,在沉重的社会责任和官场争斗之外,找到自我解脱和自我放松的方法。如用书法修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身养性,什么间架结构都不能太刻意,自然就好,一定要挥洒自如。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禅宗在一百多年以来,已经传播到了世界的各个地方。20世纪60年代是一个现代的西方世界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受到文化冲击的时代。[丁]</a:t>
              </a:r>
              <a:r>
                <a:rPr lang="zh-CN" altLang="en-US" sz="1530" u="sng" kern="0" dirty="0" smtClean="0">
                  <a:solidFill>
                    <a:srgbClr val="000000"/>
                  </a:solidFill>
                  <a:latin typeface="Times New Roman" panose="02020603050405020304" pitchFamily="65" charset="-122"/>
                  <a:ea typeface="宋体" panose="02010600030101010101" pitchFamily="2" charset="-122"/>
                </a:rPr>
                <a:t>大家可能听说过那个时候有所谓“垮掉的一代”,出现嬉皮士运</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动、新浪潮电影、反越战运动。</a:t>
              </a:r>
              <a:r>
                <a:rPr lang="zh-CN" altLang="en-US" sz="1530" kern="0" dirty="0" smtClean="0">
                  <a:solidFill>
                    <a:srgbClr val="000000"/>
                  </a:solidFill>
                  <a:latin typeface="Times New Roman" panose="02020603050405020304" pitchFamily="65" charset="-122"/>
                  <a:ea typeface="宋体" panose="02010600030101010101" pitchFamily="2" charset="-122"/>
                </a:rPr>
                <a:t>在西方对自身文化强烈质疑、挑战和反叛的这么一个运动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里面,禅宗的很多思想借着这个机会在西方变得非常流行,以至成为很多人信奉的文化和研究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的题目。</a:t>
              </a:r>
              <a:endParaRPr lang="zh-CN" altLang="en-US" dirty="0"/>
            </a:p>
          </p:txBody>
        </p:sp>
        <p:sp>
          <p:nvSpPr>
            <p:cNvPr id="3" name="TextBox 2"/>
            <p:cNvSpPr txBox="1"/>
            <p:nvPr/>
          </p:nvSpPr>
          <p:spPr>
            <a:xfrm>
              <a:off x="539750" y="5903414"/>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文段中画横线的甲、乙、丙、丁句,标点有误的一项是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　　D.丁</a:t>
              </a:r>
              <a:endParaRPr lang="zh-CN" altLang="en-US" dirty="0"/>
            </a:p>
          </p:txBody>
        </p:sp>
      </p:grpSp>
      <p:sp>
        <p:nvSpPr>
          <p:cNvPr id="5" name="TextBox 2"/>
          <p:cNvSpPr txBox="1"/>
          <p:nvPr/>
        </p:nvSpPr>
        <p:spPr>
          <a:xfrm>
            <a:off x="539750" y="6383647"/>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“责任和放任,入世和出世”属于句子中的并列成分,应该用顿号。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7.(2017浙江3月联考,3)阅读下面的文字,回答问题。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那年,旱獭很多,打谷场上的麦垛遭了殃,[甲]</a:t>
            </a:r>
            <a:r>
              <a:rPr lang="zh-CN" altLang="en-US" sz="1530" u="sng" kern="0" dirty="0" smtClean="0">
                <a:solidFill>
                  <a:srgbClr val="000000"/>
                </a:solidFill>
                <a:latin typeface="Times New Roman" panose="02020603050405020304" pitchFamily="65" charset="-122"/>
                <a:ea typeface="宋体" panose="02010600030101010101" pitchFamily="2" charset="-122"/>
              </a:rPr>
              <a:t>为了避免再受其害,我同两个舅舅、小姨去捉旱</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獭。</a:t>
            </a:r>
            <a:r>
              <a:rPr lang="zh-CN" altLang="en-US" sz="1530" kern="0" dirty="0" smtClean="0">
                <a:solidFill>
                  <a:srgbClr val="000000"/>
                </a:solidFill>
                <a:latin typeface="Times New Roman" panose="02020603050405020304" pitchFamily="65" charset="-122"/>
                <a:ea typeface="宋体" panose="02010600030101010101" pitchFamily="2" charset="-122"/>
              </a:rPr>
              <a:t>正是少年不识愁滋味时,[乙]</a:t>
            </a:r>
            <a:r>
              <a:rPr lang="zh-CN" altLang="en-US" sz="1530" u="sng" kern="0" dirty="0" smtClean="0">
                <a:solidFill>
                  <a:srgbClr val="000000"/>
                </a:solidFill>
                <a:latin typeface="Times New Roman" panose="02020603050405020304" pitchFamily="65" charset="-122"/>
                <a:ea typeface="宋体" panose="02010600030101010101" pitchFamily="2" charset="-122"/>
              </a:rPr>
              <a:t>每当旱獭刚到洞口,我就忍不住哈哈大笑!反反复复折腾半天,</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惹得舅舅们也是捧腹大笑!</a:t>
            </a:r>
            <a:r>
              <a:rPr lang="zh-CN" altLang="en-US" sz="1530" kern="0" dirty="0" smtClean="0">
                <a:solidFill>
                  <a:srgbClr val="000000"/>
                </a:solidFill>
                <a:latin typeface="Times New Roman" panose="02020603050405020304" pitchFamily="65" charset="-122"/>
                <a:ea typeface="宋体" panose="02010600030101010101" pitchFamily="2" charset="-122"/>
              </a:rPr>
              <a:t>然而旱獭早已逃得不见踪影。响彻山谷的笑声,仿佛还在昨天,却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又不是昨天。这个春节,小舅因为腰疾复发,没有回家过年,这些年,因为工作和身体原因,他已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很少回家。那个顽皮的少年,曾因夜半时分顶棚中的老鼠打架睡不着觉,抱着家中的肥猫不管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三七二十一放进顶棚中,报纸终究承受不住肥猫的体重,肥猫重重地摔了下来,喵呜了几声,逃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之夭夭,小舅站在地上开怀大笑。[丙]</a:t>
            </a:r>
            <a:r>
              <a:rPr lang="zh-CN" altLang="en-US" sz="1530" u="sng" kern="0" dirty="0" smtClean="0">
                <a:solidFill>
                  <a:srgbClr val="000000"/>
                </a:solidFill>
                <a:latin typeface="Times New Roman" panose="02020603050405020304" pitchFamily="65" charset="-122"/>
                <a:ea typeface="宋体" panose="02010600030101010101" pitchFamily="2" charset="-122"/>
              </a:rPr>
              <a:t>我寂寞的故乡,您是否也在怀念这难忘的时光?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(选自《寂寞的故乡》,有删改)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文段中画横线的甲、乙、丙句,标点有误的一项是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dirty="0"/>
          </a:p>
        </p:txBody>
      </p:sp>
      <p:sp>
        <p:nvSpPr>
          <p:cNvPr id="3" name="TextBox 2"/>
          <p:cNvSpPr txBox="1"/>
          <p:nvPr/>
        </p:nvSpPr>
        <p:spPr>
          <a:xfrm>
            <a:off x="539750" y="4920467"/>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这句话没有感叹的意思,第一处叹号应改为逗号,第二处叹号应改为句号。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8.(2017温州2月模拟,3)以下画横线的甲、乙、丙句,标点有误的一句是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[甲]</a:t>
            </a:r>
            <a:r>
              <a:rPr lang="zh-CN" altLang="en-US" sz="1530" u="sng" kern="0" dirty="0" smtClean="0">
                <a:solidFill>
                  <a:srgbClr val="000000"/>
                </a:solidFill>
                <a:latin typeface="Times New Roman" panose="02020603050405020304" pitchFamily="65" charset="-122"/>
                <a:ea typeface="宋体" panose="02010600030101010101" pitchFamily="2" charset="-122"/>
              </a:rPr>
              <a:t>在名利前多一点清亮,少一点污浊,在感情上多一点率真,少一点做作。</a:t>
            </a:r>
            <a:r>
              <a:rPr lang="zh-CN" altLang="en-US" sz="1530" kern="0" dirty="0" smtClean="0">
                <a:solidFill>
                  <a:srgbClr val="000000"/>
                </a:solidFill>
                <a:latin typeface="Times New Roman" panose="02020603050405020304" pitchFamily="65" charset="-122"/>
                <a:ea typeface="宋体" panose="02010600030101010101" pitchFamily="2" charset="-122"/>
              </a:rPr>
              <a:t>虽然胸无城府难免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要吃亏和碰壁,但清浅者总比那些阴鸷深奸的人,[乙]</a:t>
            </a:r>
            <a:r>
              <a:rPr lang="zh-CN" altLang="en-US" sz="1530" u="sng" kern="0" dirty="0" smtClean="0">
                <a:solidFill>
                  <a:srgbClr val="000000"/>
                </a:solidFill>
                <a:latin typeface="Times New Roman" panose="02020603050405020304" pitchFamily="65" charset="-122"/>
                <a:ea typeface="宋体" panose="02010600030101010101" pitchFamily="2" charset="-122"/>
              </a:rPr>
              <a:t>活得轻松、自然、快乐。</a:t>
            </a:r>
            <a:r>
              <a:rPr lang="zh-CN" altLang="en-US" sz="1530" kern="0" dirty="0" smtClean="0">
                <a:solidFill>
                  <a:srgbClr val="000000"/>
                </a:solidFill>
                <a:latin typeface="Times New Roman" panose="02020603050405020304" pitchFamily="65" charset="-122"/>
                <a:ea typeface="宋体" panose="02010600030101010101" pitchFamily="2" charset="-122"/>
              </a:rPr>
              <a:t>[丙]</a:t>
            </a:r>
            <a:r>
              <a:rPr lang="zh-CN" altLang="en-US" sz="1530" u="sng" kern="0" dirty="0" smtClean="0">
                <a:solidFill>
                  <a:srgbClr val="000000"/>
                </a:solidFill>
                <a:latin typeface="Times New Roman" panose="02020603050405020304" pitchFamily="65" charset="-122"/>
                <a:ea typeface="宋体" panose="02010600030101010101" pitchFamily="2" charset="-122"/>
              </a:rPr>
              <a:t>正如《菜</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根谭》所说,“心体光明,暗室中有晴天”。</a:t>
            </a:r>
            <a:r>
              <a:rPr lang="zh-CN" altLang="en-US" sz="1530" kern="0" dirty="0" smtClean="0">
                <a:solidFill>
                  <a:srgbClr val="000000"/>
                </a:solidFill>
                <a:latin typeface="Times New Roman" panose="02020603050405020304" pitchFamily="65" charset="-122"/>
                <a:ea typeface="宋体" panose="02010600030101010101" pitchFamily="2" charset="-122"/>
              </a:rPr>
              <a:t>清浅且快乐着,何必像水仙装蒜那样装深沉。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dirty="0"/>
          </a:p>
        </p:txBody>
      </p:sp>
      <p:sp>
        <p:nvSpPr>
          <p:cNvPr id="3" name="TextBox 2"/>
          <p:cNvSpPr txBox="1"/>
          <p:nvPr/>
        </p:nvSpPr>
        <p:spPr>
          <a:xfrm>
            <a:off x="539750" y="284876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“少一点污浊”后的逗号应改为分号。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7"/>
          <p:cNvGrpSpPr/>
          <p:nvPr/>
        </p:nvGrpSpPr>
        <p:grpSpPr>
          <a:xfrm>
            <a:off x="3298985" y="919939"/>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grpSp>
      <p:sp>
        <p:nvSpPr>
          <p:cNvPr id="6" name="TextBox 11"/>
          <p:cNvSpPr txBox="1"/>
          <p:nvPr/>
        </p:nvSpPr>
        <p:spPr>
          <a:xfrm>
            <a:off x="2829753" y="1542410"/>
            <a:ext cx="3413114"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rPr>
              <a:t>A组  自主命题·浙江卷题组</a:t>
            </a:r>
          </a:p>
        </p:txBody>
      </p:sp>
      <p:grpSp>
        <p:nvGrpSpPr>
          <p:cNvPr id="8" name="组合 7"/>
          <p:cNvGrpSpPr/>
          <p:nvPr/>
        </p:nvGrpSpPr>
        <p:grpSpPr>
          <a:xfrm>
            <a:off x="539750" y="2035689"/>
            <a:ext cx="8127250" cy="4234067"/>
            <a:chOff x="539750" y="2035689"/>
            <a:chExt cx="8127250" cy="4234067"/>
          </a:xfrm>
        </p:grpSpPr>
        <p:sp>
          <p:nvSpPr>
            <p:cNvPr id="2" name="TextBox 2"/>
            <p:cNvSpPr txBox="1"/>
            <p:nvPr/>
          </p:nvSpPr>
          <p:spPr>
            <a:xfrm>
              <a:off x="540000" y="2035689"/>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1.(2018浙江,3)阅读下面的文字,回答问题。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在第55届博洛尼亚国际儿童书展上,中国插画展现场的观众</a:t>
              </a:r>
              <a:r>
                <a:rPr lang="zh-CN" altLang="en-US" sz="1530" u="sng" kern="0" dirty="0" smtClean="0">
                  <a:solidFill>
                    <a:srgbClr val="000000"/>
                  </a:solidFill>
                  <a:latin typeface="Times New Roman" panose="02020603050405020304" pitchFamily="65" charset="-122"/>
                  <a:ea typeface="宋体" panose="02010600030101010101" pitchFamily="2" charset="-122"/>
                </a:rPr>
                <a:t>络绎不绝</a:t>
              </a:r>
              <a:r>
                <a:rPr lang="zh-CN" altLang="en-US" sz="1530" kern="0" dirty="0" smtClean="0">
                  <a:solidFill>
                    <a:srgbClr val="000000"/>
                  </a:solidFill>
                  <a:latin typeface="Times New Roman" panose="02020603050405020304" pitchFamily="65" charset="-122"/>
                  <a:ea typeface="宋体" panose="02010600030101010101" pitchFamily="2" charset="-122"/>
                </a:rPr>
                <a:t>,显示出各界对中国插画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现状与发展的关切。[甲]</a:t>
              </a:r>
              <a:r>
                <a:rPr lang="zh-CN" altLang="en-US" sz="1530" u="sng" kern="0" dirty="0" smtClean="0">
                  <a:solidFill>
                    <a:srgbClr val="000000"/>
                  </a:solidFill>
                  <a:latin typeface="Times New Roman" panose="02020603050405020304" pitchFamily="65" charset="-122"/>
                  <a:ea typeface="宋体" panose="02010600030101010101" pitchFamily="2" charset="-122"/>
                </a:rPr>
                <a:t>什么是插画?插画就是出版物中的插图:一本书如果以插画为主,以文</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字为辅,就被称为绘本,顾名思义就是画出来的书。</a:t>
              </a:r>
              <a:r>
                <a:rPr lang="zh-CN" altLang="en-US" sz="1530" kern="0" dirty="0" smtClean="0">
                  <a:solidFill>
                    <a:srgbClr val="000000"/>
                  </a:solidFill>
                  <a:latin typeface="Times New Roman" panose="02020603050405020304" pitchFamily="65" charset="-122"/>
                  <a:ea typeface="宋体" panose="02010600030101010101" pitchFamily="2" charset="-122"/>
                </a:rPr>
                <a:t>一本优秀的绘本,可以让不认字的孩子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“读”出其中蕴涵的深意。[乙]</a:t>
              </a:r>
              <a:r>
                <a:rPr lang="zh-CN" altLang="en-US" sz="1530" u="sng" kern="0" dirty="0" smtClean="0">
                  <a:solidFill>
                    <a:srgbClr val="000000"/>
                  </a:solidFill>
                  <a:latin typeface="Times New Roman" panose="02020603050405020304" pitchFamily="65" charset="-122"/>
                  <a:ea typeface="宋体" panose="02010600030101010101" pitchFamily="2" charset="-122"/>
                </a:rPr>
                <a:t>在各色画笔下,蝴蝶、花朵、叶子、大树等跃然纸上,孩子可</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以对色彩、实物进行认知学习。</a:t>
              </a:r>
              <a:r>
                <a:rPr lang="zh-CN" altLang="en-US" sz="1530" kern="0" dirty="0" smtClean="0">
                  <a:solidFill>
                    <a:srgbClr val="000000"/>
                  </a:solidFill>
                  <a:latin typeface="Times New Roman" panose="02020603050405020304" pitchFamily="65" charset="-122"/>
                  <a:ea typeface="宋体" panose="02010600030101010101" pitchFamily="2" charset="-122"/>
                </a:rPr>
                <a:t>在学校里阅读的绘本,父母在家里也可以和孩子一起阅读。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如此一来,孩子在幼儿园抑或在家里,都拥有一个语言互通的环境。[丙]</a:t>
              </a:r>
              <a:r>
                <a:rPr lang="zh-CN" altLang="en-US" sz="1530" u="sng" kern="0" dirty="0" smtClean="0">
                  <a:solidFill>
                    <a:srgbClr val="000000"/>
                  </a:solidFill>
                  <a:latin typeface="Times New Roman" panose="02020603050405020304" pitchFamily="65" charset="-122"/>
                  <a:ea typeface="宋体" panose="02010600030101010101" pitchFamily="2" charset="-122"/>
                </a:rPr>
                <a:t>“绘本在儿童早期教</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育中的作用已被越来越多的人认识,但绘本的发展还需加快步伐。”</a:t>
              </a:r>
              <a:r>
                <a:rPr lang="zh-CN" altLang="en-US" sz="1530" kern="0" dirty="0" smtClean="0">
                  <a:solidFill>
                    <a:srgbClr val="000000"/>
                  </a:solidFill>
                  <a:latin typeface="Times New Roman" panose="02020603050405020304" pitchFamily="65" charset="-122"/>
                  <a:ea typeface="宋体" panose="02010600030101010101" pitchFamily="2" charset="-122"/>
                </a:rPr>
                <a:t>书展上多家出版社的负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责人都持类似观点。当然,对于绘本创作者,需要</a:t>
              </a:r>
              <a:r>
                <a:rPr lang="zh-CN" altLang="en-US" sz="1530" u="sng" kern="0" dirty="0" smtClean="0">
                  <a:solidFill>
                    <a:srgbClr val="000000"/>
                  </a:solidFill>
                  <a:latin typeface="Times New Roman" panose="02020603050405020304" pitchFamily="65" charset="-122"/>
                  <a:ea typeface="宋体" panose="02010600030101010101" pitchFamily="2" charset="-122"/>
                </a:rPr>
                <a:t>观照</a:t>
              </a:r>
              <a:r>
                <a:rPr lang="zh-CN" altLang="en-US" sz="1530" kern="0" dirty="0" smtClean="0">
                  <a:solidFill>
                    <a:srgbClr val="000000"/>
                  </a:solidFill>
                  <a:latin typeface="Times New Roman" panose="02020603050405020304" pitchFamily="65" charset="-122"/>
                  <a:ea typeface="宋体" panose="02010600030101010101" pitchFamily="2" charset="-122"/>
                </a:rPr>
                <a:t>的,不仅有儿童心灵成长的需求,还有成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年读者的精神世界。</a:t>
              </a:r>
              <a:endParaRPr lang="zh-CN" altLang="en-US" dirty="0"/>
            </a:p>
          </p:txBody>
        </p:sp>
        <p:sp>
          <p:nvSpPr>
            <p:cNvPr id="7" name="TextBox 2"/>
            <p:cNvSpPr txBox="1"/>
            <p:nvPr/>
          </p:nvSpPr>
          <p:spPr>
            <a:xfrm>
              <a:off x="539750" y="5563409"/>
              <a:ext cx="8127000" cy="70634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文段中画线的甲、乙、丙句,标点有误的一项是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9.(2017新昌中学模拟,3)阅读下面的文字,回答问题。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中国的玉雕艺术拥有悠久的历史,丰富的文化内涵。它在艺术表现形式上追求超越形似之外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的神韵,与中国的传统书画艺术有着异曲同工之妙。[甲]</a:t>
            </a:r>
            <a:r>
              <a:rPr lang="zh-CN" altLang="en-US" sz="1530" u="sng" kern="0" dirty="0" smtClean="0">
                <a:solidFill>
                  <a:srgbClr val="000000"/>
                </a:solidFill>
                <a:latin typeface="Times New Roman" panose="02020603050405020304" pitchFamily="65" charset="-122"/>
                <a:ea typeface="宋体" panose="02010600030101010101" pitchFamily="2" charset="-122"/>
              </a:rPr>
              <a:t>古往今来,在中国几千年的文化熏陶</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之下,中国的玉雕艺术也是众彩纷呈,无论是人物、动物还是山石花草,在雕琢的过程中,有如</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诗画一般,具有“意外之韵”。</a:t>
            </a:r>
            <a:r>
              <a:rPr lang="zh-CN" altLang="en-US" sz="1530" kern="0" dirty="0" smtClean="0">
                <a:solidFill>
                  <a:srgbClr val="000000"/>
                </a:solidFill>
                <a:latin typeface="Times New Roman" panose="02020603050405020304" pitchFamily="65" charset="-122"/>
                <a:ea typeface="宋体" panose="02010600030101010101" pitchFamily="2" charset="-122"/>
              </a:rPr>
              <a:t>在当代的玉雕艺术中,随着对中国传统文化的继承,一些好的玉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雕作品表现出以神统形,以意融形,形神结合乃至神超形越的艺术境界。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在中国传统的经典诗文里,有很多唯美的文句,都可以用于玉雕艺术的创作。[乙]</a:t>
            </a:r>
            <a:r>
              <a:rPr lang="zh-CN" altLang="en-US" sz="1530" u="sng" kern="0" dirty="0" smtClean="0">
                <a:solidFill>
                  <a:srgbClr val="000000"/>
                </a:solidFill>
                <a:latin typeface="Times New Roman" panose="02020603050405020304" pitchFamily="65" charset="-122"/>
                <a:ea typeface="宋体" panose="02010600030101010101" pitchFamily="2" charset="-122"/>
              </a:rPr>
              <a:t>这些古人的</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诗文,画面感强,唯美雅致,符合中国人的传统审美(如《诗经》、唐诗、宋词、元曲,或中国历</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代名著的经典片段)。</a:t>
            </a:r>
            <a:r>
              <a:rPr lang="zh-CN" altLang="en-US" sz="1530" kern="0" dirty="0" smtClean="0">
                <a:solidFill>
                  <a:srgbClr val="000000"/>
                </a:solidFill>
                <a:latin typeface="Times New Roman" panose="02020603050405020304" pitchFamily="65" charset="-122"/>
                <a:ea typeface="宋体" panose="02010600030101010101" pitchFamily="2" charset="-122"/>
              </a:rPr>
              <a:t>这当然也要求一名玉雕师有着良好的绘画艺术功底和玉雕实际创作中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的表达能力。引用经典片段,[丙]</a:t>
            </a:r>
            <a:r>
              <a:rPr lang="zh-CN" altLang="en-US" sz="1530" u="sng" kern="0" dirty="0" smtClean="0">
                <a:solidFill>
                  <a:srgbClr val="000000"/>
                </a:solidFill>
                <a:latin typeface="Times New Roman" panose="02020603050405020304" pitchFamily="65" charset="-122"/>
                <a:ea typeface="宋体" panose="02010600030101010101" pitchFamily="2" charset="-122"/>
              </a:rPr>
              <a:t>反映出中国传统人文、社会、伦理、历史、地理、民俗、</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心理的宝贵文化遗产,其中的艺术形象更耐人寻味。</a:t>
            </a:r>
            <a:r>
              <a:rPr lang="zh-CN" altLang="en-US" sz="1530" kern="0" dirty="0" smtClean="0">
                <a:solidFill>
                  <a:srgbClr val="000000"/>
                </a:solidFill>
                <a:latin typeface="Times New Roman" panose="02020603050405020304" pitchFamily="65" charset="-122"/>
                <a:ea typeface="宋体" panose="02010600030101010101" pitchFamily="2" charset="-122"/>
              </a:rPr>
              <a:t>玉雕艺术作品也更多了一份诗词韵律之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文段中画横线的甲、乙、丙句,标点有误的一项是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dirty="0"/>
          </a:p>
        </p:txBody>
      </p:sp>
      <p:sp>
        <p:nvSpPr>
          <p:cNvPr id="3" name="TextBox 2"/>
          <p:cNvSpPr txBox="1"/>
          <p:nvPr/>
        </p:nvSpPr>
        <p:spPr>
          <a:xfrm>
            <a:off x="539750" y="5992037"/>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括号内容应紧跟说明对象,应挪到“古人的诗文”后面。</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10.(2017浙江新高考调研,3)阅读下面的文字,回答问题。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[甲]</a:t>
            </a:r>
            <a:r>
              <a:rPr lang="zh-CN" altLang="en-US" sz="1530" u="sng" kern="0" dirty="0" smtClean="0">
                <a:solidFill>
                  <a:srgbClr val="000000"/>
                </a:solidFill>
                <a:latin typeface="Times New Roman" panose="02020603050405020304" pitchFamily="65" charset="-122"/>
                <a:ea typeface="宋体" panose="02010600030101010101" pitchFamily="2" charset="-122"/>
              </a:rPr>
              <a:t>某种意义上,只有“文化”,才永远时尚;只有“古老”,才永远年轻;只有“陈腐”,才永远</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神采奕奕。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而真正的文化,并非陈列在纪念馆里,也不在博古架和展览会上,那不过是亡者之骸,它应该是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活的,活在原来的地点,活在人的日常习惯中。[乙]</a:t>
            </a:r>
            <a:r>
              <a:rPr lang="zh-CN" altLang="en-US" sz="1530" u="sng" kern="0" dirty="0" smtClean="0">
                <a:solidFill>
                  <a:srgbClr val="000000"/>
                </a:solidFill>
                <a:latin typeface="Times New Roman" panose="02020603050405020304" pitchFamily="65" charset="-122"/>
                <a:ea typeface="宋体" panose="02010600030101010101" pitchFamily="2" charset="-122"/>
              </a:rPr>
              <a:t>它的载体不仅是档案和文献,而是人的呼</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吸、体温、脑海和举止。</a:t>
            </a:r>
            <a:r>
              <a:rPr lang="zh-CN" altLang="en-US" sz="1530" kern="0" dirty="0" smtClean="0">
                <a:solidFill>
                  <a:srgbClr val="000000"/>
                </a:solidFill>
                <a:latin typeface="Times New Roman" panose="02020603050405020304" pitchFamily="65" charset="-122"/>
                <a:ea typeface="宋体" panose="02010600030101010101" pitchFamily="2" charset="-122"/>
              </a:rPr>
              <a:t>一座有文化的城市,应像晨钟暮鼓一样,时常响起历史老人的咳嗽声;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应有能力收留、维系和传递一种“不变”。[丙]</a:t>
            </a:r>
            <a:r>
              <a:rPr lang="zh-CN" altLang="en-US" sz="1530" u="sng" kern="0" dirty="0" smtClean="0">
                <a:solidFill>
                  <a:srgbClr val="000000"/>
                </a:solidFill>
                <a:latin typeface="Times New Roman" panose="02020603050405020304" pitchFamily="65" charset="-122"/>
                <a:ea typeface="宋体" panose="02010600030101010101" pitchFamily="2" charset="-122"/>
              </a:rPr>
              <a:t>其真正考验的,并非政府的投入和保护(那只</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对遗址有用。),而是来自民间的热爱、秉持和消费及民间精神的自信与定力。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文段中画横线的甲、乙、丙句,标点有误的一项是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dirty="0"/>
          </a:p>
        </p:txBody>
      </p:sp>
      <p:sp>
        <p:nvSpPr>
          <p:cNvPr id="3" name="TextBox 2"/>
          <p:cNvSpPr txBox="1"/>
          <p:nvPr/>
        </p:nvSpPr>
        <p:spPr>
          <a:xfrm>
            <a:off x="539750" y="461198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C　括号内的句号要删去。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11.(2017 绍兴诸暨中学高三期中,5)下列语句中,标点符号使用正确的一项是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A.要在城西修建立交桥的消息传出后,许多人都非常关心这座立交桥将怎么建? 那里的近千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株树将怎么办?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B.休闲方式各种各样:古人看戏,今人看电视;乡下人在大树下闲聊,城里人在电脑上聊QQ,真是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因时而异,因人而异呀。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C.身体温暖,微循环才会正常,所以清早起来第一口食物最好选择温热的,应该享用热稀饭、热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牛奶、热豆浆和热芝麻糊等,再配着吃蔬菜、面包、三明治、水果。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D.处理好领土争端问题是关乎将来的大事。一方面,要从历史的角度寻找领土归属的法理依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据,另一方面,要从长远的角度运用政治、外交智慧来缓解、消除争端。</a:t>
            </a:r>
            <a:endParaRPr lang="zh-CN" altLang="en-US" dirty="0"/>
          </a:p>
        </p:txBody>
      </p:sp>
      <p:sp>
        <p:nvSpPr>
          <p:cNvPr id="3" name="TextBox 2"/>
          <p:cNvSpPr txBox="1"/>
          <p:nvPr/>
        </p:nvSpPr>
        <p:spPr>
          <a:xfrm>
            <a:off x="539750" y="427752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A.“怎么建”和“怎么办”后的问号分别改为逗号和句号。B.“QQ”后的逗号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应改为句号。D.“依据”后的逗号应改为分号。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715158"/>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1.(2018稽阳高三联考,3)下列句子中标点符号使用全部正确的一项是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A.“囚徒困境”的特定假设是把参与者结构化,假设“利己”、“理性”代表了一种标准化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的价值观和行为规范,以寻求最短刑期为唯一的利己目的。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B.制度和那些复杂的社会行为之间的关系是什么?需要结合行为当事人的情况具体地分析,很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难给出单一、明确的答案。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C.在中国的历史上,儒家重视“礼乐”。一方面建立如“礼”这样的制度,另一方面也采取像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“乐”这样的措施来教化人心。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D.二○○七年十二月,《读书》编辑部与何香凝美术馆当代艺术中心共同举办了以《视觉遗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产:政治学还是艺术史?》为主题的座谈会。</a:t>
            </a:r>
            <a:endParaRPr lang="zh-CN" altLang="en-US" dirty="0"/>
          </a:p>
        </p:txBody>
      </p:sp>
      <p:sp>
        <p:nvSpPr>
          <p:cNvPr id="3" name="TextBox 11"/>
          <p:cNvSpPr txBox="1"/>
          <p:nvPr/>
        </p:nvSpPr>
        <p:spPr>
          <a:xfrm>
            <a:off x="2265894" y="1152456"/>
            <a:ext cx="4627880" cy="553085"/>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0030101010101" pitchFamily="49" charset="-122"/>
                <a:ea typeface="黑体" panose="02010600030101010101" pitchFamily="49" charset="-122"/>
                <a:sym typeface="+mn-ea"/>
              </a:rPr>
              <a:t>B</a:t>
            </a:r>
            <a:r>
              <a:rPr lang="zh-CN" altLang="en-US" sz="2000" dirty="0">
                <a:latin typeface="黑体" panose="02010600030101010101" pitchFamily="49" charset="-122"/>
                <a:ea typeface="黑体" panose="02010600030101010101" pitchFamily="49" charset="-122"/>
                <a:sym typeface="+mn-ea"/>
              </a:rPr>
              <a:t>组  201</a:t>
            </a:r>
            <a:r>
              <a:rPr lang="en-US" altLang="zh-CN" sz="2000" dirty="0">
                <a:latin typeface="黑体" panose="02010600030101010101" pitchFamily="49" charset="-122"/>
                <a:ea typeface="黑体" panose="02010600030101010101" pitchFamily="49" charset="-122"/>
                <a:sym typeface="+mn-ea"/>
              </a:rPr>
              <a:t>6</a:t>
            </a:r>
            <a:r>
              <a:rPr lang="zh-CN" altLang="en-US" sz="2000" dirty="0">
                <a:latin typeface="黑体" panose="02010600030101010101" pitchFamily="49" charset="-122"/>
                <a:ea typeface="黑体" panose="02010600030101010101" pitchFamily="49" charset="-122"/>
                <a:sym typeface="+mn-ea"/>
              </a:rPr>
              <a:t>—201</a:t>
            </a:r>
            <a:r>
              <a:rPr lang="en-US" altLang="zh-CN" sz="2000" dirty="0">
                <a:latin typeface="黑体" panose="02010600030101010101" pitchFamily="49" charset="-122"/>
                <a:ea typeface="黑体" panose="02010600030101010101" pitchFamily="49" charset="-122"/>
                <a:sym typeface="+mn-ea"/>
              </a:rPr>
              <a:t>8</a:t>
            </a:r>
            <a:r>
              <a:rPr lang="zh-CN" altLang="en-US" sz="2000" dirty="0">
                <a:latin typeface="黑体" panose="02010600030101010101" pitchFamily="49" charset="-122"/>
                <a:ea typeface="黑体" panose="02010600030101010101" pitchFamily="49" charset="-122"/>
                <a:sym typeface="+mn-ea"/>
              </a:rPr>
              <a:t>年高考模拟·综合题</a:t>
            </a:r>
            <a:r>
              <a:rPr lang="zh-CN" altLang="en-US" sz="2000" dirty="0" smtClean="0">
                <a:latin typeface="黑体" panose="02010600030101010101" pitchFamily="49" charset="-122"/>
                <a:ea typeface="黑体" panose="02010600030101010101" pitchFamily="49" charset="-122"/>
                <a:sym typeface="+mn-ea"/>
              </a:rPr>
              <a:t>组</a:t>
            </a:r>
            <a:endParaRPr lang="zh-CN" altLang="en-US" sz="2000" dirty="0">
              <a:solidFill>
                <a:schemeClr val="tx1"/>
              </a:solidFill>
              <a:latin typeface="黑体" panose="02010600030101010101" pitchFamily="49" charset="-122"/>
              <a:ea typeface="黑体" panose="02010600030101010101" pitchFamily="49" charset="-122"/>
              <a:sym typeface="+mn-ea"/>
            </a:endParaRPr>
          </a:p>
        </p:txBody>
      </p:sp>
      <p:sp>
        <p:nvSpPr>
          <p:cNvPr id="4" name="TextBox 2"/>
          <p:cNvSpPr txBox="1"/>
          <p:nvPr/>
        </p:nvSpPr>
        <p:spPr>
          <a:xfrm>
            <a:off x="539750" y="492046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A.“利己”与“理性”之间的顿号要去掉。B.据“需要结合行为当事人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可知,“制度和那些复杂的社会行为之间的关系是什么?”不是设问句,只作“需要结合行为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当事人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”的主语,故“么”字后的问号应去掉,或改用逗号。D.书名号应当改为双引号。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2.(2018衢州二中高三一模,3)阅读下面的文字,回答问题。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与当下“模西建筑热”同样饱受诟病的,还有“仿古建筑热”。如果前者是对西式风格的盲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目崇拜,后者则是复古思维的畸形生长。[甲]</a:t>
            </a:r>
            <a:r>
              <a:rPr lang="zh-CN" altLang="en-US" sz="1530" u="sng" kern="0" dirty="0" smtClean="0">
                <a:solidFill>
                  <a:srgbClr val="000000"/>
                </a:solidFill>
                <a:latin typeface="Times New Roman" panose="02020603050405020304" pitchFamily="65" charset="-122"/>
                <a:ea typeface="宋体" panose="02010600030101010101" pitchFamily="2" charset="-122"/>
              </a:rPr>
              <a:t>无论是抄袭还是效颦,建筑设计与规划的盲从背</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后,是对文化根底不自知、对文化传统不自信。</a:t>
            </a:r>
            <a:r>
              <a:rPr lang="zh-CN" altLang="en-US" sz="1530" kern="0" dirty="0" smtClean="0">
                <a:solidFill>
                  <a:srgbClr val="000000"/>
                </a:solidFill>
                <a:latin typeface="Times New Roman" panose="02020603050405020304" pitchFamily="65" charset="-122"/>
                <a:ea typeface="宋体" panose="02010600030101010101" pitchFamily="2" charset="-122"/>
              </a:rPr>
              <a:t>我们的文化与历史,已经给建筑留下了丰富的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馈赠。[乙]</a:t>
            </a:r>
            <a:r>
              <a:rPr lang="zh-CN" altLang="en-US" sz="1530" u="sng" kern="0" dirty="0" smtClean="0">
                <a:solidFill>
                  <a:srgbClr val="000000"/>
                </a:solidFill>
                <a:latin typeface="Times New Roman" panose="02020603050405020304" pitchFamily="65" charset="-122"/>
                <a:ea typeface="宋体" panose="02010600030101010101" pitchFamily="2" charset="-122"/>
              </a:rPr>
              <a:t>“求木之长者,必固其根本”,立足文化本体,深挖地域特色,根深方能叶茂。</a:t>
            </a:r>
            <a:r>
              <a:rPr lang="zh-CN" altLang="en-US" sz="1530" kern="0" dirty="0" smtClean="0">
                <a:solidFill>
                  <a:srgbClr val="000000"/>
                </a:solidFill>
                <a:latin typeface="Times New Roman" panose="02020603050405020304" pitchFamily="65" charset="-122"/>
                <a:ea typeface="宋体" panose="02010600030101010101" pitchFamily="2" charset="-122"/>
              </a:rPr>
              <a:t>[丙]</a:t>
            </a:r>
            <a:r>
              <a:rPr lang="zh-CN" altLang="en-US" sz="1530" u="sng" kern="0" dirty="0" smtClean="0">
                <a:solidFill>
                  <a:srgbClr val="000000"/>
                </a:solidFill>
                <a:latin typeface="Times New Roman" panose="02020603050405020304" pitchFamily="65" charset="-122"/>
                <a:ea typeface="宋体" panose="02010600030101010101" pitchFamily="2" charset="-122"/>
              </a:rPr>
              <a:t>缺</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了非物质文化的滋养,建筑再雄伟也缺少一条脊梁,而有了乡愁和人文的淬火,哪怕穿越千年,</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安身之所也能成为精神家园。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文段中画线的甲、乙、丙句,标点有误的一项是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dirty="0"/>
          </a:p>
        </p:txBody>
      </p:sp>
      <p:sp>
        <p:nvSpPr>
          <p:cNvPr id="3" name="TextBox 2"/>
          <p:cNvSpPr txBox="1"/>
          <p:nvPr/>
        </p:nvSpPr>
        <p:spPr>
          <a:xfrm>
            <a:off x="539750" y="427752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“脊梁”后的逗号,应改用分号。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3.(2018温州六校协作体高三期末联考,3)阅读下面的文字,回答问题。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古人说:“一生一死,乃见交情。”这话不错,患难之交最珍贵。[甲]</a:t>
            </a:r>
            <a:r>
              <a:rPr lang="zh-CN" altLang="en-US" sz="1530" u="sng" kern="0" dirty="0" smtClean="0">
                <a:solidFill>
                  <a:srgbClr val="000000"/>
                </a:solidFill>
                <a:latin typeface="Times New Roman" panose="02020603050405020304" pitchFamily="65" charset="-122"/>
                <a:ea typeface="宋体" panose="02010600030101010101" pitchFamily="2" charset="-122"/>
              </a:rPr>
              <a:t>可凡事都有悖论:瓷器越华</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贵,越经不起碰摔;交情越深厚,越经不起伤害。</a:t>
            </a:r>
            <a:r>
              <a:rPr lang="zh-CN" altLang="en-US" sz="1530" kern="0" dirty="0" smtClean="0">
                <a:solidFill>
                  <a:srgbClr val="000000"/>
                </a:solidFill>
                <a:latin typeface="Times New Roman" panose="02020603050405020304" pitchFamily="65" charset="-122"/>
                <a:ea typeface="宋体" panose="02010600030101010101" pitchFamily="2" charset="-122"/>
              </a:rPr>
              <a:t>楚汉之际,张耳与陈余结为刎颈之交,后来只因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一次误会,竟水火不容,刀戈相见。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“物以类聚,人以群分。”秉性不同关系不大,还能互补,价值观不一样很难交为朋友。许多人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觉得薛宝钗最配贾宝玉,宝玉偏不喜欢。无他,话不投机半句多。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有的人交朋友很实际,就是为了获取利益,俗话说“多一个朋友多一条路”嘛。可是一旦目的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达不到,翻脸不认人,所谓的“好朋友”则成了“狗屎一堆”。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[乙]</a:t>
            </a:r>
            <a:r>
              <a:rPr lang="zh-CN" altLang="en-US" sz="1530" u="sng" kern="0" dirty="0" smtClean="0">
                <a:solidFill>
                  <a:srgbClr val="000000"/>
                </a:solidFill>
                <a:latin typeface="Times New Roman" panose="02020603050405020304" pitchFamily="65" charset="-122"/>
                <a:ea typeface="宋体" panose="02010600030101010101" pitchFamily="2" charset="-122"/>
              </a:rPr>
              <a:t>有一首诗写得好,说朋友是“雪夜的火炉、雨中的红伞、无言的牵挂、彼此的忧欢、一</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个灵魂孕育在两个人的胸膛</a:t>
            </a:r>
            <a:r>
              <a:rPr lang="zh-CN" altLang="en-US" sz="1530" u="sng" kern="0" dirty="0" smtClean="0">
                <a:solidFill>
                  <a:srgbClr val="000000"/>
                </a:solidFill>
                <a:latin typeface="黑体" panose="02010600030101010101" pitchFamily="49"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可是,我们无须背诵华丽的辞藻,不必探寻朋友的哲理内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涵。[丙]</a:t>
            </a:r>
            <a:r>
              <a:rPr lang="zh-CN" altLang="en-US" sz="1530" u="sng" kern="0" dirty="0" smtClean="0">
                <a:solidFill>
                  <a:srgbClr val="000000"/>
                </a:solidFill>
                <a:latin typeface="Times New Roman" panose="02020603050405020304" pitchFamily="65" charset="-122"/>
                <a:ea typeface="宋体" panose="02010600030101010101" pitchFamily="2" charset="-122"/>
              </a:rPr>
              <a:t>人之交友出于天性,“嘤其鸣矣,求其友声”,为的是人生路上能有几位同行的伙伴,走</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得不寂寞。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文段中画线的甲、乙、丙句,标点有误的一项是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乙句中,“一个灵魂孕育在两个人的胸膛”是一个主谓结构的句子,不能与前面几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个并列的名词性短语相并列,这个分句前的顿号应改为逗号。改后的句子为:“雪夜的火炉、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雨中的红伞、无言的牵挂、彼此的忧欢,一个灵魂孕育在两个人的胸膛</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”;但作为诗句,且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为了强调语意,最好改为“雪夜的火炉,雨中的红伞,无言的牵挂,彼此的忧欢,一个灵魂孕育在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两个人的胸膛</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4.(2018温州二模,3)阅读下面的文字,回答问题。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徜徉在古城阙上,倚栏杆处,任那杨花柳絮纷纷扬扬随意拂面,静听春的韵律,萦绕故国女墙,袅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袅余音,不绝如缕。[甲]漫步在灞桥两岸,俯仰之间,碧云天,黄花地,西风落叶,寒鸦数点,预报着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这又将是一个摇落情思的悲凉季节。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许多年来,踏在半裸着秦砖汉瓦的黄土地上,遥望着西风残照中隐约的城墙映入水面,[乙]我</a:t>
            </a:r>
            <a:r>
              <a:rPr lang="zh-CN" altLang="en-US" sz="1530" u="sng" kern="0" dirty="0" smtClean="0">
                <a:solidFill>
                  <a:srgbClr val="000000"/>
                </a:solidFill>
                <a:latin typeface="Times New Roman" panose="02020603050405020304" pitchFamily="65" charset="-122"/>
                <a:ea typeface="宋体" panose="02010600030101010101" pitchFamily="2" charset="-122"/>
              </a:rPr>
              <a:t>一</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直</a:t>
            </a:r>
            <a:r>
              <a:rPr lang="zh-CN" altLang="en-US" sz="1530" kern="0" dirty="0" smtClean="0">
                <a:solidFill>
                  <a:srgbClr val="000000"/>
                </a:solidFill>
                <a:latin typeface="Times New Roman" panose="02020603050405020304" pitchFamily="65" charset="-122"/>
                <a:ea typeface="宋体" panose="02010600030101010101" pitchFamily="2" charset="-122"/>
              </a:rPr>
              <a:t>在苦苦思索:为什么脚下的这片黄土能孕育出中国历史上最强悍雄盛的几个帝国——周秦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汉唐?[丙]“回首可怜歌舞地,秦中自古帝王洲(杜甫《秋兴八首》)”,为什么具有雄才大略的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政治家屡屡选中这一块风水宝地作为政治、经济和文化的中心?经过历史的风吹雨打,故国的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流风余韵在何处还可以寻觅得到?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文段中画横线的甲、乙、丙句,标点有误的一项是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dirty="0"/>
          </a:p>
        </p:txBody>
      </p:sp>
      <p:sp>
        <p:nvSpPr>
          <p:cNvPr id="3" name="TextBox 2"/>
          <p:cNvSpPr txBox="1"/>
          <p:nvPr/>
        </p:nvSpPr>
        <p:spPr>
          <a:xfrm>
            <a:off x="539750" y="497319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错在“回首可怜歌舞地,秦中自古帝王洲(杜甫《秋兴八首》)”,小括号及其里面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的内容应放在引号外,应改为“回首可怜歌舞地,秦中自古帝王洲”(杜甫《秋兴八首》)。</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5.(2018浙江领航模拟,3)阅读下面的文字,回答问题。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不同的奋斗轨迹,同样的人生抉择;不同的发展领域,同样的事业自豪。[甲]</a:t>
            </a:r>
            <a:r>
              <a:rPr lang="zh-CN" altLang="en-US" sz="1530" u="sng" kern="0" dirty="0" smtClean="0">
                <a:solidFill>
                  <a:srgbClr val="000000"/>
                </a:solidFill>
                <a:latin typeface="Times New Roman" panose="02020603050405020304" pitchFamily="65" charset="-122"/>
                <a:ea typeface="宋体" panose="02010600030101010101" pitchFamily="2" charset="-122"/>
              </a:rPr>
              <a:t>近日,一段五位海归</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讲述自己决定回国“那一刻”的视频,让人感受到游子对母亲般的浓浓思念,更有国家发展对</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于海外学子的深深吸引。</a:t>
            </a:r>
            <a:r>
              <a:rPr lang="zh-CN" altLang="en-US" sz="1530" kern="0" dirty="0" smtClean="0">
                <a:solidFill>
                  <a:srgbClr val="000000"/>
                </a:solidFill>
                <a:latin typeface="Times New Roman" panose="02020603050405020304" pitchFamily="65" charset="-122"/>
                <a:ea typeface="宋体" panose="02010600030101010101" pitchFamily="2" charset="-122"/>
              </a:rPr>
              <a:t>[乙]</a:t>
            </a:r>
            <a:r>
              <a:rPr lang="zh-CN" altLang="en-US" sz="1530" u="sng" kern="0" dirty="0" smtClean="0">
                <a:solidFill>
                  <a:srgbClr val="000000"/>
                </a:solidFill>
                <a:latin typeface="Times New Roman" panose="02020603050405020304" pitchFamily="65" charset="-122"/>
                <a:ea typeface="宋体" panose="02010600030101010101" pitchFamily="2" charset="-122"/>
              </a:rPr>
              <a:t>无论是缘于“熟悉的味道”,还是出于“团聚的渴望”,众多学</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子学成归国故事的背后,更深层次的动力正如视频中一位海归所说,“国家今天能够给我提供</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更适合我想做的事情的一个环境。”</a:t>
            </a:r>
            <a:r>
              <a:rPr lang="zh-CN" altLang="en-US" sz="1530" kern="0" dirty="0" smtClean="0">
                <a:solidFill>
                  <a:srgbClr val="000000"/>
                </a:solidFill>
                <a:latin typeface="Times New Roman" panose="02020603050405020304" pitchFamily="65" charset="-122"/>
                <a:ea typeface="宋体" panose="02010600030101010101" pitchFamily="2" charset="-122"/>
              </a:rPr>
              <a:t>[丙]</a:t>
            </a:r>
            <a:r>
              <a:rPr lang="zh-CN" altLang="en-US" sz="1530" u="sng" kern="0" dirty="0" smtClean="0">
                <a:solidFill>
                  <a:srgbClr val="000000"/>
                </a:solidFill>
                <a:latin typeface="Times New Roman" panose="02020603050405020304" pitchFamily="65" charset="-122"/>
                <a:ea typeface="宋体" panose="02010600030101010101" pitchFamily="2" charset="-122"/>
              </a:rPr>
              <a:t>近年来,国家对创新创业重视程度空前,对人才发展</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投入不断加大,为各类人才施展才华提供了更广阔的舞台。</a:t>
            </a:r>
            <a:r>
              <a:rPr lang="zh-CN" altLang="en-US" sz="1530" kern="0" dirty="0" smtClean="0">
                <a:solidFill>
                  <a:srgbClr val="000000"/>
                </a:solidFill>
                <a:latin typeface="Times New Roman" panose="02020603050405020304" pitchFamily="65" charset="-122"/>
                <a:ea typeface="宋体" panose="02010600030101010101" pitchFamily="2" charset="-122"/>
              </a:rPr>
              <a:t>无论是想扎根乡土的海归,还是怀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揣科学梦想的青年专家,都能在这里开启自己的逐梦之旅。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文段中画线的甲、乙、丙句,标点有误的一项是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dirty="0"/>
          </a:p>
        </p:txBody>
      </p:sp>
      <p:sp>
        <p:nvSpPr>
          <p:cNvPr id="3" name="TextBox 2"/>
          <p:cNvSpPr txBox="1"/>
          <p:nvPr/>
        </p:nvSpPr>
        <p:spPr>
          <a:xfrm>
            <a:off x="539750" y="463471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乙句中,句号应当在后引号外边。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6.(2017湖州、衢州、丽水质检,3)阅读下面的文字,回答问题。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一只白鹤高雅地踮起足尖,将长喙伸向太阳的方向,一次又一次,总是与其他的鹤擦肩而过,[甲]</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然后一个华丽转身,在笼中奔跑翻腾,掀起一阵忧郁的尘雾:这是白鹤的单人舞,高傲而又孤</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独。</a:t>
            </a:r>
            <a:r>
              <a:rPr lang="zh-CN" altLang="en-US" sz="1530" kern="0" dirty="0" smtClean="0">
                <a:solidFill>
                  <a:srgbClr val="000000"/>
                </a:solidFill>
                <a:latin typeface="Times New Roman" panose="02020603050405020304" pitchFamily="65" charset="-122"/>
                <a:ea typeface="宋体" panose="02010600030101010101" pitchFamily="2" charset="-122"/>
              </a:rPr>
              <a:t>[乙]</a:t>
            </a:r>
            <a:r>
              <a:rPr lang="zh-CN" altLang="en-US" sz="1530" u="sng" kern="0" dirty="0" smtClean="0">
                <a:solidFill>
                  <a:srgbClr val="000000"/>
                </a:solidFill>
                <a:latin typeface="Times New Roman" panose="02020603050405020304" pitchFamily="65" charset="-122"/>
                <a:ea typeface="宋体" panose="02010600030101010101" pitchFamily="2" charset="-122"/>
              </a:rPr>
              <a:t>双人舞的风格则完全不同,那是热情奔放而又光焰四射的;双鹤颈项相绕,四足灵巧地</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此起彼落,每一个动作都是互相呼应的,就像人类的拉丁舞那样配合默契;</a:t>
            </a:r>
            <a:r>
              <a:rPr lang="zh-CN" altLang="en-US" sz="1530" kern="0" dirty="0" smtClean="0">
                <a:solidFill>
                  <a:srgbClr val="000000"/>
                </a:solidFill>
                <a:latin typeface="Times New Roman" panose="02020603050405020304" pitchFamily="65" charset="-122"/>
                <a:ea typeface="宋体" panose="02010600030101010101" pitchFamily="2" charset="-122"/>
              </a:rPr>
              <a:t>它们不停地追逐嬉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戏、扇动着翅膀换位拍打,像是在拥抱与抚慰对方;那般缠绵悱恻、难舍难分;鹤在舞蹈时,在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天地间释放了它求偶的全部渴望与爱意,忘我忘情如痴如醉,令观者惊羡而自愧不如。当鹤们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一同起舞时,犹如风起云涌电闪雷鸣,一场气势磅礴的壮美的集体舞开始了,整个笼子似乎都在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震撼。[丙]</a:t>
            </a:r>
            <a:r>
              <a:rPr lang="zh-CN" altLang="en-US" sz="1530" u="sng" kern="0" dirty="0" smtClean="0">
                <a:solidFill>
                  <a:srgbClr val="000000"/>
                </a:solidFill>
                <a:latin typeface="Times New Roman" panose="02020603050405020304" pitchFamily="65" charset="-122"/>
                <a:ea typeface="宋体" panose="02010600030101010101" pitchFamily="2" charset="-122"/>
              </a:rPr>
              <a:t>我听见了雄浑的交响乐,还有旷野春风的呼啸;然而,眼前白鹤的狂舞却旁若无人,依</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旧悄然无声地进行着。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文段中画横线的甲、乙、丙句,标点有误的一项是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dirty="0"/>
          </a:p>
        </p:txBody>
      </p:sp>
      <p:sp>
        <p:nvSpPr>
          <p:cNvPr id="3" name="TextBox 2"/>
          <p:cNvSpPr txBox="1"/>
          <p:nvPr/>
        </p:nvSpPr>
        <p:spPr>
          <a:xfrm>
            <a:off x="539750" y="532636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乙句中,“那是热情奔放而又光焰四射的;”中的分号应改为冒号。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本题考查正确使用标点符号的能力。甲句中“插画就是出版物中的插图”是对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“什么是插画”的回答,答句完整,故后面的冒号要改为句号。</a:t>
            </a:r>
            <a:endParaRPr lang="zh-CN" altLang="en-US" dirty="0"/>
          </a:p>
        </p:txBody>
      </p:sp>
      <p:sp>
        <p:nvSpPr>
          <p:cNvPr id="3" name="TextBox 2"/>
          <p:cNvSpPr txBox="1"/>
          <p:nvPr/>
        </p:nvSpPr>
        <p:spPr>
          <a:xfrm>
            <a:off x="539750" y="1848633"/>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30" kern="0" dirty="0" smtClean="0">
                <a:solidFill>
                  <a:srgbClr val="000000"/>
                </a:solidFill>
                <a:latin typeface="Times New Roman" panose="02020603050405020304" pitchFamily="65" charset="-122"/>
                <a:ea typeface="宋体" panose="02010600030101010101" pitchFamily="2" charset="-122"/>
              </a:rPr>
              <a:t>　使用标点符号“三误区”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误区一:没有将易混标点有条理地总结。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误区二:没有结合例句来辨析。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误区三:没有举一反三来总结。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7.(2017浙江高考改革联盟,3)阅读下面的文字,回答问题。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四十多年前,在贵州下乡当知青的时候,曾经跟着两个年长的朋友匆匆到过一趟昆明,事后却没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有对这个毗邻省份留下任何印象。四十多年过去了,对于那一片土地,记忆还是那么模糊朦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胧。到了现在,我对这个“彩云之南”的历史知识,依旧匮乏得很。云南遗存历史资料不足,一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方面固然由于唐代它“不在文化区域之内”,而宋代又被划出国境之外,不免受了历史记载的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冷落。另一方面,恐怕是因为中国传统的历史记载,原本就只关注汉族中心区域的朝代更迭、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风云变幻,常常并不很留意隔山限水的边陲,所以在常见历史文献中,这一区域的记载总是显得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支离破碎。[甲]</a:t>
            </a:r>
            <a:r>
              <a:rPr lang="zh-CN" altLang="en-US" sz="1530" u="sng" kern="0" dirty="0" smtClean="0">
                <a:solidFill>
                  <a:srgbClr val="000000"/>
                </a:solidFill>
                <a:latin typeface="Times New Roman" panose="02020603050405020304" pitchFamily="65" charset="-122"/>
                <a:ea typeface="宋体" panose="02010600030101010101" pitchFamily="2" charset="-122"/>
              </a:rPr>
              <a:t>特别是怒江、澜沧江、金沙江流域、横断山脉之间那些非汉族人的生活世</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界,除了好奇或者猎奇的“采风者”,或者奉命巡视边疆的官吏,偶尔写一些“竹枝词”,画一</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些“蛮夷图”之外,很少有人真的对它做过深入考察和仔细描述。</a:t>
            </a:r>
            <a:r>
              <a:rPr lang="zh-CN" altLang="en-US" sz="1530" kern="0" dirty="0" smtClean="0">
                <a:solidFill>
                  <a:srgbClr val="000000"/>
                </a:solidFill>
                <a:latin typeface="Times New Roman" panose="02020603050405020304" pitchFamily="65" charset="-122"/>
                <a:ea typeface="宋体" panose="02010600030101010101" pitchFamily="2" charset="-122"/>
              </a:rPr>
              <a:t>[乙]可是随着西风东渐,二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十世纪上半叶,西洋和东洋的学者纷至沓来,对中国学术形成了巨大冲击。为什么?因为他们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的关注重心与传统中国学者大相径庭。他们不仅对“中心”的汉族中国有别出心裁的解释,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也对“边缘”的满蒙回藏鲜、苗彝羌傣壮都兴趣盎然;虽然对“主流”的儒家一如既往地研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究,但对“支脉”的佛教、道教、三夷教、天主教更有巨大的热情;对历史叙述中通常占据显</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著位置的“上层”文化有新的论述,但对过去历史文献中往往缺席的“下层”却更为关注。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[丙]</a:t>
            </a:r>
            <a:r>
              <a:rPr lang="zh-CN" altLang="en-US" sz="1530" u="sng" kern="0" dirty="0" smtClean="0">
                <a:solidFill>
                  <a:srgbClr val="000000"/>
                </a:solidFill>
                <a:latin typeface="Times New Roman" panose="02020603050405020304" pitchFamily="65" charset="-122"/>
                <a:ea typeface="宋体" panose="02010600030101010101" pitchFamily="2" charset="-122"/>
              </a:rPr>
              <a:t>这种对于“边缘”、“支脉”和“下层”的研究,特别表现在宗教学、人类学、地理</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学、语言学等领域中。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文段中画线的甲、乙、丙句,标点有误的一项是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dirty="0"/>
          </a:p>
        </p:txBody>
      </p:sp>
      <p:sp>
        <p:nvSpPr>
          <p:cNvPr id="3" name="TextBox 2"/>
          <p:cNvSpPr txBox="1"/>
          <p:nvPr/>
        </p:nvSpPr>
        <p:spPr>
          <a:xfrm>
            <a:off x="539750" y="2920203"/>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“边缘”与“支脉”间无须用顿号。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8.(2017宁波镇海中学模拟,3)阅读下面的文字,回答问题。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中国是一个具有悠久历史的文明古国,在漫长的历史长河中,人民群众创造了丰富的物质财富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和精神财富。在蔚为大观的文化宝库中,文房用具亦是其中不可忽视的组成部分。笔、墨、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纸、砚称为“文房四宝”。[甲]</a:t>
            </a:r>
            <a:r>
              <a:rPr lang="zh-CN" altLang="en-US" sz="1530" u="sng" kern="0" dirty="0" smtClean="0">
                <a:solidFill>
                  <a:srgbClr val="000000"/>
                </a:solidFill>
                <a:latin typeface="Times New Roman" panose="02020603050405020304" pitchFamily="65" charset="-122"/>
                <a:ea typeface="宋体" panose="02010600030101010101" pitchFamily="2" charset="-122"/>
              </a:rPr>
              <a:t>而砚则因其具有“坚固、传万世而不朽、留千古而永存”的</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品质,获得文房四宝之首的美誉。</a:t>
            </a:r>
            <a:r>
              <a:rPr lang="zh-CN" altLang="en-US" sz="1530" kern="0" dirty="0" smtClean="0">
                <a:solidFill>
                  <a:srgbClr val="000000"/>
                </a:solidFill>
                <a:latin typeface="Times New Roman" panose="02020603050405020304" pitchFamily="65" charset="-122"/>
                <a:ea typeface="宋体" panose="02010600030101010101" pitchFamily="2" charset="-122"/>
              </a:rPr>
              <a:t>砚台是我国特有的文书工具,[乙]</a:t>
            </a:r>
            <a:r>
              <a:rPr lang="zh-CN" altLang="en-US" sz="1530" u="sng" kern="0" dirty="0" smtClean="0">
                <a:solidFill>
                  <a:srgbClr val="000000"/>
                </a:solidFill>
                <a:latin typeface="Times New Roman" panose="02020603050405020304" pitchFamily="65" charset="-122"/>
                <a:ea typeface="宋体" panose="02010600030101010101" pitchFamily="2" charset="-122"/>
              </a:rPr>
              <a:t>它融绘画、雕刻、书法、</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篆刻</a:t>
            </a:r>
            <a:r>
              <a:rPr lang="zh-CN" altLang="en-US" sz="1530" u="sng" kern="0" dirty="0" smtClean="0">
                <a:solidFill>
                  <a:srgbClr val="000000"/>
                </a:solidFill>
                <a:latin typeface="黑体" panose="02010600030101010101" pitchFamily="49"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等各种艺术为一体,是一种综合艺术品,成为一种特有的文化现象。</a:t>
            </a:r>
            <a:r>
              <a:rPr lang="zh-CN" altLang="en-US" sz="1530" kern="0" dirty="0" smtClean="0">
                <a:solidFill>
                  <a:srgbClr val="000000"/>
                </a:solidFill>
                <a:latin typeface="Times New Roman" panose="02020603050405020304" pitchFamily="65" charset="-122"/>
                <a:ea typeface="宋体" panose="02010600030101010101" pitchFamily="2" charset="-122"/>
              </a:rPr>
              <a:t>砚文化是中华文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化的重要组成部分,在中华几千年的古老文化史上,对我国民族的延续和灿烂文化的传播、交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流有着举足轻重的作用。宋代是砚业蓬勃发展的时期。宋代有重文轻武的风尚,士大夫的社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会地位在很大程度上得到提高。文人在书写之余,讲究用具品位,对案头摆设之砚,开始追求美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的精神享受。在制砚上,他们考究其文化内涵,在继承传统的精致外,将“文人画”的理念引入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砚的制作中,[丙]</a:t>
            </a:r>
            <a:r>
              <a:rPr lang="zh-CN" altLang="en-US" sz="1530" u="sng" kern="0" dirty="0" smtClean="0">
                <a:solidFill>
                  <a:srgbClr val="000000"/>
                </a:solidFill>
                <a:latin typeface="Times New Roman" panose="02020603050405020304" pitchFamily="65" charset="-122"/>
                <a:ea typeface="宋体" panose="02010600030101010101" pitchFamily="2" charset="-122"/>
              </a:rPr>
              <a:t>将绘画、书法、诗词、金石等艺术融入其中,创作出了“文人砚”,体现了其</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本性喜好,直抒内心情怀。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文段中画横线的甲、乙、丙句,标点不正确的一项是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dirty="0"/>
          </a:p>
        </p:txBody>
      </p:sp>
      <p:sp>
        <p:nvSpPr>
          <p:cNvPr id="3" name="TextBox 2"/>
          <p:cNvSpPr txBox="1"/>
          <p:nvPr/>
        </p:nvSpPr>
        <p:spPr>
          <a:xfrm>
            <a:off x="539750" y="606347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乙处“</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”和“等”重复,删去其一。</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9.(2017稽阳联谊学校4月联考,3)阅读下面的文字,回答问题。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我们知道“自然”是无时无处不在“动”的。这种“动象”,积微成著,瞬息万变,不可捉摸。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照片于物象转变之中,摄取一角,强动象以为静象,已非物之真象。况且动是生命之表示,精神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之作用。[甲]</a:t>
            </a:r>
            <a:r>
              <a:rPr lang="zh-CN" altLang="en-US" sz="1530" u="sng" kern="0" dirty="0" smtClean="0">
                <a:solidFill>
                  <a:srgbClr val="000000"/>
                </a:solidFill>
                <a:latin typeface="Times New Roman" panose="02020603050405020304" pitchFamily="65" charset="-122"/>
                <a:ea typeface="宋体" panose="02010600030101010101" pitchFamily="2" charset="-122"/>
              </a:rPr>
              <a:t>自然万象无不在活动中,即无不在“精神”中,无不在“生命”中。</a:t>
            </a:r>
            <a:r>
              <a:rPr lang="zh-CN" altLang="en-US" sz="1530" kern="0" dirty="0" smtClean="0">
                <a:solidFill>
                  <a:srgbClr val="000000"/>
                </a:solidFill>
                <a:latin typeface="Times New Roman" panose="02020603050405020304" pitchFamily="65" charset="-122"/>
                <a:ea typeface="宋体" panose="02010600030101010101" pitchFamily="2" charset="-122"/>
              </a:rPr>
              <a:t>[乙]</a:t>
            </a:r>
            <a:r>
              <a:rPr lang="zh-CN" altLang="en-US" sz="1530" u="sng" kern="0" dirty="0" smtClean="0">
                <a:solidFill>
                  <a:srgbClr val="000000"/>
                </a:solidFill>
                <a:latin typeface="Times New Roman" panose="02020603050405020304" pitchFamily="65" charset="-122"/>
                <a:ea typeface="宋体" panose="02010600030101010101" pitchFamily="2" charset="-122"/>
              </a:rPr>
              <a:t> 但是艺</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术是否能表现“动”?怎样才能表现“动”?</a:t>
            </a:r>
            <a:r>
              <a:rPr lang="zh-CN" altLang="en-US" sz="1530" kern="0" dirty="0" smtClean="0">
                <a:solidFill>
                  <a:srgbClr val="000000"/>
                </a:solidFill>
                <a:latin typeface="Times New Roman" panose="02020603050405020304" pitchFamily="65" charset="-122"/>
                <a:ea typeface="宋体" panose="02010600030101010101" pitchFamily="2" charset="-122"/>
              </a:rPr>
              <a:t> 我们拿一张照片《行走的人》和罗丹雕刻的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《行走的人》一比较,就觉得照片中的人提起了一只脚,而凝住不动,好像麻木了一样;而罗丹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的石刻确是在那里走动,仿佛要姗姗而去。[丙]</a:t>
            </a:r>
            <a:r>
              <a:rPr lang="zh-CN" altLang="en-US" sz="1530" u="sng" kern="0" dirty="0" smtClean="0">
                <a:solidFill>
                  <a:srgbClr val="000000"/>
                </a:solidFill>
                <a:latin typeface="Times New Roman" panose="02020603050405020304" pitchFamily="65" charset="-122"/>
                <a:ea typeface="宋体" panose="02010600030101010101" pitchFamily="2" charset="-122"/>
              </a:rPr>
              <a:t>罗丹说:“你们问我雕刻怎样才能表现‘动</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象’?其实秘密很简单。”</a:t>
            </a:r>
            <a:r>
              <a:rPr lang="zh-CN" altLang="en-US" sz="1530" kern="0" dirty="0" smtClean="0">
                <a:solidFill>
                  <a:srgbClr val="000000"/>
                </a:solidFill>
                <a:latin typeface="Times New Roman" panose="02020603050405020304" pitchFamily="65" charset="-122"/>
                <a:ea typeface="宋体" panose="02010600030101010101" pitchFamily="2" charset="-122"/>
              </a:rPr>
              <a:t>我们要先确定“动”是从一个现状转变到第二个现状。画家与雕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刻家之表现“动象”就在能表现出这个现状中间的过程。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文段中画横线的甲、乙、丙句,标点有误的一项是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dirty="0"/>
          </a:p>
        </p:txBody>
      </p:sp>
      <p:sp>
        <p:nvSpPr>
          <p:cNvPr id="4" name="TextBox 2"/>
          <p:cNvSpPr txBox="1"/>
          <p:nvPr/>
        </p:nvSpPr>
        <p:spPr>
          <a:xfrm>
            <a:off x="539750" y="496917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问号改为逗号。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10.(2017海盐元济高级中学研究,3)阅读下面的文字,回答问题。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在《朗读者》的谜中,汉娜的认罪之谜无疑最令人费解。[甲]</a:t>
            </a:r>
            <a:r>
              <a:rPr lang="zh-CN" altLang="en-US" sz="1530" u="sng" kern="0" dirty="0" smtClean="0">
                <a:solidFill>
                  <a:srgbClr val="000000"/>
                </a:solidFill>
                <a:latin typeface="Times New Roman" panose="02020603050405020304" pitchFamily="65" charset="-122"/>
                <a:ea typeface="宋体" panose="02010600030101010101" pitchFamily="2" charset="-122"/>
              </a:rPr>
              <a:t>一个女人在战争期间放弃自己</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安定的生活,入伍做了集中营女看守,为虎作伥;继而又在审判期间放弃为自己辩护的权利,宁</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愿认罪被判无期徒刑,这一切仅仅是因为要掩盖自己是不认字的文盲而已!</a:t>
            </a:r>
            <a:r>
              <a:rPr lang="zh-CN" altLang="en-US" sz="1530" kern="0" dirty="0" smtClean="0">
                <a:solidFill>
                  <a:srgbClr val="000000"/>
                </a:solidFill>
                <a:latin typeface="Times New Roman" panose="02020603050405020304" pitchFamily="65" charset="-122"/>
                <a:ea typeface="宋体" panose="02010600030101010101" pitchFamily="2" charset="-122"/>
              </a:rPr>
              <a:t>施林克用这个多少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有些奇崛的故事文本,告诉我们虽然罪行是无可争辩的,但是对于犯罪者是无法简单判定的。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而在这部小说的后两部分,[乙]</a:t>
            </a:r>
            <a:r>
              <a:rPr lang="zh-CN" altLang="en-US" sz="1530" u="sng" kern="0" dirty="0" smtClean="0">
                <a:solidFill>
                  <a:srgbClr val="000000"/>
                </a:solidFill>
                <a:latin typeface="Times New Roman" panose="02020603050405020304" pitchFamily="65" charset="-122"/>
                <a:ea typeface="宋体" panose="02010600030101010101" pitchFamily="2" charset="-122"/>
              </a:rPr>
              <a:t>我们接触到最多的词汇,是“麻木”二字:审判者是麻木的;旁听</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者是麻木的;甚至证人——集中营的幸存者也是麻木的。</a:t>
            </a:r>
            <a:r>
              <a:rPr lang="zh-CN" altLang="en-US" sz="1530" kern="0" dirty="0" smtClean="0">
                <a:solidFill>
                  <a:srgbClr val="000000"/>
                </a:solidFill>
                <a:latin typeface="Times New Roman" panose="02020603050405020304" pitchFamily="65" charset="-122"/>
                <a:ea typeface="宋体" panose="02010600030101010101" pitchFamily="2" charset="-122"/>
              </a:rPr>
              <a:t>[丙]</a:t>
            </a:r>
            <a:r>
              <a:rPr lang="zh-CN" altLang="en-US" sz="1530" u="sng" kern="0" dirty="0" smtClean="0">
                <a:solidFill>
                  <a:srgbClr val="000000"/>
                </a:solidFill>
                <a:latin typeface="Times New Roman" panose="02020603050405020304" pitchFamily="65" charset="-122"/>
                <a:ea typeface="宋体" panose="02010600030101010101" pitchFamily="2" charset="-122"/>
              </a:rPr>
              <a:t>反倒只有汉娜——这个站在被</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告席上的人表现出丰富的性格:时而倔强,时而骄傲,甚至有些天真——尤其是她反问法官(只</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有职业表情的人)“换了您,会怎么做呢?”</a:t>
            </a:r>
            <a:r>
              <a:rPr lang="zh-CN" altLang="en-US" sz="1530" kern="0" dirty="0" smtClean="0">
                <a:solidFill>
                  <a:srgbClr val="000000"/>
                </a:solidFill>
                <a:latin typeface="Times New Roman" panose="02020603050405020304" pitchFamily="65" charset="-122"/>
                <a:ea typeface="宋体" panose="02010600030101010101" pitchFamily="2" charset="-122"/>
              </a:rPr>
              <a:t>这无疑是对那些自认为无罪、自认为正义的人的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拷问。这种拷问,就是《朗读者》的核心。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文段中画横线的甲、乙、丙句,标点有误的一项是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dirty="0"/>
          </a:p>
        </p:txBody>
      </p:sp>
      <p:sp>
        <p:nvSpPr>
          <p:cNvPr id="3" name="TextBox 2"/>
          <p:cNvSpPr txBox="1"/>
          <p:nvPr/>
        </p:nvSpPr>
        <p:spPr>
          <a:xfrm>
            <a:off x="539750" y="534909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乙中两处“分号”应为“逗号”。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11.(2017杭州高级中学模拟,3)阅读下面的文字,回答问题。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春秋时期,一个重要的现象,就是知识分子——“士”阶层的出现和活跃。“士”阶层是如何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产生的呢?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西周之时,学校都是官府的。[甲]</a:t>
            </a:r>
            <a:r>
              <a:rPr lang="zh-CN" altLang="en-US" sz="1530" u="sng" kern="0" dirty="0" smtClean="0">
                <a:solidFill>
                  <a:srgbClr val="000000"/>
                </a:solidFill>
                <a:latin typeface="Times New Roman" panose="02020603050405020304" pitchFamily="65" charset="-122"/>
                <a:ea typeface="宋体" panose="02010600030101010101" pitchFamily="2" charset="-122"/>
              </a:rPr>
              <a:t>《周礼》明确规定,“古者学在官府”。</a:t>
            </a:r>
            <a:r>
              <a:rPr lang="zh-CN" altLang="en-US" sz="1530" kern="0" dirty="0" smtClean="0">
                <a:solidFill>
                  <a:srgbClr val="000000"/>
                </a:solidFill>
                <a:latin typeface="Times New Roman" panose="02020603050405020304" pitchFamily="65" charset="-122"/>
                <a:ea typeface="宋体" panose="02010600030101010101" pitchFamily="2" charset="-122"/>
              </a:rPr>
              <a:t>那时的史官,既是官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府的官吏,又是学校的老师,[乙]</a:t>
            </a:r>
            <a:r>
              <a:rPr lang="zh-CN" altLang="en-US" sz="1530" u="sng" kern="0" dirty="0" smtClean="0">
                <a:solidFill>
                  <a:srgbClr val="000000"/>
                </a:solidFill>
                <a:latin typeface="Times New Roman" panose="02020603050405020304" pitchFamily="65" charset="-122"/>
                <a:ea typeface="宋体" panose="02010600030101010101" pitchFamily="2" charset="-122"/>
              </a:rPr>
              <a:t>正如章学诚先生说:“三代盛时,天下之学无不以吏为师。《周</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官》三百六十,天下之学备矣。”</a:t>
            </a:r>
            <a:r>
              <a:rPr lang="zh-CN" altLang="en-US" sz="1530" kern="0" dirty="0" smtClean="0">
                <a:solidFill>
                  <a:srgbClr val="000000"/>
                </a:solidFill>
                <a:latin typeface="Times New Roman" panose="02020603050405020304" pitchFamily="65" charset="-122"/>
                <a:ea typeface="宋体" panose="02010600030101010101" pitchFamily="2" charset="-122"/>
              </a:rPr>
              <a:t>那时官府完全控制着学校,求学的人必须要向官府主管学习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的“王官”学习。周平王东迁,天子地位日见衰微,出现了“礼坏乐崩”的形势。一些“王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官”便散入各诸侯国,有的则流落民间。[丙]</a:t>
            </a:r>
            <a:r>
              <a:rPr lang="zh-CN" altLang="en-US" sz="1530" u="sng" kern="0" dirty="0" smtClean="0">
                <a:solidFill>
                  <a:srgbClr val="000000"/>
                </a:solidFill>
                <a:latin typeface="Times New Roman" panose="02020603050405020304" pitchFamily="65" charset="-122"/>
                <a:ea typeface="宋体" panose="02010600030101010101" pitchFamily="2" charset="-122"/>
              </a:rPr>
              <a:t>“学在官府”局面的打破,使私人办学一时间方</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兴未艾,像孔子所办的私堂提倡“有教无类”,只要学生送给他“束俯(一串腊肉)”作为堂费,</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就“心满意足”了。</a:t>
            </a:r>
            <a:r>
              <a:rPr lang="zh-CN" altLang="en-US" sz="1530" kern="0" dirty="0" smtClean="0">
                <a:solidFill>
                  <a:srgbClr val="000000"/>
                </a:solidFill>
                <a:latin typeface="Times New Roman" panose="02020603050405020304" pitchFamily="65" charset="-122"/>
                <a:ea typeface="宋体" panose="02010600030101010101" pitchFamily="2" charset="-122"/>
              </a:rPr>
              <a:t>如此一来,便大大扩大了受教育者的范围,因而有学问的人渐渐雨后春笋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般涌现,这些人就是所谓的“士”。“士”阶层的出现为日后诸子“百家争鸣”局面的出现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创造了有利的条件。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文段中画横线的甲、乙、丙句,标点有误的一项是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dirty="0"/>
          </a:p>
        </p:txBody>
      </p:sp>
      <p:sp>
        <p:nvSpPr>
          <p:cNvPr id="3" name="TextBox 2"/>
          <p:cNvSpPr txBox="1"/>
          <p:nvPr/>
        </p:nvSpPr>
        <p:spPr>
          <a:xfrm>
            <a:off x="539750" y="5992037"/>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“‘束俯(一串腊肉)’”,应为“‘束俯’(一串腊肉)”。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12.(2017浙江新高考调研,3)阅读下面的文字,回答问题。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辩论双方显然都是强者,准备极为充分,不论是宏观的辩题抑或是简短的辩题都摸透了底,谈话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间引经据典,表现出其具有特色的语言艺术。[甲]</a:t>
            </a:r>
            <a:r>
              <a:rPr lang="zh-CN" altLang="en-US" sz="1530" u="sng" kern="0" dirty="0" smtClean="0">
                <a:solidFill>
                  <a:srgbClr val="000000"/>
                </a:solidFill>
                <a:latin typeface="Times New Roman" panose="02020603050405020304" pitchFamily="65" charset="-122"/>
                <a:ea typeface="宋体" panose="02010600030101010101" pitchFamily="2" charset="-122"/>
              </a:rPr>
              <a:t>尽管还只是初涉辩场的高一选手,却出人意</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料地拥有严密的逻辑思维和强大的辩证能力,不可不值得称赞。</a:t>
            </a:r>
            <a:r>
              <a:rPr lang="zh-CN" altLang="en-US" sz="1530" kern="0" dirty="0" smtClean="0">
                <a:solidFill>
                  <a:srgbClr val="000000"/>
                </a:solidFill>
                <a:latin typeface="Times New Roman" panose="02020603050405020304" pitchFamily="65" charset="-122"/>
                <a:ea typeface="宋体" panose="02010600030101010101" pitchFamily="2" charset="-122"/>
              </a:rPr>
              <a:t>要想用有限的篇幅生动地刻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画出一个城市的面貌,实在不是一件容易的事,[乙]</a:t>
            </a:r>
            <a:r>
              <a:rPr lang="zh-CN" altLang="en-US" sz="1530" u="sng" kern="0" dirty="0" smtClean="0">
                <a:solidFill>
                  <a:srgbClr val="000000"/>
                </a:solidFill>
                <a:latin typeface="Times New Roman" panose="02020603050405020304" pitchFamily="65" charset="-122"/>
                <a:ea typeface="宋体" panose="02010600030101010101" pitchFamily="2" charset="-122"/>
              </a:rPr>
              <a:t>特别是对北平这样的大城市(新中国成立后</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改称北京),真不知从何处写起,写故宫不写颐和园,似乎不行;</a:t>
            </a:r>
            <a:r>
              <a:rPr lang="zh-CN" altLang="en-US" sz="1530" kern="0" dirty="0" smtClean="0">
                <a:solidFill>
                  <a:srgbClr val="000000"/>
                </a:solidFill>
                <a:latin typeface="Times New Roman" panose="02020603050405020304" pitchFamily="65" charset="-122"/>
                <a:ea typeface="宋体" panose="02010600030101010101" pitchFamily="2" charset="-122"/>
              </a:rPr>
              <a:t>写了前二者而漏了天坛、天安门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大街,又难免有遗珠之憾</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[丙]</a:t>
            </a:r>
            <a:r>
              <a:rPr lang="zh-CN" altLang="en-US" sz="1530" u="sng" kern="0" dirty="0" smtClean="0">
                <a:solidFill>
                  <a:srgbClr val="000000"/>
                </a:solidFill>
                <a:latin typeface="Times New Roman" panose="02020603050405020304" pitchFamily="65" charset="-122"/>
                <a:ea typeface="宋体" panose="02010600030101010101" pitchFamily="2" charset="-122"/>
              </a:rPr>
              <a:t>即使全写了,因为文字不像绘画那样可以用色彩和线条,把金</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碧辉煌的故宫、秀丽多姿的颐和园活脱脱地展示在读者面前,到头来也难免稍逊一筹。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文段中加横线的甲、乙、丙句,标点有误的一项是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dirty="0"/>
          </a:p>
        </p:txBody>
      </p:sp>
      <p:sp>
        <p:nvSpPr>
          <p:cNvPr id="3" name="TextBox 2"/>
          <p:cNvSpPr txBox="1"/>
          <p:nvPr/>
        </p:nvSpPr>
        <p:spPr>
          <a:xfrm>
            <a:off x="539750" y="463471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句内括号应紧跟在被注释成分“北平”之后。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13.(2017浙江高三联考,4)下列各句中,标点符号使用正确的一项是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A.“瞧,万家灯火,大街通明,霓虹闪耀,真美!”男孩说:“要是没有电,没有现代科技,没有高楼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林立,上哪儿看去?”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B.她喜欢形容物态,不厌其烦地形容,直至穷形尽相;她能提供许多不为人注意但意义丰富的细节。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C.当年我们的祖先,在山洞边点燃篝火、看月亮初升、星汉灿烂,也许他们欣赏的才是美景。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D.难以相信这就是天空中“展翅三千里,扶摇上九霄”的勇者。是什么力量摧毁了它? 是饮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弹? 是中矢? 还是老死谷底? </a:t>
            </a:r>
            <a:endParaRPr lang="zh-CN" altLang="en-US" dirty="0"/>
          </a:p>
        </p:txBody>
      </p:sp>
      <p:sp>
        <p:nvSpPr>
          <p:cNvPr id="3" name="TextBox 2"/>
          <p:cNvSpPr txBox="1"/>
          <p:nvPr/>
        </p:nvSpPr>
        <p:spPr>
          <a:xfrm>
            <a:off x="539750" y="3634583"/>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A.句中冒号应改为逗号。C.句中“点燃篝火”后用逗号。D.“饮弹”“中矢”后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的问号改为逗号。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14.(2017绍兴一中第一学期期末,3 )阅读下面的文字,回答问题。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孟子好辩。不过像孟子那样盛气凌人,党同伐异,一般人是不愿意和他辩论的。齐宣王常派人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来请他去聊聊,实在是雪中送炭。但他偏偏还摆架子,说什么圣君有不招之臣,必须先师之然后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臣之,让齐王来见他。孟子食人之禄却没有一点谄媚之态,反而端起碗骂人爹娘,颐指气使,大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大咧咧,如同别人欠了他什么!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孟子好骂。他骂杨墨,但他更骂诸侯。他常常骂得宣王“勃然变乎色”,“顾左右而言他”。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[甲]</a:t>
            </a:r>
            <a:r>
              <a:rPr lang="zh-CN" altLang="en-US" sz="1530" u="sng" kern="0" dirty="0" smtClean="0">
                <a:solidFill>
                  <a:srgbClr val="000000"/>
                </a:solidFill>
                <a:latin typeface="Times New Roman" panose="02020603050405020304" pitchFamily="65" charset="-122"/>
                <a:ea typeface="宋体" panose="02010600030101010101" pitchFamily="2" charset="-122"/>
              </a:rPr>
              <a:t>对梁惠王父子,他好像尤其恼火,一则当面骂梁惠王“率兽食人”,(带着野兽来吃人)这简</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直是说出了专制君主的共同兽性。</a:t>
            </a:r>
            <a:r>
              <a:rPr lang="zh-CN" altLang="en-US" sz="1530" kern="0" dirty="0" smtClean="0">
                <a:solidFill>
                  <a:srgbClr val="000000"/>
                </a:solidFill>
                <a:latin typeface="Times New Roman" panose="02020603050405020304" pitchFamily="65" charset="-122"/>
                <a:ea typeface="宋体" panose="02010600030101010101" pitchFamily="2" charset="-122"/>
              </a:rPr>
              <a:t>“不仁哉!梁惠王也!”再则背后骂梁襄王“不似人君”。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[乙]</a:t>
            </a:r>
            <a:r>
              <a:rPr lang="zh-CN" altLang="en-US" sz="1530" u="sng" kern="0" dirty="0" smtClean="0">
                <a:solidFill>
                  <a:srgbClr val="000000"/>
                </a:solidFill>
                <a:latin typeface="Times New Roman" panose="02020603050405020304" pitchFamily="65" charset="-122"/>
                <a:ea typeface="宋体" panose="02010600030101010101" pitchFamily="2" charset="-122"/>
              </a:rPr>
              <a:t>他把当时所有的诸侯,一律骂为“五霸之罪人”,全都“嗜杀人”。</a:t>
            </a:r>
            <a:r>
              <a:rPr lang="zh-CN" altLang="en-US" sz="1530" kern="0" dirty="0" smtClean="0">
                <a:solidFill>
                  <a:srgbClr val="000000"/>
                </a:solidFill>
                <a:latin typeface="Times New Roman" panose="02020603050405020304" pitchFamily="65" charset="-122"/>
                <a:ea typeface="宋体" panose="02010600030101010101" pitchFamily="2" charset="-122"/>
              </a:rPr>
              <a:t>我以为,在先秦,有五种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主要的人格理想,其中一种就是孟子式人格。[丙]</a:t>
            </a:r>
            <a:r>
              <a:rPr lang="zh-CN" altLang="en-US" sz="1530" u="sng" kern="0" dirty="0" smtClean="0">
                <a:solidFill>
                  <a:srgbClr val="000000"/>
                </a:solidFill>
                <a:latin typeface="Times New Roman" panose="02020603050405020304" pitchFamily="65" charset="-122"/>
                <a:ea typeface="宋体" panose="02010600030101010101" pitchFamily="2" charset="-122"/>
              </a:rPr>
              <a:t>孟子式人格是什么?就是大丈夫!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文段中画横线的甲、乙、丙句,标点有误的一项是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A.甲　　B.乙　　C.丙</a:t>
            </a:r>
            <a:endParaRPr lang="zh-CN" altLang="en-US" dirty="0"/>
          </a:p>
        </p:txBody>
      </p:sp>
      <p:sp>
        <p:nvSpPr>
          <p:cNvPr id="3" name="TextBox 2"/>
          <p:cNvSpPr txBox="1"/>
          <p:nvPr/>
        </p:nvSpPr>
        <p:spPr>
          <a:xfrm>
            <a:off x="539750" y="534909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“(带着野兽来吃人)”应放在逗号前面。</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2.(2017浙江,3)阅读下面的文字,回答问题。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有人曾将人工智能与人类之间存在的微妙关系,称为“智慧争夺战”。[甲]</a:t>
            </a:r>
            <a:r>
              <a:rPr lang="zh-CN" altLang="en-US" sz="1530" u="sng" kern="0" dirty="0" smtClean="0">
                <a:solidFill>
                  <a:srgbClr val="000000"/>
                </a:solidFill>
                <a:latin typeface="Times New Roman" panose="02020603050405020304" pitchFamily="65" charset="-122"/>
                <a:ea typeface="宋体" panose="02010600030101010101" pitchFamily="2" charset="-122"/>
              </a:rPr>
              <a:t>也是在这个意义</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上,欧洲开启了“人脑项目”,集神经科学、医学和计算机等多领域为一体,试图从科学高地上</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把握技术。</a:t>
            </a:r>
            <a:r>
              <a:rPr lang="zh-CN" altLang="en-US" sz="1530" kern="0" dirty="0" smtClean="0">
                <a:solidFill>
                  <a:srgbClr val="000000"/>
                </a:solidFill>
                <a:latin typeface="Times New Roman" panose="02020603050405020304" pitchFamily="65" charset="-122"/>
                <a:ea typeface="宋体" panose="02010600030101010101" pitchFamily="2" charset="-122"/>
              </a:rPr>
              <a:t>这种“智慧竞争”不只是人类脑科学研究的自我赶超,更包括心理与情绪在内的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自我认知。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让这场智能革命惠及所有的人群,使得人人可以享受智能的红利,这是时代赋予我们的使命。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[乙]</a:t>
            </a:r>
            <a:r>
              <a:rPr lang="zh-CN" altLang="en-US" sz="1530" u="sng" kern="0" dirty="0" smtClean="0">
                <a:solidFill>
                  <a:srgbClr val="000000"/>
                </a:solidFill>
                <a:latin typeface="Times New Roman" panose="02020603050405020304" pitchFamily="65" charset="-122"/>
                <a:ea typeface="宋体" panose="02010600030101010101" pitchFamily="2" charset="-122"/>
              </a:rPr>
              <a:t>不管达到临界值,超过人类智能总和的“奇点时刻”能否到来,我们都应当从智慧的延伸</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中,努力升华那独一无二的想象与思考,理性与善良。</a:t>
            </a:r>
            <a:r>
              <a:rPr lang="zh-CN" altLang="en-US" sz="1530" kern="0" dirty="0" smtClean="0">
                <a:solidFill>
                  <a:srgbClr val="000000"/>
                </a:solidFill>
                <a:latin typeface="Times New Roman" panose="02020603050405020304" pitchFamily="65" charset="-122"/>
                <a:ea typeface="宋体" panose="02010600030101010101" pitchFamily="2" charset="-122"/>
              </a:rPr>
              <a:t>[丙]</a:t>
            </a:r>
            <a:r>
              <a:rPr lang="zh-CN" altLang="en-US" sz="1530" u="sng" kern="0" dirty="0" smtClean="0">
                <a:solidFill>
                  <a:srgbClr val="000000"/>
                </a:solidFill>
                <a:latin typeface="Times New Roman" panose="02020603050405020304" pitchFamily="65" charset="-122"/>
                <a:ea typeface="宋体" panose="02010600030101010101" pitchFamily="2" charset="-122"/>
              </a:rPr>
              <a:t>这或许才是人类认识自己、激发潜</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力的关键所在。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文段中画线的甲、乙、丙句,标点有误的一项是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A.甲　　B.乙　　C.丙</a:t>
            </a:r>
            <a:endParaRPr lang="zh-CN" altLang="en-US" dirty="0"/>
          </a:p>
        </p:txBody>
      </p:sp>
      <p:sp>
        <p:nvSpPr>
          <p:cNvPr id="3" name="TextBox 2"/>
          <p:cNvSpPr txBox="1"/>
          <p:nvPr/>
        </p:nvSpPr>
        <p:spPr>
          <a:xfrm>
            <a:off x="539750" y="4920467"/>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本题考查正确使用标点符号的能力。“达到临界值”“超过人类智能总和”为两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个并列的定语,共同修饰“奇点时刻”,所以二者之间应用顿号;“想象与思考”“理性与善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良”之间的逗号应改为顿号。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2"/>
          <p:cNvSpPr txBox="1"/>
          <p:nvPr/>
        </p:nvSpPr>
        <p:spPr>
          <a:xfrm>
            <a:off x="539750" y="5575458"/>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顿号(、)应改为逗号(,)。“马头墙”是主语,后面的宾语“骄傲睥睨的表情”“跌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宕飞扬的韵致”是对“马头墙”特点的并列阐述,中间停顿短促,因此在它们之间用顿号是合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理的。但下面内容的主语是“屋壁”,与前文的陈述对象不一致,故应停顿较长,用逗号比较合理。</a:t>
            </a:r>
            <a:endParaRPr lang="zh-CN" altLang="en-US" dirty="0"/>
          </a:p>
        </p:txBody>
      </p:sp>
      <p:sp>
        <p:nvSpPr>
          <p:cNvPr id="10" name="TextBox 11"/>
          <p:cNvSpPr txBox="1"/>
          <p:nvPr/>
        </p:nvSpPr>
        <p:spPr>
          <a:xfrm>
            <a:off x="2143108" y="937445"/>
            <a:ext cx="4188967"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B组  统一命题、省(区、市)卷题组</a:t>
            </a:r>
          </a:p>
        </p:txBody>
      </p:sp>
      <p:grpSp>
        <p:nvGrpSpPr>
          <p:cNvPr id="11" name="组合 10"/>
          <p:cNvGrpSpPr/>
          <p:nvPr/>
        </p:nvGrpSpPr>
        <p:grpSpPr>
          <a:xfrm>
            <a:off x="539750" y="1562881"/>
            <a:ext cx="8190500" cy="4032258"/>
            <a:chOff x="539750" y="1562881"/>
            <a:chExt cx="8190500" cy="4032258"/>
          </a:xfrm>
        </p:grpSpPr>
        <p:grpSp>
          <p:nvGrpSpPr>
            <p:cNvPr id="9" name="组合 8"/>
            <p:cNvGrpSpPr/>
            <p:nvPr/>
          </p:nvGrpSpPr>
          <p:grpSpPr>
            <a:xfrm>
              <a:off x="539750" y="1562881"/>
              <a:ext cx="8190500" cy="4032258"/>
              <a:chOff x="476500" y="1080000"/>
              <a:chExt cx="8190500" cy="4032258"/>
            </a:xfrm>
          </p:grpSpPr>
          <p:sp>
            <p:nvSpPr>
              <p:cNvPr id="2" name="TextBox 2"/>
              <p:cNvSpPr txBox="1"/>
              <p:nvPr/>
            </p:nvSpPr>
            <p:spPr>
              <a:xfrm>
                <a:off x="540000" y="1080000"/>
                <a:ext cx="8127000" cy="403225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 (2016山东,3)阅读下面一段文字,回答问题。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黟县的西递和宏村,拥有蜚声海内外的徽派建筑群。两村背依青山,清流抱村穿户,数百幢明清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时期的民居静静伫立。高大奇伟的马头墙有骄傲睥睨的表情、跌宕飞扬的韵致</a:t>
                </a:r>
                <a:r>
                  <a:rPr lang="zh-CN" altLang="en-US" sz="1675" kern="0" spc="1476"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灰白的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屋壁被时间涂画出斑驳的线条。李白的“黟县小桃源,烟霞百里间。地多灵草木,人尚古衣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冠”,道出了这里山水风物的幽美、民风人情的淳厚从容。要真正领略徽派建筑之美,该是在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西递村</a:t>
                </a:r>
                <a:r>
                  <a:rPr lang="zh-CN" altLang="en-US" sz="1675" kern="0" spc="1476"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在都市的喧哗之外,西递向我们呈现了一种宁静质朴的民间生活。从远处望去,西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递是一片线条简洁的黑瓦铺成的屋顶和高大的白墙,黑白相间  </a:t>
                </a:r>
                <a:r>
                  <a:rPr lang="zh-CN" altLang="en-US" sz="1740" kern="0" spc="43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错落有致。迈入老屋你会发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现,这些老屋内部的繁复精致与外部的简洁纯粹形成鲜明的对照,徽派建筑中著名的三雕</a:t>
                </a:r>
                <a:r>
                  <a:rPr dirty="0"/>
                  <a:t/>
                </a:r>
                <a:br>
                  <a:rPr dirty="0"/>
                </a:br>
                <a:r>
                  <a:rPr lang="zh-CN" altLang="en-US" sz="1675" kern="0" spc="2226"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木雕、砖雕、石雕在这里体现得淋漓尽致。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文中画线处的标点,使用错误的一项是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　　　B.②　　　C.③　　　D.④</a:t>
                </a:r>
                <a:endParaRPr lang="zh-CN" altLang="en-US" dirty="0"/>
              </a:p>
            </p:txBody>
          </p:sp>
          <p:graphicFrame>
            <p:nvGraphicFramePr>
              <p:cNvPr id="4" name="对象 3"/>
              <p:cNvGraphicFramePr>
                <a:graphicFrameLocks noChangeAspect="1"/>
              </p:cNvGraphicFramePr>
              <p:nvPr/>
            </p:nvGraphicFramePr>
            <p:xfrm>
              <a:off x="7114040" y="1929913"/>
              <a:ext cx="400050" cy="333375"/>
            </p:xfrm>
            <a:graphic>
              <a:graphicData uri="http://schemas.openxmlformats.org/presentationml/2006/ole">
                <p:oleObj spid="_x0000_s1025" name="Equation" r:id="rId4" imgW="10668000" imgH="8839200" progId="">
                  <p:embed/>
                </p:oleObj>
              </a:graphicData>
            </a:graphic>
          </p:graphicFrame>
          <p:graphicFrame>
            <p:nvGraphicFramePr>
              <p:cNvPr id="5" name="对象 4"/>
              <p:cNvGraphicFramePr>
                <a:graphicFrameLocks noChangeAspect="1"/>
              </p:cNvGraphicFramePr>
              <p:nvPr/>
            </p:nvGraphicFramePr>
            <p:xfrm>
              <a:off x="1059700" y="3009103"/>
              <a:ext cx="400049" cy="333375"/>
            </p:xfrm>
            <a:graphic>
              <a:graphicData uri="http://schemas.openxmlformats.org/presentationml/2006/ole">
                <p:oleObj spid="_x0000_s1027" name="Equation" r:id="rId5" imgW="10668000" imgH="8839200" progId="">
                  <p:embed/>
                </p:oleObj>
              </a:graphicData>
            </a:graphic>
          </p:graphicFrame>
          <p:graphicFrame>
            <p:nvGraphicFramePr>
              <p:cNvPr id="7" name="对象 6"/>
              <p:cNvGraphicFramePr>
                <a:graphicFrameLocks noChangeAspect="1"/>
              </p:cNvGraphicFramePr>
              <p:nvPr/>
            </p:nvGraphicFramePr>
            <p:xfrm>
              <a:off x="476500" y="4134524"/>
              <a:ext cx="495300" cy="333374"/>
            </p:xfrm>
            <a:graphic>
              <a:graphicData uri="http://schemas.openxmlformats.org/presentationml/2006/ole">
                <p:oleObj spid="_x0000_s1029" name="Equation" r:id="rId6" imgW="13106400" imgH="8839200" progId="">
                  <p:embed/>
                </p:oleObj>
              </a:graphicData>
            </a:graphic>
          </p:graphicFrame>
        </p:grpSp>
        <p:pic>
          <p:nvPicPr>
            <p:cNvPr id="1030" name="Picture 6"/>
            <p:cNvPicPr>
              <a:picLocks noChangeAspect="1" noChangeArrowheads="1"/>
            </p:cNvPicPr>
            <p:nvPr/>
          </p:nvPicPr>
          <p:blipFill>
            <a:blip r:embed="rId7"/>
            <a:srcRect/>
            <a:stretch>
              <a:fillRect/>
            </a:stretch>
          </p:blipFill>
          <p:spPr bwMode="auto">
            <a:xfrm>
              <a:off x="5643570" y="3882235"/>
              <a:ext cx="428625" cy="390525"/>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5" name="组合 14"/>
          <p:cNvGrpSpPr/>
          <p:nvPr/>
        </p:nvGrpSpPr>
        <p:grpSpPr>
          <a:xfrm>
            <a:off x="540000" y="1080000"/>
            <a:ext cx="8127000" cy="2665345"/>
            <a:chOff x="540000" y="1080000"/>
            <a:chExt cx="8127000" cy="2665345"/>
          </a:xfrm>
        </p:grpSpPr>
        <p:sp>
          <p:nvSpPr>
            <p:cNvPr id="2" name="TextBox 2"/>
            <p:cNvSpPr txBox="1"/>
            <p:nvPr/>
          </p:nvSpPr>
          <p:spPr>
            <a:xfrm>
              <a:off x="540000" y="1080000"/>
              <a:ext cx="8127000" cy="26653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2.(2015山东,18)阅读下面一段文字,完成后面的题目。(4分)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中国的茶俗以大众化为主流,茶馆茶客盈门,就</a:t>
              </a:r>
              <a:r>
                <a:rPr lang="zh-CN" altLang="en-US" sz="1740" kern="0" spc="126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足以说明这一点;而文人雅士在饮茶上另有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讲究。历来的研究者在饮茶著述中,</a:t>
              </a:r>
              <a:r>
                <a:rPr lang="zh-CN" altLang="en-US" sz="1740" kern="0" spc="126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试图教给人们一种优雅的饮茶方</a:t>
              </a:r>
              <a:r>
                <a:rPr lang="zh-CN" altLang="en-US" sz="1690" kern="0" spc="107"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即茶舍要雅致,茶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叶需上品,入茶</a:t>
              </a:r>
              <a:r>
                <a:rPr lang="zh-CN" altLang="en-US" sz="1740" kern="0" spc="6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水最好是甘洌的泉水</a:t>
              </a:r>
              <a:r>
                <a:rPr lang="zh-CN" altLang="en-US" sz="1740" kern="0" spc="6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主宾身份情趣要相宜,或有诗文唱和、书画助兴</a:t>
              </a:r>
              <a:r>
                <a:rPr lang="zh-CN" altLang="en-US" sz="1740" kern="0" spc="6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或会心赏鉴;</a:t>
              </a:r>
              <a:r>
                <a:rPr lang="zh-CN" altLang="en-US" sz="1690" kern="0" spc="1307"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主宾不解茶道和饮茶时佐以荤食;茶舍布置混乱</a:t>
              </a:r>
              <a:r>
                <a:rPr lang="zh-CN" altLang="en-US" sz="1740" kern="0" spc="6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茶具粗劣,</a:t>
              </a:r>
              <a:r>
                <a:rPr lang="zh-CN" altLang="en-US" sz="1740" kern="0" spc="666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(1)为了表达简明,画线的词语有两处应该删除,序号分别是</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和</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(2)画线的标点有两处错误,序号分别是</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和</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graphicFrame>
          <p:nvGraphicFramePr>
            <p:cNvPr id="4" name="对象 3"/>
            <p:cNvGraphicFramePr>
              <a:graphicFrameLocks noChangeAspect="1"/>
            </p:cNvGraphicFramePr>
            <p:nvPr/>
          </p:nvGraphicFramePr>
          <p:xfrm>
            <a:off x="4330800" y="1547555"/>
            <a:ext cx="380999" cy="352425"/>
          </p:xfrm>
          <a:graphic>
            <a:graphicData uri="http://schemas.openxmlformats.org/presentationml/2006/ole">
              <p:oleObj spid="_x0000_s15369" name="Equation" r:id="rId4" imgW="10058400" imgH="9448800" progId="">
                <p:embed/>
              </p:oleObj>
            </a:graphicData>
          </a:graphic>
        </p:graphicFrame>
        <p:graphicFrame>
          <p:nvGraphicFramePr>
            <p:cNvPr id="5" name="对象 4"/>
            <p:cNvGraphicFramePr>
              <a:graphicFrameLocks noChangeAspect="1"/>
            </p:cNvGraphicFramePr>
            <p:nvPr/>
          </p:nvGraphicFramePr>
          <p:xfrm>
            <a:off x="3504600" y="1942476"/>
            <a:ext cx="380999" cy="352425"/>
          </p:xfrm>
          <a:graphic>
            <a:graphicData uri="http://schemas.openxmlformats.org/presentationml/2006/ole">
              <p:oleObj spid="_x0000_s15368" name="Equation" r:id="rId5" imgW="10058400" imgH="9448800" progId="">
                <p:embed/>
              </p:oleObj>
            </a:graphicData>
          </a:graphic>
        </p:graphicFrame>
        <p:graphicFrame>
          <p:nvGraphicFramePr>
            <p:cNvPr id="6" name="对象 5"/>
            <p:cNvGraphicFramePr>
              <a:graphicFrameLocks noChangeAspect="1"/>
            </p:cNvGraphicFramePr>
            <p:nvPr/>
          </p:nvGraphicFramePr>
          <p:xfrm>
            <a:off x="6607200" y="1941732"/>
            <a:ext cx="228599" cy="342899"/>
          </p:xfrm>
          <a:graphic>
            <a:graphicData uri="http://schemas.openxmlformats.org/presentationml/2006/ole">
              <p:oleObj spid="_x0000_s15367" name="Equation" r:id="rId6" imgW="6096000" imgH="9144000" progId="">
                <p:embed/>
              </p:oleObj>
            </a:graphicData>
          </a:graphic>
        </p:graphicFrame>
        <p:graphicFrame>
          <p:nvGraphicFramePr>
            <p:cNvPr id="7" name="对象 6"/>
            <p:cNvGraphicFramePr>
              <a:graphicFrameLocks noChangeAspect="1"/>
            </p:cNvGraphicFramePr>
            <p:nvPr/>
          </p:nvGraphicFramePr>
          <p:xfrm>
            <a:off x="1755000" y="2337397"/>
            <a:ext cx="228600" cy="352425"/>
          </p:xfrm>
          <a:graphic>
            <a:graphicData uri="http://schemas.openxmlformats.org/presentationml/2006/ole">
              <p:oleObj spid="_x0000_s15366" name="Equation" r:id="rId7" imgW="6096000" imgH="9448800" progId="">
                <p:embed/>
              </p:oleObj>
            </a:graphicData>
          </a:graphic>
        </p:graphicFrame>
        <p:graphicFrame>
          <p:nvGraphicFramePr>
            <p:cNvPr id="8" name="对象 7"/>
            <p:cNvGraphicFramePr>
              <a:graphicFrameLocks noChangeAspect="1"/>
            </p:cNvGraphicFramePr>
            <p:nvPr/>
          </p:nvGraphicFramePr>
          <p:xfrm>
            <a:off x="3733200" y="2356670"/>
            <a:ext cx="228599" cy="352424"/>
          </p:xfrm>
          <a:graphic>
            <a:graphicData uri="http://schemas.openxmlformats.org/presentationml/2006/ole">
              <p:oleObj spid="_x0000_s15365" name="Equation" r:id="rId8" imgW="6096000" imgH="9448800" progId="">
                <p:embed/>
              </p:oleObj>
            </a:graphicData>
          </a:graphic>
        </p:graphicFrame>
        <p:graphicFrame>
          <p:nvGraphicFramePr>
            <p:cNvPr id="9" name="对象 8"/>
            <p:cNvGraphicFramePr>
              <a:graphicFrameLocks noChangeAspect="1"/>
            </p:cNvGraphicFramePr>
            <p:nvPr/>
          </p:nvGraphicFramePr>
          <p:xfrm>
            <a:off x="7898400" y="2356670"/>
            <a:ext cx="228599" cy="352424"/>
          </p:xfrm>
          <a:graphic>
            <a:graphicData uri="http://schemas.openxmlformats.org/presentationml/2006/ole">
              <p:oleObj spid="_x0000_s15364" name="Equation" r:id="rId9" imgW="6096000" imgH="9448800" progId="">
                <p:embed/>
              </p:oleObj>
            </a:graphicData>
          </a:graphic>
        </p:graphicFrame>
        <p:graphicFrame>
          <p:nvGraphicFramePr>
            <p:cNvPr id="10" name="对象 9"/>
            <p:cNvGraphicFramePr>
              <a:graphicFrameLocks noChangeAspect="1"/>
            </p:cNvGraphicFramePr>
            <p:nvPr/>
          </p:nvGraphicFramePr>
          <p:xfrm>
            <a:off x="1566010" y="2742290"/>
            <a:ext cx="381000" cy="342900"/>
          </p:xfrm>
          <a:graphic>
            <a:graphicData uri="http://schemas.openxmlformats.org/presentationml/2006/ole">
              <p:oleObj spid="_x0000_s15363" name="Equation" r:id="rId10" imgW="10058400" imgH="9144000" progId="">
                <p:embed/>
              </p:oleObj>
            </a:graphicData>
          </a:graphic>
        </p:graphicFrame>
        <p:graphicFrame>
          <p:nvGraphicFramePr>
            <p:cNvPr id="11" name="对象 10"/>
            <p:cNvGraphicFramePr>
              <a:graphicFrameLocks noChangeAspect="1"/>
            </p:cNvGraphicFramePr>
            <p:nvPr/>
          </p:nvGraphicFramePr>
          <p:xfrm>
            <a:off x="5889021" y="2751592"/>
            <a:ext cx="221581" cy="341604"/>
          </p:xfrm>
          <a:graphic>
            <a:graphicData uri="http://schemas.openxmlformats.org/presentationml/2006/ole">
              <p:oleObj spid="_x0000_s15362" name="Equation" r:id="rId11" imgW="6096000" imgH="9448800" progId="">
                <p:embed/>
              </p:oleObj>
            </a:graphicData>
          </a:graphic>
        </p:graphicFrame>
        <p:graphicFrame>
          <p:nvGraphicFramePr>
            <p:cNvPr id="12" name="对象 11"/>
            <p:cNvGraphicFramePr>
              <a:graphicFrameLocks noChangeAspect="1"/>
            </p:cNvGraphicFramePr>
            <p:nvPr/>
          </p:nvGraphicFramePr>
          <p:xfrm>
            <a:off x="6943821" y="2732318"/>
            <a:ext cx="1066799" cy="352424"/>
          </p:xfrm>
          <a:graphic>
            <a:graphicData uri="http://schemas.openxmlformats.org/presentationml/2006/ole">
              <p:oleObj spid="_x0000_s15361" name="Equation" r:id="rId12" imgW="28346400" imgH="9448800" progId="">
                <p:embed/>
              </p:oleObj>
            </a:graphicData>
          </a:graphic>
        </p:graphicFrame>
      </p:grpSp>
      <p:sp>
        <p:nvSpPr>
          <p:cNvPr id="13" name="TextBox 2"/>
          <p:cNvSpPr txBox="1"/>
          <p:nvPr/>
        </p:nvSpPr>
        <p:spPr>
          <a:xfrm>
            <a:off x="571722" y="377745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(1)①　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(2)③　⑥</a:t>
            </a:r>
            <a:endParaRPr lang="zh-CN" altLang="en-US" dirty="0"/>
          </a:p>
        </p:txBody>
      </p:sp>
      <p:sp>
        <p:nvSpPr>
          <p:cNvPr id="14" name="TextBox 13"/>
          <p:cNvSpPr txBox="1"/>
          <p:nvPr/>
        </p:nvSpPr>
        <p:spPr>
          <a:xfrm>
            <a:off x="571472" y="4546092"/>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(1)①“完全”与“足以”重复,删去“完全”。②句子的主语是“研究者”,此处用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“他们”来指代显得累赘。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(2)“冒号”与“即”功能相同,应将冒号改为逗号。⑥所在句子是四个并列分句中的第二分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句,第二分句中又有小并列,分句内的并列用顿号,所以⑥处的分号应改为逗号。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3.(2015福建,15)下列语句中,标点符号使用</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A.在远走他乡、辗转天涯时,他才明白为什么那些远离家乡的人们会那么怀念故乡?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B.中国传统文化重视人生哲学,儒家坚持以修身为本,追求的是“齐家、治国、平天下”。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C.建立现代科学的三大基石是理论、实验和数学(包括计算、统计与建立在抽象模型基础上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的演绎推理)。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D.2012年开始实施的新《标点符号用法》,我们要怎样贯彻:通知各校自行学习?组织骨干教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师来培训?</a:t>
            </a:r>
            <a:endParaRPr lang="zh-CN" altLang="en-US" dirty="0"/>
          </a:p>
        </p:txBody>
      </p:sp>
      <p:sp>
        <p:nvSpPr>
          <p:cNvPr id="3" name="TextBox 2"/>
          <p:cNvSpPr txBox="1"/>
          <p:nvPr/>
        </p:nvSpPr>
        <p:spPr>
          <a:xfrm>
            <a:off x="539750" y="356314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虽然句中有表疑问的词语“为什么”,但全句为陈述句,所以句子最后应用句号。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4.(2014安徽,18)下面文字中有三处语病和一处标点符号使用错误,请写出相应句子的序号,并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对错误加以修改。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①“全国国民阅读调查”由中国新闻出版研究院组织开展的调查项目,到目前为止已经开展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了11次。②中国新闻出版研究院去年在全国七十多个城市进行了入户问卷调查,收回有效问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卷40 600份。③在第19个“世界读书日”来临之际,该院发布了“2013年全国国民阅读调查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报告”。④报告显示,2013年我国成年国民人均纸质图书的阅读量为4.77本,与2012年的4.39</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本相比,增加了0.38本。⑤报告中值得注意的是,约90%以上的人表示“看完电子书就不再买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纸质书”,这一比例较上一年有所上升。⑥报告还显示,成年国民人均电子书的阅读量有所增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加,而报刊的阅读率明显减少。</a:t>
            </a:r>
            <a:endParaRPr lang="zh-CN" altLang="en-US" dirty="0"/>
          </a:p>
        </p:txBody>
      </p:sp>
      <p:graphicFrame>
        <p:nvGraphicFramePr>
          <p:cNvPr id="3" name="表格 2"/>
          <p:cNvGraphicFramePr>
            <a:graphicFrameLocks noGrp="1"/>
          </p:cNvGraphicFramePr>
          <p:nvPr/>
        </p:nvGraphicFramePr>
        <p:xfrm>
          <a:off x="539750" y="4260340"/>
          <a:ext cx="7740000" cy="2171700"/>
        </p:xfrm>
        <a:graphic>
          <a:graphicData uri="http://schemas.openxmlformats.org/drawingml/2006/table">
            <a:tbl>
              <a:tblPr/>
              <a:tblGrid>
                <a:gridCol w="3870000"/>
                <a:gridCol w="3870000"/>
              </a:tblGrid>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序　号</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修　改</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graphicFrame>
        <p:nvGraphicFramePr>
          <p:cNvPr id="3" name="表格 3"/>
          <p:cNvGraphicFramePr>
            <a:graphicFrameLocks noGrp="1"/>
          </p:cNvGraphicFramePr>
          <p:nvPr/>
        </p:nvGraphicFramePr>
        <p:xfrm>
          <a:off x="540000" y="1491443"/>
          <a:ext cx="7740000" cy="2171700"/>
        </p:xfrm>
        <a:graphic>
          <a:graphicData uri="http://schemas.openxmlformats.org/drawingml/2006/table">
            <a:tbl>
              <a:tblPr/>
              <a:tblGrid>
                <a:gridCol w="3870000"/>
                <a:gridCol w="3870000"/>
              </a:tblGrid>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序　号</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修　改</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①</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在“由”前加“是”</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③</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后一组引号改为书名号</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⑤</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删去“以上”</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⑥</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“减少”改为“下降”</a:t>
                      </a:r>
                    </a:p>
                  </a:txBody>
                  <a:tcPr marL="45720" marR="45720"/>
                </a:tc>
              </a:tr>
            </a:tbl>
          </a:graphicData>
        </a:graphic>
      </p:graphicFrame>
      <p:sp>
        <p:nvSpPr>
          <p:cNvPr id="4" name="TextBox 2"/>
          <p:cNvSpPr txBox="1"/>
          <p:nvPr/>
        </p:nvSpPr>
        <p:spPr>
          <a:xfrm>
            <a:off x="539750" y="3706021"/>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①成分残缺,缺谓语动词“是”,补出“是”后,“‘</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’是</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的调查项目”结构才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完整。③“2013年全国国民阅读调查报告”是重要文件名,应该用书名号。⑤“约90%以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上”同时用了“约”“以上”,不合逻辑。⑥“减少”与“阅读率”不搭配。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1</TotalTime>
  <Words>1783</Words>
  <Application>WPS 演示</Application>
  <PresentationFormat>自定义</PresentationFormat>
  <Paragraphs>238</Paragraphs>
  <Slides>38</Slides>
  <Notes>37</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38</vt:i4>
      </vt:variant>
    </vt:vector>
  </HeadingPairs>
  <TitlesOfParts>
    <vt:vector size="40" baseType="lpstr">
      <vt:lpstr>主题1</vt:lpstr>
      <vt:lpstr>Equation</vt:lpstr>
      <vt:lpstr>高考语文 (浙江专用)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79</cp:revision>
  <dcterms:created xsi:type="dcterms:W3CDTF">2018-07-23T06:18:14Z</dcterms:created>
  <dcterms:modified xsi:type="dcterms:W3CDTF">2019-03-06T08:16:27Z</dcterms:modified>
  <cp:category>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y fmtid="{64440492-4C8B-11D1-8B70-080036B11A03}" pid="4">
    <vt:lpwstr> </vt:lpwstr>
  </property>
</Properties>
</file>