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7"/>
  </p:notesMasterIdLst>
  <p:sldIdLst>
    <p:sldId id="388" r:id="rId2"/>
    <p:sldId id="258" r:id="rId3"/>
    <p:sldId id="259" r:id="rId4"/>
    <p:sldId id="261" r:id="rId5"/>
    <p:sldId id="263" r:id="rId6"/>
    <p:sldId id="265" r:id="rId7"/>
    <p:sldId id="266" r:id="rId8"/>
    <p:sldId id="268" r:id="rId9"/>
    <p:sldId id="269" r:id="rId10"/>
    <p:sldId id="271" r:id="rId11"/>
    <p:sldId id="272" r:id="rId12"/>
    <p:sldId id="274" r:id="rId13"/>
    <p:sldId id="275" r:id="rId14"/>
    <p:sldId id="278" r:id="rId15"/>
    <p:sldId id="279" r:id="rId16"/>
    <p:sldId id="281" r:id="rId17"/>
    <p:sldId id="283" r:id="rId18"/>
    <p:sldId id="285" r:id="rId19"/>
    <p:sldId id="286" r:id="rId20"/>
    <p:sldId id="287" r:id="rId21"/>
    <p:sldId id="289" r:id="rId22"/>
    <p:sldId id="290" r:id="rId23"/>
    <p:sldId id="292" r:id="rId24"/>
    <p:sldId id="293" r:id="rId25"/>
    <p:sldId id="295" r:id="rId26"/>
    <p:sldId id="296" r:id="rId27"/>
    <p:sldId id="298" r:id="rId28"/>
    <p:sldId id="299" r:id="rId29"/>
    <p:sldId id="301" r:id="rId30"/>
    <p:sldId id="302" r:id="rId31"/>
    <p:sldId id="304" r:id="rId32"/>
    <p:sldId id="305" r:id="rId33"/>
    <p:sldId id="307" r:id="rId34"/>
    <p:sldId id="309" r:id="rId35"/>
    <p:sldId id="311" r:id="rId36"/>
    <p:sldId id="313" r:id="rId37"/>
    <p:sldId id="314" r:id="rId38"/>
    <p:sldId id="315" r:id="rId39"/>
    <p:sldId id="317" r:id="rId40"/>
    <p:sldId id="319" r:id="rId41"/>
    <p:sldId id="321" r:id="rId42"/>
    <p:sldId id="323" r:id="rId43"/>
    <p:sldId id="324" r:id="rId44"/>
    <p:sldId id="325" r:id="rId45"/>
    <p:sldId id="326" r:id="rId46"/>
    <p:sldId id="327" r:id="rId47"/>
    <p:sldId id="329" r:id="rId48"/>
    <p:sldId id="330" r:id="rId49"/>
    <p:sldId id="331" r:id="rId50"/>
    <p:sldId id="332" r:id="rId51"/>
    <p:sldId id="334" r:id="rId52"/>
    <p:sldId id="335" r:id="rId53"/>
    <p:sldId id="337" r:id="rId54"/>
    <p:sldId id="338" r:id="rId55"/>
    <p:sldId id="340" r:id="rId56"/>
    <p:sldId id="342" r:id="rId57"/>
    <p:sldId id="344" r:id="rId58"/>
    <p:sldId id="345" r:id="rId59"/>
    <p:sldId id="347" r:id="rId60"/>
    <p:sldId id="348" r:id="rId61"/>
    <p:sldId id="349" r:id="rId62"/>
    <p:sldId id="350" r:id="rId63"/>
    <p:sldId id="352" r:id="rId64"/>
    <p:sldId id="353" r:id="rId65"/>
    <p:sldId id="354" r:id="rId66"/>
    <p:sldId id="356" r:id="rId67"/>
    <p:sldId id="358" r:id="rId68"/>
    <p:sldId id="360" r:id="rId69"/>
    <p:sldId id="361" r:id="rId70"/>
    <p:sldId id="363" r:id="rId71"/>
    <p:sldId id="364" r:id="rId72"/>
    <p:sldId id="366" r:id="rId73"/>
    <p:sldId id="367" r:id="rId74"/>
    <p:sldId id="368" r:id="rId75"/>
    <p:sldId id="370" r:id="rId76"/>
    <p:sldId id="371" r:id="rId77"/>
    <p:sldId id="373" r:id="rId78"/>
    <p:sldId id="374" r:id="rId79"/>
    <p:sldId id="376" r:id="rId80"/>
    <p:sldId id="378" r:id="rId81"/>
    <p:sldId id="379" r:id="rId82"/>
    <p:sldId id="380" r:id="rId83"/>
    <p:sldId id="383" r:id="rId84"/>
    <p:sldId id="385" r:id="rId85"/>
    <p:sldId id="386" r:id="rId8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2630" autoAdjust="0"/>
  </p:normalViewPr>
  <p:slideViewPr>
    <p:cSldViewPr>
      <p:cViewPr>
        <p:scale>
          <a:sx n="50" d="100"/>
          <a:sy n="50" d="100"/>
        </p:scale>
        <p:origin x="-2142" y="-1110"/>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31.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a:t>
            </a:r>
            <a:r>
              <a:rPr lang="zh-CN" altLang="en-US" sz="3600" kern="0" dirty="0" smtClean="0">
                <a:latin typeface="黑体" panose="02010600030101010101" pitchFamily="49" charset="-122"/>
                <a:ea typeface="黑体" panose="02010600030101010101" pitchFamily="49" charset="-122"/>
                <a:cs typeface="+mj-cs"/>
              </a:rPr>
              <a:t>十四</a:t>
            </a: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   传统文化经典阅读</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5.(2014浙江,23—24)阅读下面的材料,回答问题。(5分)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孔子曰:“益者三友,损者三友。友直,友谅,友多闻,益矣。友便辟,友善柔,友便佞,损矣。”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(《论语·季氏》)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子曰:“孰谓微生高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直?或乞醯</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焉,乞诸其邻而与之。”(《论语·公冶长》)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①微生高:春秋时鲁国人。②醯(xī):醋。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(1)第一则材料主要体现了孔子的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观。(1分)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(2)孔子为什么说微生高不直?对孔子这种评价,你怎么看?(4分)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(1)择友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(2)第一问:醋是小物,有就说有,无就说无,微生高应据实相告。而他却向邻居求讨,以应求者,用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意委曲,并非正直之人,因此孔子认为微生高不直。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第二问:孔子的评价是正确的,为人处世要实事求是,要正直。其目的在教诲弟子养成君子品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格,于细微事不可不谨。</a:t>
            </a:r>
            <a:endParaRPr lang="zh-CN" altLang="en-US" dirty="0"/>
          </a:p>
        </p:txBody>
      </p:sp>
      <p:sp>
        <p:nvSpPr>
          <p:cNvPr id="3" name="TextBox 2"/>
          <p:cNvSpPr txBox="1"/>
          <p:nvPr/>
        </p:nvSpPr>
        <p:spPr>
          <a:xfrm>
            <a:off x="539750" y="2920203"/>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(1)第一则材料表明了孔子的择友观。哪三种朋友可交,哪三种朋友不可交,对朋友类别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的取舍原则就是择友观。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(2)孔子认为,别人来借小东西,有就是有,没有就是没有,不必向别人去借来表明自己的善良,所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以孔子认为微生高不直。至于对孔子评价的看法,只要言之有理即可。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孔子说:“有益的朋友三种,有害的朋友三种。同正直的人交友,同信实的人交友,同见闻广博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的人交友,便有益了。同谄媚奉承的人交友,同当面恭维背面毁谤的人交友,同夸夸其谈的人交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友,便有害了。”(《论语·季氏》)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孔子说:“谁说微生高这个人直爽?有人向他讨点醋,(他不直说没有,)却到邻居家讨了点给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人。”(《论语·公冶长》)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07125"/>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1.(2018北京,13)《论语》记录了孔子与弟子间的许多对话,如《先进》篇: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子路问:“闻斯</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行诸?”子曰:“有父兄在,如之何其闻斯行之?”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冉有问:“闻斯行诸?”子曰:“闻斯行之。”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公西华曰:“由也问闻斯行诸,子曰,‘有父兄在’;求也问闻斯行诸,子曰,‘闻斯行之’。赤也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惑,敢问。”子曰:“求也退,故进之;由也兼人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,故退之。”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①斯:就。②兼人:勇于作为。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请简要概述孔子三次回答的内容,并说明此则短文反映了孔子怎样的思想。(5分)</a:t>
            </a:r>
            <a:endParaRPr lang="zh-CN" altLang="en-US" dirty="0"/>
          </a:p>
        </p:txBody>
      </p:sp>
      <p:sp>
        <p:nvSpPr>
          <p:cNvPr id="3" name="TextBox 11"/>
          <p:cNvSpPr txBox="1"/>
          <p:nvPr/>
        </p:nvSpPr>
        <p:spPr>
          <a:xfrm>
            <a:off x="2357422" y="1223197"/>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三次回答:①孔子告诉子路不应听到某种道理就立刻去实行它,要先听听父兄的意见。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②孔子告诉冉有可以听到某种道理就去实行它。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③孔子认为冉有容易退缩,所以鼓励他进取;认为子路勇于作为,胆子太大,所以要他谨慎些。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思想:此则短文生动地反映了孔子因材施教(因人施教)的教育思想。</a:t>
            </a:r>
            <a:endParaRPr lang="zh-CN" altLang="en-US" dirty="0"/>
          </a:p>
        </p:txBody>
      </p:sp>
      <p:sp>
        <p:nvSpPr>
          <p:cNvPr id="3" name="TextBox 2"/>
          <p:cNvSpPr txBox="1"/>
          <p:nvPr/>
        </p:nvSpPr>
        <p:spPr>
          <a:xfrm>
            <a:off x="539750" y="2402952"/>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本题考查对文言文的理解和概括能力。子路和冉有同问“闻斯行诸”,孔子根据两人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不同的性格特点给出了不同的回答。子路性格鲁莽直率,故孔子要他向父兄请教后再去做;冉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有性格谦逊,办事犹豫不决,故孔子鼓励他遇事要立刻去做。一进一退,显示出孔子因材施教的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教育理念。</a:t>
            </a:r>
            <a:endParaRPr lang="zh-CN" altLang="en-US" dirty="0"/>
          </a:p>
        </p:txBody>
      </p:sp>
      <p:sp>
        <p:nvSpPr>
          <p:cNvPr id="4" name="TextBox 2"/>
          <p:cNvSpPr txBox="1"/>
          <p:nvPr/>
        </p:nvSpPr>
        <p:spPr>
          <a:xfrm>
            <a:off x="539750" y="3831712"/>
            <a:ext cx="8127000" cy="28213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　</a:t>
            </a:r>
            <a:r>
              <a:rPr lang="zh-CN" altLang="en-US" sz="1530" kern="0" dirty="0" smtClean="0">
                <a:solidFill>
                  <a:srgbClr val="000000"/>
                </a:solidFill>
                <a:latin typeface="Times New Roman" panose="02020603050405020304" pitchFamily="65" charset="-122"/>
                <a:ea typeface="宋体" panose="02010600030101010101" pitchFamily="2" charset="-122"/>
              </a:rPr>
              <a:t>内容概括“三步骤”:第一,确定话题内容;第二,确定观点和态度;第三,结合语句分析。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子路问:“听到就干起来吗?”孔子道:“有爸爸哥哥活着,怎么能听到就干起来?”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冉有问:“听到就干起来吗?”孔子道:“听到就干起来。”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公西华道:“仲由问听到就干起来吗,您说,‘有爸爸哥哥活着(,不能这样做)’;冉求问听到就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干起来吗,您说,‘听到就干起来’。(两个人问题相同,而您的答复相反,)我有些糊涂,大胆地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来问问。”孔子道:“冉求平日做事退缩,所以我给他壮胆;仲由的胆量却有两个人的大,勇于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作为,所以我要压压他。”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2.(2015福建,8)阅读下面的《孟子》选段,完成后面的题目。(6分)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尧以不得舜为己忧,舜以不得禹、皋陶为己忧。夫以百亩之不易</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为己忧者,农夫也。分人以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财谓之惠,教人以善谓之忠,为天下得人者谓之仁。是故以天下与人易,为天下得人难。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(《孟子·滕文公上》)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易:修治,耕种。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(1)尧、舜的“忧”与农夫有什么不同?请简述。(3分)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(2)为什么说“为天下得人难”?请根据选段谈谈你的理解。(3分)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(1)[要点]“忧”的内容不同:①农夫为耕种丰歉而忧;②尧、舜则为治理天下的人才难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得而忧。(意思对即可)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(2)[要点]①“得人”中的“人”,是治国理政的人才;②他们既要能施惠百姓使其安生,又要能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教化百姓使其向善;③这种人才十分稀有,很难找到。(意思对即可)</a:t>
            </a:r>
            <a:endParaRPr lang="zh-CN" altLang="en-US" dirty="0"/>
          </a:p>
        </p:txBody>
      </p:sp>
      <p:sp>
        <p:nvSpPr>
          <p:cNvPr id="3" name="TextBox 2"/>
          <p:cNvSpPr txBox="1"/>
          <p:nvPr/>
        </p:nvSpPr>
        <p:spPr>
          <a:xfrm>
            <a:off x="539750" y="256301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在弄懂文段意思的基础上,结合题干要求分析、概括。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尧把得不到舜当作自己的忧虑,舜把得不到禹、皋陶当作自己的忧虑。把耕种不好百亩田地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当作自己忧虑的,是农夫。把财物分给人叫惠,教人行善叫忠,为天下物色贤才叫仁。因此,把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天下让给别人是容易的,为天下物色到贤才是困难的。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945157"/>
            <a:ext cx="8175404" cy="5618384"/>
            <a:chOff x="540000" y="945157"/>
            <a:chExt cx="8175404" cy="5618384"/>
          </a:xfrm>
        </p:grpSpPr>
        <p:sp>
          <p:nvSpPr>
            <p:cNvPr id="2" name="TextBox 2"/>
            <p:cNvSpPr txBox="1"/>
            <p:nvPr/>
          </p:nvSpPr>
          <p:spPr>
            <a:xfrm>
              <a:off x="540000" y="94515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3.(2015北京,15)根据要求,回答问题。(6分)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《论语·侍坐》篇,子路、曾皙、冉有、公西华分别讲述了自己的志向,孔子对子路的话不以为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然。篇末是曾皙与孔子师生二人的对话,这一对话存在两种不同的标点,其中一种标点如下。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曰:“夫子何哂由也?”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曰:“为国以礼,其言不让,是故哂之。唯求则非邦也与?安见方六七十,如五六十而非邦也者?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唯赤则非邦也与?宗庙会同,非诸侯而何?赤也为之小,孰能为之大?”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另一种标点如下。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曰:“夫子何哂由也?”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曰:“为国以礼,其言不让,是故哂之。”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)“唯求则非邦也与?”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)“安见方六七十,如五六十而非邦也者?”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)“唯赤则非邦也与?”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)“宗庙会同,非诸侯而何?赤也为之小,孰能为之大?”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①请在括号内写出本句的说话人。(1分)</a:t>
              </a:r>
              <a:endParaRPr lang="zh-CN" altLang="en-US" dirty="0"/>
            </a:p>
          </p:txBody>
        </p:sp>
        <p:sp>
          <p:nvSpPr>
            <p:cNvPr id="3" name="TextBox 2"/>
            <p:cNvSpPr txBox="1"/>
            <p:nvPr/>
          </p:nvSpPr>
          <p:spPr>
            <a:xfrm>
              <a:off x="588404" y="585719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②不同的标点源于对文本不同的解读,请简要说明第二种解读与第一种的不同之处。有人认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为第二种解读优于第一种,你赞成哪一种?请说明理由。(5分)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①曾皙　孔子　曾皙　孔子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②不同之处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要点一:第一种解读认为在对话中,曾皙一次发问,孔子一次作答;第二种解读认为曾皙三次发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问,孔子三次作答。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要点二:第二种解读认为,曾皙与孔子的关注点不同,直到最后二人也没有谈拢。孔子关注的是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“为国以礼”,应该谦虚,故对子路的话不以为然;曾皙的志向与其他三人不同,他不想从政(有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出世倾向),他的关注点是从政与不从政的差别,他认为孔子既然对子路的从政“哂之”,就应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该也对求和赤“哂之”,所以才会有连续的发问。第一种解读没有体现上述内容。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看法及理由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(示例1)赞同第一种解读。理由是,孔子的关注点在于“为国”是否“以礼”、是否谦虚,所以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他用一连串的反问句,强调赤和求同样也是为政但是却表现得谦虚,反衬子路不够谦虚。孔子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细致地回答了曾皙的提问,循循善诱,诲人不倦。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(示例2)赞同第二种解读。理由是,这一解读与前文四人各言其志衔接紧密,生动地再现了师生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间的对话过程和各自不同的关注点。曾皙一再追问,孔子耐心作答,表现了融洽和谐的师生关</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系。这一解读文气更顺。</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①注意审题,这里只有孔子和曾皙在对话,一问一答,区分发问者和回答者即可。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②本题利用不同的断句来考查考生对于文本效果的认识,是一道很新颖的题目。做题时要把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握出题人的意图。注意选定立场,态度要明确,不要模棱两可。题设比较偏向于第二种解读,建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议选择第二种解读进行分析。首先应分析两者的不同,阐述一人自问自答和两人对话的差别;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然后从语句表达和人物性格两方面入手分析。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(曾皙)说:“您为什么笑仲由呢?”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(孔子)说:“要用礼来治理国家,可他说话却不知道谦虚,所以笑他。难道冉有讲的就不是国家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大事吗?何以见得方圆六七十里或五六十里的地方就不是国家呢?难道公西华所讲的不是国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家大事吗?宗庙祭祀、诸侯会盟和朝见天子,不是诸侯的大事又是什么呢?公西华只能替诸侯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做小相,那么,谁又能给诸侯做大相?”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4.(2014福建,9)阅读下面的《论语》和《孟子》选段,完成后面的题目。(6分)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①富与贵,是人之所欲也;不以其道得之,不处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也。(《论语·里仁》)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②非其义也,非其道也,一介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不以与人,一介不以取诸人。(《孟子·万章上》)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①不处:不享有。②一介:一点点小东西。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(1)请概括上面两个选段主张的共同之处。(2分)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(2)上面两个选段主张的不同之处是什么?请简要分析。(4分)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72797"/>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子曰:“甚矣吾衰也!久矣吾不复梦见周公!”(《论语·述而》)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子曰:“如有周公之才之美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骄且吝,其余不足观也已。”(《论语·泰伯》)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①才之美:美好的才华。②使:假使。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(1)第一则材料中“梦见周公”的含义是什么?(2分)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(2)概括第二则材料的主旨,并加以分析。(4分)</a:t>
            </a:r>
            <a:endParaRPr lang="zh-CN" altLang="en-US" dirty="0"/>
          </a:p>
        </p:txBody>
      </p:sp>
      <p:grpSp>
        <p:nvGrpSpPr>
          <p:cNvPr id="3" name="组合 7"/>
          <p:cNvGrpSpPr/>
          <p:nvPr/>
        </p:nvGrpSpPr>
        <p:grpSpPr>
          <a:xfrm>
            <a:off x="3298985" y="1172230"/>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794701"/>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(1)取得财富不能违背原则。(意思对即可)(2)《论语》选段立足于“道”,其主张侧重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于取得的方式方法要正当;《孟子》选段立足于“义”和“道”,其主张侧重于取得和给予都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要合乎道义。(意思对即可)</a:t>
            </a:r>
            <a:endParaRPr lang="zh-CN" altLang="en-US" dirty="0"/>
          </a:p>
        </p:txBody>
      </p:sp>
      <p:sp>
        <p:nvSpPr>
          <p:cNvPr id="3" name="TextBox 2"/>
          <p:cNvSpPr txBox="1"/>
          <p:nvPr/>
        </p:nvSpPr>
        <p:spPr>
          <a:xfrm>
            <a:off x="539750" y="2207191"/>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《论语》选段强调以“道”为原则取得“富”与“贵”,《孟子》选段强调以“义”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和“道”为原则来决定“与”和“取”。应综合解读两个选段,理解清楚“富”和“贵”、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“义”和“道”、“与”和“取”的关系,进而分析两个选段主张的异同。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孔子说:“发大财,做大官,这是人人所盼望的;不用正当的方法去得到它,君子不接受。”(《论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语·里仁》)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如果不合道义,一点也不给予别人,一点也不取于别人。(《孟子·万章上》)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6645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1.(2013浙江,23—24)阅读下面的材料,回答问题。(5分)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子贡曰:“贫而无谄,富而无骄,何如?”子曰:“可也。未若贫而乐,富而好礼者也。”(《论语·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子曰:“贫而无怨难,富而无骄易。”(《论语·宪问》)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箪食瓢饮,不改其乐;子路衣敝缊袍,与衣狐貉者立而不耻;皆所谓不耻　　　    者。(宋·真德秀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《西山读书记》)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(1)补出上面材料的空缺部分。(2分)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(2)根据上面的材料,简析孔子的观点。(3分)</a:t>
            </a:r>
            <a:endParaRPr lang="zh-CN" altLang="en-US" dirty="0"/>
          </a:p>
        </p:txBody>
      </p:sp>
      <p:sp>
        <p:nvSpPr>
          <p:cNvPr id="3" name="TextBox 2"/>
          <p:cNvSpPr txBox="1"/>
          <p:nvPr/>
        </p:nvSpPr>
        <p:spPr>
          <a:xfrm>
            <a:off x="588404" y="1134253"/>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(1)颜子　恶衣恶食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(2)①贫穷而不抱怨是困难的,富有而不骄横是容易的,故处贫难,处富易,这是孔子对人之常情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的体认。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②处于贫穷时不仅要保持气节,更要安贫乐道;处于富有时不仅要不骄横,更要谦逊好礼。</a:t>
            </a:r>
            <a:endParaRPr lang="zh-CN" altLang="en-US" dirty="0"/>
          </a:p>
        </p:txBody>
      </p:sp>
      <p:sp>
        <p:nvSpPr>
          <p:cNvPr id="3" name="TextBox 2"/>
          <p:cNvSpPr txBox="1"/>
          <p:nvPr/>
        </p:nvSpPr>
        <p:spPr>
          <a:xfrm>
            <a:off x="539750" y="2402952"/>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(1)“箪食瓢饮”的典故出自颜回,即颜子;由“衣敝缊袍”“而不耻”可得知“不耻恶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衣恶食”。前一空难度小,后一空难度大。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(2)本题可分为两个层次作答,首先是对贫富两种人生状态的认知;然后是孔子对在贫富两种境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遇中的人格操守的肯定与赞美。注意在子贡和孔子的问答中,孔子的观点有明显的倾向性,这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应是答题要点。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子贡说:“(一个人)贫穷却不谄媚,富贵却不骄横,怎么样?”孔子说:“可以,但比不上贫困但乐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于追求道,富贵而又喜欢礼(的人)。”(《论语·学而》)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孔子说:“贫穷而不抱怨是困难的,富有而不骄横是容易的。”《论语·宪问》)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颜回一箪食物一瓢冷水,在破陋的巷子生活,也不改变他的追求道德快乐,子路穿着破旧的衣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服,跟穿着贵重裘衣的人站在一起而不感觉到羞耻,这些都是不因不好的食物衣服感觉到耻辱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的人。(宋·真德秀《西山读书记》)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2.(2012浙江,23—24)阅读下面的文字,回答问题。(5分)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《论语·乡党》:“厩焚。子退朝,曰:‘伤人乎?’不问马。”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这段文字,据唐人陆德明《经典释文》的句读可以标点为: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“厩焚。子退朝,曰:‘伤人乎?’‘不。’问马。”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(1)分别指出上面两种不同标点的引文中孔子对人、马的态度。(2分)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(2)对照孔子的仁爱观,谈谈你对后一种句读的看法。(3分)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(1)①贵人贱马。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②人、马并重(或“先人后马”)。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(2)这种句读体现了后儒对孔子的推崇,但“人、马并重”并非孔子的本意。因为孔子的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“仁”并非兼爱,他主张在“亲亲”的基础上推己及人。</a:t>
            </a:r>
            <a:endParaRPr lang="zh-CN" altLang="en-US" dirty="0"/>
          </a:p>
        </p:txBody>
      </p:sp>
      <p:sp>
        <p:nvSpPr>
          <p:cNvPr id="3" name="TextBox 2"/>
          <p:cNvSpPr txBox="1"/>
          <p:nvPr/>
        </p:nvSpPr>
        <p:spPr>
          <a:xfrm>
            <a:off x="539750" y="2564381"/>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(1)不同标点断句,表达不同的意思。主要区别在于,《论语》中的理解是“不问马”;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而《经典释文》中的理解是问马,只不过是后问。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(2)本题具有开放性,但要在对孔子思想全面理解的基础上来思考。要客观体会后人断句的理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由,他们认为孔子不仅对人有仁爱之心,对动物也有仁爱之心,这在《论语》其他章节有体现。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但孔子对人与对动物毕竟还是有区别的,所以“人、马并重”并非孔子本意。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马棚失了火。孔子从朝廷回来,说:“伤人了吗?”不问马。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3.(2011浙江,23—24)阅读下面两段文字,完成(1)—(2)题。(5分)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子曰:“道之以政,齐之以刑,民免而无耻;道之以德,齐之以礼,有耻且格。”(《论语》)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夫圣人之治国,不恃人之为吾善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也,而用</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其不得为非也。恃人之为吾善也,境内不什数</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;用人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不得为非,一国可使齐。为治者用众而舍寡,故不务德而务法。(《韩非子》)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①为吾善:自我完善。②用:使。③不什数:不能用十来计算,即不到十个。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(1)从上面两段文字中,概括出孔子和韩非子的为政观。(1分)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韩非子:</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(2)对这两种为政观进行简要评析。(4分)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(1)孔子:为政以德(或“以德、礼治国”)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韩非子:以法治国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(2)孔子认为“法治”虽有一定的作用,但也有缺陷,所以要“德治”;韩非子认为能够自我完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善的人很少,要管理众人,必须以法治国。两种观点各有侧重,各有偏颇,应相互补充。</a:t>
            </a:r>
            <a:endParaRPr lang="zh-CN" altLang="en-US" dirty="0"/>
          </a:p>
        </p:txBody>
      </p:sp>
      <p:sp>
        <p:nvSpPr>
          <p:cNvPr id="3" name="TextBox 2"/>
          <p:cNvSpPr txBox="1"/>
          <p:nvPr/>
        </p:nvSpPr>
        <p:spPr>
          <a:xfrm>
            <a:off x="539750" y="2491575"/>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(1)全文的内容很明确,比较简单。抓住孔子的“德”字,抓住韩非子的“法”字,答案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就很容易得出。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(2)本题涉及的考点是传统文化经典的理解和评价。从文中找出两种为政观的异同,再评析即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孔子说:“用政令来训导百姓,用刑罚来整顿他们,老百姓可以免除罪过,却没有羞耻之心;用道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德来训导百姓,用礼教来整顿百姓,老百姓不仅会有羞耻之心,而且有归服之心。”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圣人治理国家,不是依赖人们自我完善,要的是那种使人不敢做坏事的局面。要是靠人们自觉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地进行自我完善,国内找不出十几、几十个;要是形成人们不敢做坏事的局面,就可以使全国整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齐一致。治理国家的人需要采用多数人都能遵守的措施,不能用只有少数人才能做到的办法,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因此不应该推崇德治,而应该实行法治。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4.(2010浙江,24)《论语》对后人的思想有深刻的影响。请引用《论语》中与下面文字意思相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仿的一句话,然后分析它们所表达的思想。(4分)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“大凡君子与君子以同道为朋,小人与小人以同利为朋,此自然之理也。”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(欧阳修《朋党论》)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君子喻于义,小人喻于利。《论语》告诉我们,君子追求义,小人追逐利。这种思想反映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在欧阳修的《朋党论》中,即君子交友与小人交友的本质区别在于对义与利有不同的价值取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a:t>
            </a:r>
            <a:endParaRPr lang="zh-CN" altLang="en-US" dirty="0"/>
          </a:p>
        </p:txBody>
      </p:sp>
      <p:sp>
        <p:nvSpPr>
          <p:cNvPr id="3" name="TextBox 2"/>
          <p:cNvSpPr txBox="1"/>
          <p:nvPr/>
        </p:nvSpPr>
        <p:spPr>
          <a:xfrm>
            <a:off x="539750" y="220582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解题的关键是理解欧阳修的话语:但凡君子和君子因志同道合成为朋友,小人与小人因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追求相同的利益成为朋友,这是自然的规律。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“一般来说,君子与君子因志趣一致结为朋党,小人则因利益相同结为朋党,这是很自然的规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5.(2009浙江,24)阅读《论语》中的两则文字,然后回答问题。(4分)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子曰:“不愤不启,不悱不发。举一隅不以三隅反,则不复也。”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子曰:“予欲无言。”子贡曰:“子如不言,则小子何述焉?”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子曰:“天何言哉?四时行焉,百物生焉,天何言哉?”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(1)有不少成语源于《论语》,例如“不愤不启”“不悱不发”,请再写一个出自上述语段的成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(2)根据孔子与子贡的对话,概括出一条教学原则,并加以评析。(3分)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(1)“梦见周公”表明孔子对周代文化的推崇和向往。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(2)①主旨在于说明德、才的关系,孔子强调德重于才。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②“周公之才之美”,是极言其才干之优异;“骄”“吝”则是恶劣的品质。孔子认为,一个人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如果品德不好,即使才华出众也不足称道。</a:t>
            </a:r>
            <a:endParaRPr lang="zh-CN" altLang="en-US" dirty="0"/>
          </a:p>
        </p:txBody>
      </p:sp>
      <p:sp>
        <p:nvSpPr>
          <p:cNvPr id="3" name="TextBox 2"/>
          <p:cNvSpPr txBox="1"/>
          <p:nvPr/>
        </p:nvSpPr>
        <p:spPr>
          <a:xfrm>
            <a:off x="539750" y="2491575"/>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(1)本题考查对传统文化经典阅读理解的能力。周公是孔子心目中的“圣人”之一,孔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子自称他继承了自尧、舜、禹、汤、文、武、周公以来的道统,肩负着光大古代文化的重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任。第一则材料表明了孔子对周公的崇敬和思念,也反映了他对周礼的推崇和拥护。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(2)本题考查对传统文化经典阅读分析概括的能力。第二则材料表明了孔子对德和才的态度,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孔子认为一个人“使骄且吝”,品德不好,“其余”的才华都不足称道,强调了品德比才华重要。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孔子说:“我衰老得多么厉害呀!我好长时间没再梦见周公了。”(《论语·述而》)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孔子说:“一个人即使有周公那样美好的才华,但如果他骄傲又吝啬,那其他方面也就不值得一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看了。”(《论语·泰伯》)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(1)举一反三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(2)教学原则:学生主体原则(答“自主学习原则”亦可),注重身教原则(答“无言之教”或“教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是为了不教”亦可)。评析略。</a:t>
            </a:r>
            <a:endParaRPr lang="zh-CN" altLang="en-US" dirty="0"/>
          </a:p>
        </p:txBody>
      </p:sp>
      <p:sp>
        <p:nvSpPr>
          <p:cNvPr id="3" name="TextBox 2"/>
          <p:cNvSpPr txBox="1"/>
          <p:nvPr/>
        </p:nvSpPr>
        <p:spPr>
          <a:xfrm>
            <a:off x="539750" y="2205823"/>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(1)本题属于知识运用题,可以从“举一隅不以三隅反”一句中概括出四字成语“举一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反三”。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(2)当子贡指出孔子“不言”时,孔子以“天何言哉”来回答,以四时的运行、百物的生长来回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答子贡的疑问,其实是孔子强调教师无须多言,要注重身教的原则。评析要言之有理。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孔子说:“(教导学生时)不到他苦思冥想而想不通时,不去开导他;不到他心里想说而表达不出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时,不去启发他。提示给他某一方面,他却不能推知出其他几个方面,就不要再重复去教他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孔子说:“我不想再说什么了。”子贡说:“您如果不说了,那我们这些学生还记述什么呢?”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孔子说:“天说过什么话了吗?四季照常运行,万物依然生长,天说过什么话了吗?”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50067"/>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1.(2018温州普通高中高考适应性测试,21—22)阅读下面的材料,回答问题。(6分)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(1)季氏富于周公,而求也为之聚敛而附益之。子曰:“非吾徒也。小子鸣鼓而攻之可也!”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(《论语·先进》)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(2)子谓公冶长:“可妻</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也。虽在缧绁</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之中,非其罪也。”以其子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妻之。(《论语·公冶长》)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①妻:嫁给,给某人做妻子。②缧绁:捆绑犯人用的绳索,指牢狱。③子:这里指女儿。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(1)上述材料体现了孔子为人处世的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的态度。(1分)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(2)根据上述材料,简要分析孔子是如何察识学生的。(5分)</a:t>
            </a:r>
            <a:endParaRPr lang="zh-CN" altLang="en-US" dirty="0"/>
          </a:p>
        </p:txBody>
      </p:sp>
      <p:grpSp>
        <p:nvGrpSpPr>
          <p:cNvPr id="3" name="组合 7"/>
          <p:cNvGrpSpPr/>
          <p:nvPr/>
        </p:nvGrpSpPr>
        <p:grpSpPr>
          <a:xfrm>
            <a:off x="3295650" y="1159445"/>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723960"/>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(1)爱憎分明(是非分明、扬善嫉恶)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(2)①着重审察品德,如公冶长虽被囚却素有美德。②不能只看身份贵贱(遭遇荣辱、处境穷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达),如公冶长虽是囚犯,但仍有值得赞赏之处(有才能)。③细察言行、动机,如冉求为季氏加税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敛财,不合德政,不明是非善恶。④“观过,斯知仁矣”(了解一个人的“过错”,就可知他是否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具有仁德了),因为“过错”有真假、大小和主客观原因之分,如公冶长虽被囚,却可能是被人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冤枉。⑤全面辩证地考察,如冉求虽然是贤弟子(“孔门十哲”之一),但也有犯错的时候。</a:t>
            </a:r>
            <a:endParaRPr lang="zh-CN" altLang="en-US" dirty="0"/>
          </a:p>
        </p:txBody>
      </p:sp>
      <p:sp>
        <p:nvSpPr>
          <p:cNvPr id="3" name="TextBox 2"/>
          <p:cNvSpPr txBox="1"/>
          <p:nvPr/>
        </p:nvSpPr>
        <p:spPr>
          <a:xfrm>
            <a:off x="539750" y="3117332"/>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(1)通读语句,疏通大意,找到答题区间。根据原句的意思,冉有的做法不仅没有尽到人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臣谏正的责任,更违反了为政以德、以民为本的思想;季氏是大夫,周公是诸侯,季氏富于周公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这是越礼;公冶长虽身囚犯,却素有美德,有才能。由此可以概括孔子为人处世时的是非分明、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扬善嫉恶的态度的政治主张。(2)这道题要求简要分析孔子是如何察识学生的。通读上述材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料,疏通文意。这类题目在解答时既要肯定其积极意义,又要指出其消极的影响。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(1)季氏比周朝的公侯还要富有,而冉求还帮他搜刮来增加他的钱财。孔子说:“他不是我的学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生了,你们可以大张旗鼓地去攻击他了!”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(2)孔子评论公冶长说:“可以把女儿嫁给他。虽然公冶长被关进牢里,不是他的罪过。”把女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儿嫁给公冶长做妻子。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2.(2018绍兴适应性考试,21—22)阅读下面的材料,回答问题。(6分)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(1)子曰:“饭疏食,饮水,曲肱而枕之,乐亦在其中矣。不义而富且贵,于我如浮云。”(《论语·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述而》)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(2)(苏秦)读书欲睡,引锥自刺其股,血流至足,曰:“安有说人主不能出其金玉锦绣,取卿相之尊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者乎?”期年,揣摩成,曰:“此真可以说当世之君矣!”</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苏秦曰:“嗟乎!贫穷则父母不子,富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贵则亲戚畏惧。人生世上,势位富贵,盍可忽乎哉?”(选自《战国策·秦策》)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(1)苏秦为什么认为人生不能轻忽势位富贵?(2分)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(2)综述上文材料,简析孔子的富贵观与苏秦的富贵观。(4分)</a:t>
            </a:r>
            <a:endParaRPr lang="zh-CN" altLang="en-US" dirty="0"/>
          </a:p>
        </p:txBody>
      </p:sp>
      <p:sp>
        <p:nvSpPr>
          <p:cNvPr id="3" name="TextBox 2"/>
          <p:cNvSpPr txBox="1"/>
          <p:nvPr/>
        </p:nvSpPr>
        <p:spPr>
          <a:xfrm>
            <a:off x="539750" y="399177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(1)苏秦认为人生世态,一个人富贵,那么亲戚畏惧,而贫穷就会被人看不起。所以不能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忽视势位富贵。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(2)孔子的富贵观:以仁义为重,安贫乐道;追求富贵,要合乎道义。苏秦的富贵观:通过个人奋斗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以求富贵;以富贵为重。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(1)回答本题,先阅读第二个文段,理解“苏秦曰:‘嗟乎!贫穷则父母不子,富贵则亲戚畏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惧。人生世上,势位富贵,盍可忽乎哉?’”,这句话的意思是“贫穷的时候父母不把我当儿子,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富贵的时候连亲戚也畏惧,人活在世上,权势地位和荣华富贵,难道是可以忽视的吗?”据此可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以分析苏秦的观点。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(2)解答该题,先读懂两个文段,然后结合孔子与苏秦的语言进行概括,孔子对“富贵”的观点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是“不义而富且贵,于我浮云”。从中可概括出孔子的富贵观:追求富贵要合乎道义。苏秦通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过读书研究去游说国君,让他拿出金玉锦绣,取得卿相之尊,这是通过自己努力去争取,并且认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为“人生世上,势位富贵,盍可忽乎哉?”从这可看出其对富贵的重视。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(1)孔子说:“吃粗饭,喝凉水,把胳膊弯起来当枕头,快乐也在其中了。不守道义却有钱有势,这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对我如同浮云一般。”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(2)(苏秦)读书读到昏昏欲睡时,就拿锥子刺自己的大腿,鲜血一直流到脚跟,说:“哪有去游说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国君,而不能让他拿出金玉锦绣,取得卿相之尊的人呢?”满一年,研究成功,说:“这回真的可以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游说当世的君主了!”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苏秦说:“唉!贫穷的时候父母不把我当儿子,富贵的时候连亲戚也</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畏惧我,人活在世上,权势地位和荣华富贵,难道是可以忽视的吗?”</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3.(2018台州高三调考,21—22)阅读下面三则材料,回答问题。(6分)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①子曰:“参乎,吾道一以贯之。”曾子曰:“唯。”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子出,门人问曰:“何谓也?”曾子曰:“夫子之道,忠恕而已矣。”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②子曰:“唯仁者能好人,能恶人。”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③或曰:“以德报怨,何如?”子曰:“何以报德?以直报怨,以德报德。”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(1)第一段文字中的“忠”“恕”是什么意思?请简要说明。(2分)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(2)孔子一方面强调仁者爱人,强调忠恕之道,一方面又说“唯仁者能好人,能恶人”,要“以直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报怨”,这是否自相矛盾?对此请谈谈你的看法。(4分)</a:t>
            </a:r>
            <a:endParaRPr lang="zh-CN" altLang="en-US" dirty="0"/>
          </a:p>
        </p:txBody>
      </p:sp>
      <p:sp>
        <p:nvSpPr>
          <p:cNvPr id="3" name="TextBox 2"/>
          <p:cNvSpPr txBox="1"/>
          <p:nvPr/>
        </p:nvSpPr>
        <p:spPr>
          <a:xfrm>
            <a:off x="539750" y="399177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(1)忠,对人尽心竭力,指积极为人,即“己欲立而立人,己欲达而达人”。恕,待人仁爱宽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厚,指推己及人,即“己所不欲,勿施于人”。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(2)不矛盾。孔子认为仁者具有最高美德,应该站在公正的立场上,明辨善恶。孔子还认为应该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用正直来回报仇怨,是非恩怨要分明,孔子所说的仁爱宽容是有是非原则的。我们应该正确地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爱,不能正确地爱,等于不爱,或者实行了爱,也达不到预期的效果。我们应该公正地对待怨,毫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无原则的宽容,是纵容,反而会害了别人,这对我们现实生活有一定的指导意义。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(1)尽己之力待人,曰忠;推己之心及人,曰恕。离开人事、人情而把孔子的道神秘化,形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而上的,就不是孔子的道了。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(2)解答本题,需要明确自己的观点,然后结合孔子的思想分析。“何以报德”,别人以德来待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你的时候,你才需要以德来回报别人。“直”的解释偏向“是非曲直,理直气壮,耿直”,以公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平正直的态度对待伤害自己的人。孔子认为应该用正直来回报仇怨,是非恩怨要分明,孔子所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说的仁爱宽容是有是非原则的。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①孔子说:“参啊!我的学说用一个基本观念贯穿着。”曾子说:“是。”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孔子出去以后,学生们问曾子说:“这话说的是什么意思?”曾子说:“先生的学说,不过忠恕二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字罢了。”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②孔子说:“只有仁德的人才能正确地做到喜爱人,才能正确地做到厌恶某人。”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③有人说:“用恩德来回报仇怨,怎么样?”孔子说:“那用什么来回报恩德?应该用正直来回报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仇怨,用恩德来回报恩德。”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4.(2018杭州高三教学质检,21—22)阅读下面的材料,回答问题。(6分)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①子曰:“君子之于天下也,无适也,无莫也,义之与比。”(《论语·里仁》)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②子曰:“乡原,德之贼也。”(《论语·阳货》)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③子曰:“中庸之为德也,其至矣乎!民鲜久矣。”(《论语·雍也》)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(1)上述材料强调了儒家“中庸之道”中</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的内涵。(不得抄用原文,不超过5个字)(1分)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(2)孔子为什么对“乡愿”(即文中的“乡原”)深恶痛绝?请联系现实谈谈你的看法。(5分)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(1)讲究原则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(2)“乡愿”是指那些看似忠厚、中正,实际上却没有道德原则,只知道媚俗趋时的人。孔子判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断一个人的德行,不以众人的好恶为依据,应以善恶为标准,大是大非的原则问题是万不可妥协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的,乡愿没有原则,八面玲珑,谁也不得罪,似乎很有道德,实则似是而非,是伪君子,所以孔子对乡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愿极为反感。如在生活中的好好先生,他们在生活矛盾中看似谁都不得罪,其实是无是非,少原则。</a:t>
            </a:r>
            <a:endParaRPr lang="zh-CN" altLang="en-US" dirty="0"/>
          </a:p>
        </p:txBody>
      </p:sp>
      <p:sp>
        <p:nvSpPr>
          <p:cNvPr id="3" name="TextBox 2"/>
          <p:cNvSpPr txBox="1"/>
          <p:nvPr/>
        </p:nvSpPr>
        <p:spPr>
          <a:xfrm>
            <a:off x="516966" y="2991641"/>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(1)上述材料强调了儒家“中庸之道”的内涵,结合“中庸之为德也,其至矣乎”等分析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可知,强调的是准则、原则。(2)这里涉及对“乡愿”概念的理解和他们对道德的负面影响。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“乡愿”之人有一定的迷惑性,让人分辨不清是非,但最主要的还是对道德原则的损害。答这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道题时需要认真审视。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①孔子说:“君子对于天下的人,既不亲近哪个,也不疏远哪个,而是和义在一起。”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②孔子说:“所谓‘乡愿’(指没有真是非的人),是败坏道德的人。”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③孔子说:“中庸作为一种道德,该是高到极点了吧!老百姓缺少它已经很久了。”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5.(2017浙江名校协作体,21—22)阅读下面的材料,回答问题。(6分)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子之武城,闻弦歌之声。夫子莞尔而笑,</a:t>
            </a:r>
            <a:r>
              <a:rPr lang="zh-CN" altLang="en-US" sz="1530" u="sng" kern="0" dirty="0" smtClean="0">
                <a:solidFill>
                  <a:srgbClr val="000000"/>
                </a:solidFill>
                <a:latin typeface="Times New Roman" panose="02020603050405020304" pitchFamily="65" charset="-122"/>
                <a:ea typeface="宋体" panose="02010600030101010101" pitchFamily="2" charset="-122"/>
              </a:rPr>
              <a:t>曰:“割鸡焉用牛刀?”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子游对曰:“昔者偃也闻诸夫子曰:</a:t>
            </a:r>
            <a:r>
              <a:rPr lang="zh-CN" altLang="en-US" sz="1530" u="sng" kern="0" dirty="0" smtClean="0">
                <a:solidFill>
                  <a:srgbClr val="000000"/>
                </a:solidFill>
                <a:latin typeface="Times New Roman" panose="02020603050405020304" pitchFamily="65" charset="-122"/>
                <a:ea typeface="宋体" panose="02010600030101010101" pitchFamily="2" charset="-122"/>
              </a:rPr>
              <a:t>‘君子学道则爱人,小人学道则易使也。’</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子曰:“二三子!偃之言是也。前言戏之耳!”(《论语·阳货》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(1)“割鸡焉用牛刀”,有的书解读为“喻子游治理武城这样的小地方用不着礼乐大道”,你认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为这句话还可以怎样理解?(2分)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(2)“君子学道则爱人,小人学道则易使也”中的“道”、“君子”与“小人”,分别指“礼乐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之道”、“有地位的人”与“卑贱的人”,请从现代公民社会建设的角度来评价孔儒的这种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“教化观”。(4分)</a:t>
            </a:r>
            <a:endParaRPr lang="zh-CN" altLang="en-US" dirty="0"/>
          </a:p>
        </p:txBody>
      </p:sp>
      <p:sp>
        <p:nvSpPr>
          <p:cNvPr id="3" name="TextBox 2"/>
          <p:cNvSpPr txBox="1"/>
          <p:nvPr/>
        </p:nvSpPr>
        <p:spPr>
          <a:xfrm>
            <a:off x="539750" y="3995351"/>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(1)(示例)这句话包含孔子对子游极其欣赏、惋惜的情感,——子游是我的得意门生,有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如此大才却无大的用武之地,只任职武城这样的小邑。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(2)孔儒认为无论君子与小人均应接受礼乐教化,这种“教化观”有可取之处,也有需要批判的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地方。①可取之处:统治者学道不仅可以修身还能施行德政、惠及百姓,这点无疑有可取之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处。②不可取之处:被统治的人学道则可以被驯服并且自愿成为臣民、顺民,这种“教化观”,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是为了更好地维护君主与贵族统治的社会秩序,其教化的产物只能使“君子”(统治者)永远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为“君子”,“小人”(臣民)永远为“顺民”,这不是提倡建设、自由、平等、和谐的现代公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民社会所应该有的图景。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2.(2017浙江,21—22)阅读下面的材料,完成(1)—(2)题。(6分)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子谓子贡曰:“女与回也孰愈?”对曰:“赐也何敢望回?回也闻一知十,赐也闻一知二。”子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曰:“弗如也;吾与女,弗如也。”(《论语·公冶长》)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子谓颜渊曰:“用之则行,舍之则藏,惟我与尔有是夫!”(《论语·述而》)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(1)孔子的弟子各有所长,《论语》先进篇以德行、言语、政事、文学“四科”区分,其中颜渊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属于</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,子贡属于</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(2)一说“吾与女,弗如也”中的“与”为连词,可断为“吾与女弗如也”。根据这样断句,综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合上述材料,分析孔子的教育技巧。(4分)</a:t>
            </a:r>
            <a:endParaRPr lang="zh-CN" altLang="en-US" dirty="0"/>
          </a:p>
        </p:txBody>
      </p:sp>
      <p:sp>
        <p:nvSpPr>
          <p:cNvPr id="3" name="TextBox 2"/>
          <p:cNvSpPr txBox="1"/>
          <p:nvPr/>
        </p:nvSpPr>
        <p:spPr>
          <a:xfrm>
            <a:off x="539750" y="399177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(1)德行　言语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(2)①平等待人。孔子常常以自己与弟子同列,来说明同具某种修养,或同有某种不足,体现出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平等待人的教育家风度。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②善于勉励。孔子自称与颜回同样具有“用舍行藏”的修养,意在勉励颜回更加精进。孔子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对子贡的一番话,意在安慰子贡,并勉励他取法乎上,再加深造。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(1)“割鸡焉用牛刀”这一比喻中,“割鸡”指治理武城县;“牛刀”指礼乐之道。这是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一个常用成语,意思是比喻用大的方法来解决小的问题而大材小用。文中孔子则用它来比喻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用礼乐之道来治理县城。孔子认为子游是他的得意门生,有如此大才却无大的用武之地,只任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职武城这样的小邑。这句话包含孔子对子游极其欣赏、惋惜的情感。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(2)学生学《论语》,必须站在今天的公民社会建设的角度,取其精华,去其糟粕。比如:孔儒认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为无论君子与小人均应接受礼乐教化,这种“教化观”有可取之处,也有需要批判的地方。统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治者学道不仅可以修身还能施行德政、惠及百姓,这是其可取之处。但是被统治的人学道则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可以被驯服并且自愿成为臣民、顺民,这种“教化观”,其教化的产物只能使“君子”(统治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者)永远为“君子”,“小人”(臣民)永远为“顺民”,这不是提倡建设、自由、平等、和谐的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现代公民社会所应该有的图景,其目的是更好地维护君主与贵族统治的社会秩序。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孔子去武城,听到弹琴唱歌的声音,孔子微微一笑,说:“杀鸡何必用杀牛的刀呢?”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子游回答说:“以前我听到先生说过:‘有地位的人学礼乐之道就会爱人,卑贱的人学习大道让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他们做事就会容易使唤。’”</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孔子说:“弟子们!言偃的话是对的,我刚才的话不过跟他开玩笑罢了。”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6.(2017温州六校协作体期末联考,21—22)阅读下面的材料,回答问题。(6分)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[材料1]    子曰:“士志于道,而耻恶衣恶食者,未足与议也。”(《论语·里仁》)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[材料2]    孔子卒,原宪遂亡在草泽中。子贡相卫,而结驷连骑,排藜藿入穷阎,过谢原宪。宪摄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敝衣冠见子贡。子贡耻之,曰:“夫子岂病乎?”原宪曰:“吾闻之,无财者谓之贫,学道而不能行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者谓之病。若宪,贫也,非病也。”子贡惭,不怿而去,终身耻其言之过也。(《史记·仲尼弟子列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(1)在孔子的门徒中,与原宪生活态度类似的典型人物还有</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,这体现了儒家</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精神。(2分)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(2)结合上面两则材料,谈谈你对“子贡惭”的认识。(4分)</a:t>
            </a:r>
            <a:endParaRPr lang="zh-CN" altLang="en-US" dirty="0"/>
          </a:p>
        </p:txBody>
      </p:sp>
      <p:sp>
        <p:nvSpPr>
          <p:cNvPr id="3" name="TextBox 2"/>
          <p:cNvSpPr txBox="1"/>
          <p:nvPr/>
        </p:nvSpPr>
        <p:spPr>
          <a:xfrm>
            <a:off x="588404" y="426793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(1)颜渊　安贫乐道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(2)①子贡既是为不明道义而惭愧,也是为自己不能实践道义而惭愧。②子贡的“惭”,表明他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能自我反省、知错必改,也反映了他对孔子之学的尊重。这在当今对我们加强道德修养仍有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教育意义和启迪性。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(1)先理解文本,理解原宪对生活的态度是什么,他是个怎样的人。文中孔子逝世以后,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原宪就到低洼积水、野草丛生的地方隐居起来。说明原宪能安贫乐道。而孔子的弟子中,颜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渊与之相似。原宪身上表现的是儒家的安贫乐道的思想。(2)答题前,先通读两则材料,整体理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解材料内容。理解句子的含意要坚持“句不离段,段不离篇”的原则。“子贡惭”是因为他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见原宪时见他衣着破旧,觉得羞耻,于是问原宪处境困窘吗,原宪的回答使他很惭愧。说明子贡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不明道义,以贫为病(耻辱),有违孔子安贫乐道的思想。学道贵在践行,同为孔子门徒,子贡没做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到,因此他感到羞愧。同时羞愧本身又能表明子贡能及时反省,知错能改。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[材料1]　孔子说:“士人追求正道,却以吃穿不好为耻辱,这样的人不值得跟他讨论。”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[材料2]　孔子逝世以后,原宪就跑到低洼积水、野草丛生的地方隐居起来。子贡做了卫国的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国相,出门车马接连不断,就排开丛生的野草,来到偏远简陋破败的小屋,前去看望原宪。原宪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整理好破旧的衣帽,会见子贡。子贡见状替他感到羞耻,说:“难道你很困窘吗?”原宪回答说: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“我听说,没有财产的叫作贫穷,学习了道理而不能施行的叫作困窘。像我,贫穷,不是困窘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啊。”子贡感到很惭愧,不高兴地离去了,一辈子都为这次说错了话感到羞耻。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7.(2017浙江重点中学期末联考,21—22)阅读下面的材料,回答问题。(6分)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    子曰:“贤者辟世,其次辟地,其次辟色,其次辟言。”《论语·宪问》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[乙]    子路问成人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。子曰:“若臧武仲之知,公绰之不欲,卞庄子之勇,冉求之艺,文之以礼乐,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亦可以为成人矣。”曰:“今之成人者何必然?见利思义,见危授命,久要不忘平生之言,亦可以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为成人矣。”《论语·宪问》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成人:全人,完美无缺的人。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(1)甲段文字中孔子将“贤者”分为四个等级。《论语》选读教材中提到的人物当中</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属于第一个等级。(2分)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(2)对照乙段文字中孔子对“成人”的理解,甲段文字中的“贤者”能不能被称为“成人”?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请结合文本简要分析。(4分)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(1)长沮　桀溺(楚狂接舆、石门晨门等也可)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(2)不能。在孔子看来,要成为“成人”,要么得理智、寡欲、勇敢、有技艺、明礼乐,要么见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利思义,见危授命,始终不忘初心;而所谓的“贤者”,无论他处于四等中的哪一等,都是“避”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字当头,他们虽不与世俗同流合污,但是却逃避社会责任,只顾洁身自好。所以“贤者”是不能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被称为“成人”的。(意思对即可)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(1)避世之人,就是与孔子为代表的积极入世者相对的隐士们。注意文字书写即可。(2)</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这个题目涉及对“义”的理解,根据材料乙可知,孔子所说的“成人”应具备理智、寡欲、勇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敢、有技艺、明礼乐等条件中的一个,退一步说应该有大义之心。义者,宜也,应该为天下的公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平正义付出,应该有一定的社会性,而这些所谓的“贤者”,消极避世,逃避社会责任,是不能被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看作“成人”的。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　孔子说:“贤德的人在政治昏暗的时候就离开官场而归隐;其次,在动乱的时候迁到平安地带;再次,发觉别人的脸色不对,礼貌不周,就避开不再见面;又次,当与人说话不合时就避开不谈了。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[乙]　子路问什么是完美无缺的人。孔子说:“像臧武仲那样智慧,孟公绰那样寡欲,卞庄子那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样勇敢,冉求那样多才多艺,再用礼乐来成就他的文采,也就可以说是完美无缺的人了。”又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说:“现在的完美无缺的人哪里一定要这样呢?看见利益能想起该得不该得,遇到危难敢于献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身,经过长久的穷困日子都不忘记平日的诺言,也可以说是完美无缺的人了。”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925830"/>
            <a:ext cx="7868920" cy="31737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8.(2017浙江“七彩阳光”联盟联考,21—22)阅读下面的文字,回答问题。(6分)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①孔子谓季氏:“八佾舞于庭,是可忍也,孰不可忍也?”《论语·八佾》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②子曰:“觚不觚,觚哉,觚哉!”《论语·雍也》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③子路曰:“卫君待子而为政,子将奚先?”子曰:“必也正名乎!”子路曰:“有是哉,子之迂也!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奚其正?”子曰:“野哉,由也!君子于其所不知,盖阙如也。名不正,则言不顺;言不顺,则事不成;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事不成,则礼乐不兴;礼乐不兴,则刑罚不中;刑罚不中,则民无所错手足。故君子名之必可言也,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言之必可行也。君子于其言,无所苟而已矣。”《论语·子路》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(1)请用一个短语概括一、二两则材料中表现出来的社会现象。(2分)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(2)根据上面的材料,简析孔子的观点。(4分)</a:t>
            </a:r>
            <a:endParaRPr lang="zh-CN" altLang="en-US" dirty="0"/>
          </a:p>
        </p:txBody>
      </p:sp>
      <p:sp>
        <p:nvSpPr>
          <p:cNvPr id="3" name="TextBox 2"/>
          <p:cNvSpPr txBox="1"/>
          <p:nvPr/>
        </p:nvSpPr>
        <p:spPr>
          <a:xfrm>
            <a:off x="539750" y="4187355"/>
            <a:ext cx="8127000" cy="1057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(1)礼崩乐坏。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(2)孔子认为统治者应该先纠正与礼乐制度相违背的各种名分,这样才能做到统治有序。孔子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的“正名”是为了维护等级伦理制度,恢复礼治。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(1)第一则,佾是奏乐舞蹈的行列,也是表示社会地位的乐舞等级、规格。一佾指一列八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人,八佾指八列六十四人。按周礼规定,只有天子才能用八佾。季氏不是周天子,却用八佾。孔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子对于这种破坏周礼等级的僭越行为极为不满,因此在议论季氏时说:“子曰:觚不觚,觚哉,觚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哉!”这个材料在证明周礼被破坏。第二段,孔子与子路的对话中反复论述“必也正名乎”,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概括文中孔子所持的观点便是名正言顺,针对的就是与礼乐制度相违背的各种名分,所以从两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则材料看都是针对社会上礼崩乐坏的现象说的。(2)从“必也正名乎”的观点和“名不正,则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言不顺;言不顺,则事不成;事不成,则礼乐不兴;礼乐不兴,则刑罚不中;刑罚不中,则民无所错手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足”的论述,可以看出孔子认为统治者应该首先纠正与礼乐制度相违背的各种名分,这样才能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做到统治有序。第一则材料,孔子批评季氏用天子乐舞等级是破坏周礼等级,可见孔子的“正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名”是为了维护等级伦理制度,恢复礼治。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①孔子评论季氏说:“他用八佾在庭院中奏乐舞蹈,如果这都可以容忍,那还有什么不可容忍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②孔子说:“觚不像个觚了,这还是觚吗?这还是觚吗?”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③子路(对孔子)说:“如果卫君等待先生去治理国政,先生将先做什么?”孔子说:“那一定是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纠正名分吧!”子路说:“先生的迂阔竟然到了如此地步啊!这又何必去纠正?”孔子说:“好粗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鲁啊,仲由!君子对自己不了解的事情,大概应该存而不论吧。名分不纠正,那么说话就不顺当;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说话不顺当,那么事情就办不成;事情办不成,那么礼乐就不能复兴;礼乐不能复兴,那么刑罚就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不会得当;刑罚不得当,那么百姓就会手足失措。因此,君子给事物定的名分和称谓一定可以顺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当说出来,说出来的事情一定可以行得通。君子对于自己的言辞,没有一点马虎的地方才算罢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9.(2017温州普通高中高考适应性测试,21—22)阅读下面材料,完成后面各题。(6分)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子钓而不纲,弋不射宿。(《论语·述而》)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厩焚。子退朝,曰:“伤人乎?”不问马。(《论语·乡党》)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(1)材料一体现了孔子什么样的情怀?(2分)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(2)材料二中孔子“不问马”的言行跟材料一是否矛盾?你怎么理解?(4分)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(1)如果能记得《论语·先进》中评判孔子弟子的那段话,就很容易。如果不记得,可以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根据所给的文段做推断。子贡赞赏颜回(即颜渊),孔子也赞赏他。在《论语》中,孔门学子崇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尚的学问主要是做人的学问,故可推断颜渊属于“德行”标兵。在《论语》中,子贡与孔子的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对话很多,从第一段材料中也可看出子贡很会说话,故可推断子贡为“言语”标兵。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(2)从这句话本身来分析,在学生面前称赞另一学生,把自己放在与同自己说话的学生同等的地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位上,说自己也不如。包含两重意义:①很平易近人,说“我和你一样”,放低姿态,平等待人,尊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重他人;②善于赞扬,也善于鼓励,对某方面较落后的学生,既承认他的差距,又不是批评他促他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进步,而是说“我和你一样”,包含着我陪你一起追赶的意思。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孔子问子贡说:“你和颜回谁更好一点?”子贡回答说:“我怎么敢和颜回比较?颜回听说一件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事可以推知十件事,我听说一件事只可以推知两件事。”孔子说:“不如啊;我同意你的话,不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(《论语·公冶长》)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孔子对颜渊说:“被任用就出仕,不被任用就退隐,恐怕只有我和你能这样了!”</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(《论语·述而》)</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(1)仁爱(或“怜悯”“博爱”“对万物皆有爱”等)。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(2)不矛盾。孔子并非不爱马,孔子问人,是事情有轻重缓急之分,是下意识的举动,可见其仁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心。这与材料一的仁爱并不矛盾。</a:t>
            </a:r>
            <a:endParaRPr lang="zh-CN" altLang="en-US" dirty="0"/>
          </a:p>
        </p:txBody>
      </p:sp>
      <p:sp>
        <p:nvSpPr>
          <p:cNvPr id="3" name="TextBox 2"/>
          <p:cNvSpPr txBox="1"/>
          <p:nvPr/>
        </p:nvSpPr>
        <p:spPr>
          <a:xfrm>
            <a:off x="539750" y="2134385"/>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(1)首先理解意思,然后再分析其中蕴含的情怀。材料意思是孔子为了生活,曾钓过鱼、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射过鸟,但都不过分。钓鱼,适可而止;射鸟,鸟归巢后,让它们休息,不出其不意地射杀它们。孔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子的这种做法,表现了他的仁爱。当然,这种做法也符合生态法则,体现了孔子的生态伦理意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识。(2)解答本题,应先明确态度,即“不矛盾”,然后分析“不问马”这一行为与“钓而不纲,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不射宿”中的共性。“不问马”涉及的事件是“厩焚”,孔子问“伤人乎”,他问人并非不关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心马,这不违背仁爱之心。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孔子只用鱼竿钓鱼,而不用纲取鱼;用带生丝的箭射鸟,但不射栖宿中的鸟。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马棚失了火。孔子从朝廷回来,说:“伤人了吗?”不问马。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10.(2017浙江名校协作体考试,21—22)阅读下面的材料,完成小题。(6分)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①子曰:“君子义以为质,礼以行之,孙以出之,信以成之。君子哉!”(《论语·卫灵公》)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②子曰:“志士仁人,无求生以害仁,有杀身以成仁。”(《论语·卫灵公》)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(1)孔子认为,君子实践“义”的条件有符合礼仪、</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(2)孔子的“杀身成仁”应如何理解?与孟子的“舍生取义”有何关联?(4分)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(1)态度谦逊　有诚信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(2)孔子用“无求生以害仁,有杀身以成仁”阐述了自己的理想和行为方式,那就是在生死关头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宁可舍弃自己的生命也要保全“仁”。而孟子“舍生取义”的主张,正是对孔子“杀身成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仁”思想的进一步阐明。</a:t>
            </a:r>
            <a:endParaRPr lang="zh-CN" altLang="en-US" dirty="0"/>
          </a:p>
        </p:txBody>
      </p:sp>
      <p:sp>
        <p:nvSpPr>
          <p:cNvPr id="3" name="TextBox 2"/>
          <p:cNvSpPr txBox="1"/>
          <p:nvPr/>
        </p:nvSpPr>
        <p:spPr>
          <a:xfrm>
            <a:off x="539750" y="256301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(1)注意结合句中词语“孙以出之”“信以成之”概括“态度谦逊”“有诚信”。(2)</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注意结合句子“无求生以害仁”分析“杀身成仁”的内涵,然后分析二者之间的继承关系。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①孔子说:“君子以义作为根本,用礼加以推行,用谦逊的言语说出它,用诚实的态度完成它,真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是位君子呀!”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②孔子说:“志士仁人,不贪生怕死因而损害仁德,只勇于牺牲来成全仁德。”(《论语·卫灵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11.(2017浙江“超级全能生”高三联考,21—22)阅读下面的材料,回答问题。(6分)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①子曰:“道之以政,齐之以刑,民免而无耻;道之以德,齐之以礼,有耻且格。”(《论语·为政》)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②故古者圣人以人之性恶,以为偏险而不正,悖乱而不治,故为之立君上之势以临之,明礼义以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化之,起法正以治之,重刑罚以禁之,使天下皆出于治,合于善也。《荀子》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(1)根据上述材料,用一个词概括孔子和荀子在政治上的共同主张。(2分)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(2)上述材料中,孔子与荀子对“刑”的态度有何不同?请做简析。(4分)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(1)礼(或礼治)。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(2)孔子提倡为政以德,反对为政以刑(法),认为一旦用刑(法)来执政,会使百姓丧失道徳感(“无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耻”)。荀子提倡“隆礼重法”,“礼”“法”并用,对百姓不仅要用“礼义”教化,还要用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“法度”禁之治之。</a:t>
            </a:r>
            <a:endParaRPr lang="zh-CN" altLang="en-US" dirty="0"/>
          </a:p>
        </p:txBody>
      </p:sp>
      <p:sp>
        <p:nvSpPr>
          <p:cNvPr id="3" name="TextBox 2"/>
          <p:cNvSpPr txBox="1"/>
          <p:nvPr/>
        </p:nvSpPr>
        <p:spPr>
          <a:xfrm>
            <a:off x="539750" y="2563013"/>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(1)解答本题,首先应理解题中给出的两段话的意思,然后再概括两人在政治上的“共同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主张”。孔子列出两种情况,从两种情况的结果来看,一是“民免而无耻”和“有耻且格”,显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然孔子强调的是“礼治”;荀子则主张礼法并施。从共同主张的角度来看,二人都强调礼治。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(2)解答本题,应先找出二人有关“刑”的内容,然后理解概括作答。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①孔子说:“用政令来训导百姓,用刑罚来整顿百姓,百姓就可以免除罪过但没有羞耻心;用道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德来训导百姓,用礼教来整顿百姓,百姓就会有羞耻心而内心归服。”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②所以古代的圣人认为人性恶劣,偏邪而不端正,导致人叛逆作乱,不守秩序,因此设立君主用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威势来管理他们,明确了礼义的规范来教化他们,用公正的法律管理他们,用严厉的刑罚来禁止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他们为非作歹,这样使天下人都受到治理,行为合乎道德规范。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12.(2017温州中学高三高考科目模拟,21—22)阅读下面的材料,回答问题。(6分)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①子曰:“人而无信,不知其可也。大车无车兒</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,小车无车兀</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,其何以行之哉?”《论语·为政》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②子贡问曰:“何如斯可谓之士矣?”子曰:“行己有耻,使于四方,不辱君命,可谓士矣。”曰: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“敢问其次。”曰:“宗族称孝焉,乡党称弟焉。”曰:“敢问其次。”曰:“言必信,行必果,硁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硁然小人哉!——抑亦可以为次矣。”曰:“今之从政者何如?”子曰:“噫!斗筲之人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,何足算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也?”(《论语·子路》)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③孟子曰:“大人者,言不必信,行不必果,惟义所在。”(《孟子》)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①车兒(ní):牛车车槅两头的关键(活销)。②车兀(yuè):马车车衡两头的关键(活销)。③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斗筲(shāo)之人:筲,竹器,容一斗二升。比喻器量狭小的人。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(1)孔子认为士的标准分为三个层次,其后两个层次分别是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(2)三则材料对“信”的表达是否矛盾?结合上面选段,简要说明你对儒家“信”的理解。(4分)</a:t>
            </a:r>
            <a:endParaRPr lang="zh-CN" altLang="en-US" dirty="0"/>
          </a:p>
        </p:txBody>
      </p:sp>
      <p:sp>
        <p:nvSpPr>
          <p:cNvPr id="3" name="TextBox 2"/>
          <p:cNvSpPr txBox="1"/>
          <p:nvPr/>
        </p:nvSpPr>
        <p:spPr>
          <a:xfrm>
            <a:off x="539750" y="499190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(1)有孝悌之行　言必信行必果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(2)不矛盾。“信”即守信,“信”是儒学的核心观念之一,“人而无信,不知其可也”强调的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是“信”对人的重要性。但儒家并不是无条件地推崇“信”,儒家认为人要懂得在不违背道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义的前提下根据实际情况进行变通,否则就是不问是非、固执己见的小人了!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336649"/>
            <a:chOff x="539750" y="1080000"/>
            <a:chExt cx="8127250" cy="5336649"/>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(1)这是一道文意概括的题目,注意结合文中的重点词语“其次”“孝”“弟(悌)”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“言必信,行必果”。(2)这是一道材料分析题,相关的论述“人而无信,不知其可也”“言必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信,行必果”“大人者,言不必信”,看似矛盾,但实际不矛盾,重点分析“人”和“大人”的区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别,结合课本所学内容回答即可。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①孔子说:“一个人不讲信用,是根本不可以的,就好像大车没有车兒、小车没有车兀一样,它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靠什么行走呢?”(《论语·为政》)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②子贡问道:“怎样才可以叫作士?”孔子说:“自己行为保持羞耻之心,出使外国,很好地完成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君主的使命,可以叫作士。”子贡说:“请问次一等的呢?”孔子说:“宗族中的人称赞他孝顺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父母,乡里称赞他恭敬尊长。”子贡又问:“请问再次一等的呢?”孔子说:“说到一定做到,做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事一定坚持到底,不问是非地固执己见,那是小人啊。但也可以说是再次一等的士了。”子贡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说:“现在的执政者,您看怎么样?”孔子说:“唉!这些器量狭小的人,哪里能数得上呢?”(《论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语·子路》)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③孟子说:“通达的人说话不一定句句守信,做事不一定非有结果,只要合乎道义就行。”</a:t>
              </a:r>
              <a:endParaRPr lang="zh-CN" altLang="en-US" dirty="0"/>
            </a:p>
          </p:txBody>
        </p:sp>
        <p:sp>
          <p:nvSpPr>
            <p:cNvPr id="3" name="TextBox 2"/>
            <p:cNvSpPr txBox="1"/>
            <p:nvPr/>
          </p:nvSpPr>
          <p:spPr>
            <a:xfrm>
              <a:off x="539750" y="606347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(《孟子》)</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13.(2017台州中学第一次统练,21—22)阅读下面两则文字,回答问题。(6分)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齐人归女乐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,季桓子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受之,三日不朝,孔子行。(《论语》)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楚狂接舆歌而过孔子曰:“凤兮!凤兮!何德之衰?往者不可谏,来者犹可追。已而,已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而!今之从政者殆而!”孔子下,欲与之言。趋而辟之,不得与之言。(《论语》)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①女乐,女子歌舞队。　②季桓子,鲁国上卿。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(1)材料二中孔子下车想要和接舆说话,接舆为什么“趋而辟之”?(2分)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(2)孔子主张“知其不可而为之”,而材料一中,孔子选择逃避,即离开鲁国。两者是否矛盾,请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结合上面两则材料谈谈自己的看法。(4分)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(1)(示例)接舆唱歌只想点醒孔子,世道混乱,个人无法挽回。他避开是因为感到多说无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益,更怕孔子劝说。(2)(示例)不矛盾。材料二体现的“知其不可而为之”的思想,体现了孔子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对理想的执着追求,及以天下为己任的担当精神。材料一中所说的是鲁国的权臣醉心于享乐,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孔子无法在鲁国实现自己的理想。所以孔子选择了周游列国,寻找实现理想的地方。这也符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合孔子不走极端的中庸之道思想。</a:t>
            </a:r>
            <a:endParaRPr lang="zh-CN" altLang="en-US" dirty="0"/>
          </a:p>
        </p:txBody>
      </p:sp>
      <p:sp>
        <p:nvSpPr>
          <p:cNvPr id="3" name="TextBox 2"/>
          <p:cNvSpPr txBox="1"/>
          <p:nvPr/>
        </p:nvSpPr>
        <p:spPr>
          <a:xfrm>
            <a:off x="539750" y="2848765"/>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(1)孔子有心系天下,知其不可而为之的品质,因而他下车找楚狂接舆对话,可以想到,应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有对自己行为的辩白和对对方的劝说。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(2)题目直接指向孔子政治理想和现实窘境的矛盾,指向坚持与变通的处事方式。应该说,孔子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在推行自己政治主张的时候,尽管坚持理想,并没有过多拘囿现实,能适时变通。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齐国赠送了一些歌女给鲁国,季桓子接受了,三天不问政事。孔子于是离开了。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楚国的狂人接舆从孔子的车前经过,唱道:“凤凰呀凤凰呀!你的德行为什么衰败了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呢?过去的是无法挽回了,未来的还是可以补救的。算了吧,算了吧!现在当政的那些人危险极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了!”孔子下了车,想和他谈谈。他却连忙避开了,孔子没能够和他谈。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1705757"/>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14.(2017金华十校高三期末,21—22)阅读下面的材料,回答问题。(6分)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子曰:“君子周而不比,小人比而不周。”(《论语·为政》)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季康子问政于孔子,曰:“如杀无道,以就有道,何如?”孔子对曰:“子为政,焉用杀?子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欲善而民善矣。君子之德风,小人之德草。草上之风,必偃。”(《论语·颜渊》)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    孔子曰:“君子有三畏:畏天命,畏大人,畏圣人之言。小人不知天命而不畏也,狎大人,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侮圣人之言。”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(《论语·季氏》)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材料四    子曰:“君子怀德,小人怀土;君子怀刑,小人怀惠。”(《论语·里仁》)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材料五    子曰:“君子易事而难说也。说之不以道,不说也;及其使人也,器之。小人难事而易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说也。说之虽不以道,说也;及其使人也,求备焉。”(《论语·子路》)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(1)《论语》中君子常常与小人对比,请分别说出材料一、二中君子与小人的含义。(2分)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(2)结合材料,从不同角度简析君子与小人的区别。(4分)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3.(2016浙江,23—24)阅读下面的材料,完成(1)—(2)题。(5分)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《墨子·节用》:“圣人为政一国,一国可倍也;大之为政天下,天下可倍也。其倍之非外取地也,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因其国家,去其无用之费,足以倍之。圣王为政,其发令兴事,使民用财也,无不加用</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而为者,是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故用财不费,民德</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不劳,其兴利多矣。”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①加用:更有用、更有价值。②德:通“得”。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(1)从这段文字看,“节用”的含义是　　　　　    。(不超过6个字)(1分)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(2)根据选文,理解并概括墨子的“为政”思想。(4分)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9750" y="135465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(1)材料一是从德行修养来区分,君子是有道德的人,小人是德性败坏的人;材料二中君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子、小人是就外在身份而言,君子是有较高的政治地位者,小人是指统治下的老百姓。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(2)①志向不同:君子的志向是修持德行操守,小人追求更多的产业及个人私利。②行事原则不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同:君子不易被讨好,但办事秉公而行,衡量人的才能加以任用;小人喜欢阿谀奉承,但用人时会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求全责备,苛刻挑剔。③心态不同:君子敬畏天命,敬畏身居高位的人,敬畏圣人的话;小人不懂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得天命,因而也不懂得敬畏,不尊重在上位的人,蔑视圣人之言。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(1)题干很明显在提示两则材料中君子、小人的含义是不一样的,所以要在理解文意的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基础上从不同的角度加以概括。(2)君子与小人的区别有很多,本题需要以所给材料为依托,整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合文本,分条概括。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孔子说:“君子团结而不相互勾结,小人相互勾结而不团结。”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季康子问孔子什么是为政之道,说:“如果杀掉不守道义的人,来亲近道德高尚的人,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怎么样?”孔子回答说:“您治理政事,哪里用得着杀人呢?您向往善道,百姓也会从善了。君子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的道德好比风,小人的道德好比草,草受风吹拂,一定顺风倒伏。”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　孔子说:“君子敬畏的事有三种:敬畏天命,敬畏王公大人,敬畏圣人的话。小人不懂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得天命也不知道敬畏,轻视王公大人,轻侮圣人之言。”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材料四　孔子说:“君子怀念道德,小人怀念乡土;君子关心法制,小人关心恩惠。”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材料五　孔子说:“在君子手下做事很容易,但却难以讨他欢喜。不用正当的方式去讨他欢喜,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他是不会欢喜的;等到他使用人的时候,却总是量才而用。在小人手下做事很难,但却容易讨他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欢喜。用不正当的方式去讨他欢喜,他也会欢喜;等到他使用人的时候,却总是求全责备。”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35687"/>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1.(2018嘉兴第一学期期末测试,21—22)阅读下面的语段,回答问题。(6分)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①子贡曰:“如有博施于民而能济众,何如?可谓仁乎?”子曰:“何事于仁!必也圣乎!尧舜其犹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病诸!夫仁者,己欲立而立人,己欲达而达人。能近取譬,可谓仁之方也已。”(《论语·雍也》)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②子曰:“若圣与仁,则吾岂敢?抑为之不厌,诲人不倦,则可谓云尔已矣。”公西华曰:“正唯弟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子所不能学也。”(《论语·述而》)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(1)“为之不厌,诲人不倦”可看出孔子怎样的品格?(2分)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(2)孔子曾说“我欲仁,斯仁至矣”,综合上述材料,谈谈你对如何实现“仁至”的理解。(4分)</a:t>
            </a:r>
            <a:endParaRPr lang="zh-CN" altLang="en-US" dirty="0"/>
          </a:p>
        </p:txBody>
      </p:sp>
      <p:sp>
        <p:nvSpPr>
          <p:cNvPr id="3" name="TextBox 11"/>
          <p:cNvSpPr txBox="1"/>
          <p:nvPr/>
        </p:nvSpPr>
        <p:spPr>
          <a:xfrm>
            <a:off x="2237143" y="1081018"/>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4" name="TextBox 2"/>
          <p:cNvSpPr txBox="1"/>
          <p:nvPr/>
        </p:nvSpPr>
        <p:spPr>
          <a:xfrm>
            <a:off x="539750"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(1)坚韧,对“圣”“仁”理想的坚定。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(2)①要有实践“仁”的正确方法,即“近取譬”,首先是拿自己打比方,自己想站得住也使别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人站得住,自己想行得通也使别人行得通,这样“仁”变得切实可行;②要有实践“仁”的正确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态度,即“不厌倦”,持之以恒,就可以慢慢接近“仁”。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(1)回答这个问题,要回归原文,这段文字表现了孔子谦虚和执着的品格。(2)解答本题,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要理解这两段材料的含意,摆明自己的观点。材料一是说自己想站得住也要使别人站得住,自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己想行得通也要使别人行得通,这样“仁”才能切实可行。材料二抓住“为之不厌,诲人不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倦”,是说要有实践“仁”的正确态度,即“不厌倦”,持之以恒,就可以慢慢接近“仁”。孔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子从不轻易许仁以人,那是因为实行仁德确实不容易,需要宽阔的胸襟和坚忍的意志,并且要终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身行之。“我欲仁,斯仁至矣”说的就是一个人只有主观上树立起追求仁德的理想,并付诸行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动,才能到达仁的境界。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①子贡说:“如果有人广泛地给人民许多好处,又能周济众人,怎么样呢?可以说是仁道吗?”孔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子说:“何止是仁道,那必定是圣德了!尧、舜尚且对做不到这样而感到为难呢。仁道,就是自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己要站得住,也要使别人站得住;自己想要通达,也要帮助别人通达。能够就眼下的事实选择例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子一步步去做,可以说是实践仁道的方法了。”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②孔子说:“讲到圣和仁,我怎么敢当?不过是学习和工作总不厌倦,教导别人总不疲劳,就是如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此罢了。”公西华道:“这正是我们学不到的。”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2.(2018嘉兴一中高三上学期期中,21—22)阅读下面的材料,完成下面小题。(6分)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子曰:“君子道者三,我无能焉:仁者不忧,知者不惑,勇者不惧。”子贡曰:“夫子自道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也。”(14·28)</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子路曰:“君子尚勇乎?”子曰:“君子义以为上,君子有勇而无义为乱,小人有勇而无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义为盗。”(17·23)</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    叔孙武叔毁仲尼。子贡曰:“无以为也!仲尼不可毁也。他人之贤者,丘陵也,犹可逾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也;仲尼,日月也,无得而逾焉。人虽欲自绝,其何伤于日月乎?多见其不知量也。”(19·24)</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(1)结合材料二,试着解读“勇者不惧”的内涵。(2分)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(2)孔子说“君子道者三,我无能焉”,子贡却说“夫子自道也”,联系材料三,你如何理解子贡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的回答?(4分)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54558"/>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(1)“勇”必须要有“义”对它进行约束和限制。光有勇敢而没有道义,君子会犯上作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乱,小人会偷盗。勇者要遵循道义,养成浩然之气,才能真正做到无所畏惧。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(2)反映出子贡对老师的认识之深,崇敬之甚,在子贡眼中,老师就是“君子”,是仁者、智者、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勇者,他的回答是由衷的赞美,无浮夸之意。聪明如子贡,明白老师对他说这话的意图,老师是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在责备自己而勉励他人。</a:t>
            </a:r>
            <a:endParaRPr lang="zh-CN" altLang="en-US" dirty="0"/>
          </a:p>
        </p:txBody>
      </p:sp>
      <p:sp>
        <p:nvSpPr>
          <p:cNvPr id="3" name="TextBox 2"/>
          <p:cNvSpPr txBox="1"/>
          <p:nvPr/>
        </p:nvSpPr>
        <p:spPr>
          <a:xfrm>
            <a:off x="539750" y="2723323"/>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(1)理解“勇者不惧”的内涵要结合“君子义以为上,君子有勇而无义为乱,小人有勇而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无义为盗”的意思。把“勇”和“义”结合在一起。(2)答题时,要结合子贡的回答来理解他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的意图。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孔子说:“君子之道有三,我没有能力做到:有仁德的人不忧愁,有智慧的人不迷惑,勇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敢的人不畏惧。”子贡说:“这正是先生说自己啊。”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子路问道:“君子崇尚勇敢吗?”孔子道:“君子把义作为最高的标准,君子只有勇,没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有义,就会作乱;小人只有勇,没有义,就会偷盗。”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　叔孙武叔毁谤仲尼。子贡说:“不要这样做!仲尼是不可毁谤的。其他贤能的人,好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比丘陵,还可以越过去。仲尼呢,好比太阳月亮,是没办法越过去的。人纵使想自行断绝(与太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阳月亮的关系),那对太阳月亮又会有什么损害呢?只是显出他不知高低轻重罢了。”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3.(2018绍兴高三期末,21—22)阅读下面的材料,完成(1)—(2)题。(6分)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古先圣王之所以导其民者,先务于农。民农非徒为地利也,贵其志也。民农则朴,朴则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易用,易用则边境安,主位尊。民农则重,重则少私义,少私义则公法立,力专一。民农则其产复,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其产复则重徙,重徙则死处而无二虑。</a:t>
            </a:r>
            <a:r>
              <a:rPr lang="zh-CN" altLang="en-US" sz="1530" u="sng" kern="0" dirty="0" smtClean="0">
                <a:solidFill>
                  <a:srgbClr val="000000"/>
                </a:solidFill>
                <a:latin typeface="Times New Roman" panose="02020603050405020304" pitchFamily="65" charset="-122"/>
                <a:ea typeface="宋体" panose="02010600030101010101" pitchFamily="2" charset="-122"/>
              </a:rPr>
              <a:t>民舍本而事末则不令,不令则不可以守,不可以战。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(《吕氏春秋》)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陈相见孟子,道许行之言曰:“滕君,则诚贤君也;虽然,未闻道也。贤者与民并耕而食,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饔飧而治。今也滕有仓廪府库,则是厉民而以自养也,恶得贤?”(《孟子》)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(1)材料一中画线句体现了作者</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的思想。(2分)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(2)简述《吕氏春秋》和许行在农业思想上的差异?(4分)</a:t>
            </a:r>
            <a:endParaRPr lang="zh-CN" altLang="en-US" dirty="0"/>
          </a:p>
        </p:txBody>
      </p:sp>
      <p:sp>
        <p:nvSpPr>
          <p:cNvPr id="3" name="TextBox 2"/>
          <p:cNvSpPr txBox="1"/>
          <p:nvPr/>
        </p:nvSpPr>
        <p:spPr>
          <a:xfrm>
            <a:off x="539750" y="434896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(1)重农抑商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(2)《吕氏春秋》把农业放在最重要的位置,强调农业生产可以改变农民的素质,保家卫国,是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从维护国家安全角度看待农业。许行认为好的国君应该和人民一起劳动、饮食,君民平等,反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对利用农民来维护统治。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618384"/>
            <a:chOff x="539750" y="1080000"/>
            <a:chExt cx="8127250" cy="5618384"/>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(1)材料主要论述重视农业生产在国家统治中的重要作用,画线句可以提炼出主要信息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“舍本而事末”,二点信息综合,可知本末所指,所问是什么思想,应反对“舍本逐末”,强调重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农抑商。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(2)材料一论述农业主要站在农业在维护统治中,多方面起到作用。材料二的关键信息是“厉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民而自养也,恶得贤?”,也是两则材料最具差异的地方。强调与百姓同甘共苦,极力反对用农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业来盘剥民众。如果结合孟子民本思想,就不难理解,论述是站在“民本”角度上说的。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古时圣王引导他的百姓的做法,首先是致力于农业。使百姓从事农业不仅是为了地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里的出产,还是为了陶冶百姓的心志。百姓从事农业就朴素,朴素就容易役使,容易役使边境就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会安全,边境安全君主的地位就会尊贵。百姓从事农业就持重,持重就会很少私人交谊,很少私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人交谊国家的法制就会确立,民力就会专一。百姓从事农业家产就会繁多,家产繁多就会害怕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迁徙,害怕迁徙就会至死住在家乡,而无别的想法。百姓舍弃农业而去从事工商业,就会不听从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命令,不听从命令就不能依靠他们守御疆土,不能依靠他们从事攻占。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陈相来见孟子,转述许行的话说道:“滕国的国君,的确是贤德的君主;虽然这样,还没</a:t>
              </a:r>
              <a:endParaRPr lang="zh-CN" altLang="en-US" dirty="0"/>
            </a:p>
          </p:txBody>
        </p:sp>
        <p:sp>
          <p:nvSpPr>
            <p:cNvPr id="3" name="TextBox 2"/>
            <p:cNvSpPr txBox="1"/>
            <p:nvPr/>
          </p:nvSpPr>
          <p:spPr>
            <a:xfrm>
              <a:off x="53975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听到治国的真道理。贤君应和百姓一起耕作而取得食物,一面做饭,一面治理天下。现在滕国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有的是粮仓和收藏财物布帛的仓库,那么这就是使百姓困苦来养肥自己,哪里算得上贤呢!”</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4.(2018慈溪中学第一次月考,21—22)阅读下面的材料,回答问题。(6分)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①文犹质也,质犹文也。虎豹之鞟犹犬羊之鞟。(《论语·颜渊》)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②和氏之璧,不饰以五采;隋侯之珠,不饰以银黄。其质至美,物不足以饰之。夫物之待饰而后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行者,其质不美也。(《韩非子·解老》)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(1)同样谈及外在文饰与内在本质的关系,子贡和韩非子的观点有什么不同?请简要概括。(2</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(2)子贡和韩非子的“文质观”,你更认同哪一个?请谈谈你的看法。(4分)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7706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(1)子贡:文质并重。韩非子:质胜文(或至美之质无须文饰或不美之质才需要文饰)。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(2)(示例1)我更认同子贡的观点。美好的外形如果离开了纯真朴实的内在,那就是徒有其表;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纯真朴实的内在如果不配以美好的外形,形就显得不美。而韩非子将文与质截然对立,互不共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存,那是错误的。(示例2)我更认同韩非子的观点。质,是万事万物的根本,最美的质无须美好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的外饰;只有不美的质才用美好的外饰来遮掩。如果不求质而一味追求文,那就是舍本逐末,本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末倒置,甚至大搞形式主义,这是极为有害的。子贡将文与质并重,没有分清本末主次,没有看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到两点之中有重点,这是错误的。</a:t>
            </a:r>
            <a:endParaRPr lang="zh-CN" altLang="en-US" dirty="0"/>
          </a:p>
        </p:txBody>
      </p:sp>
      <p:sp>
        <p:nvSpPr>
          <p:cNvPr id="3" name="TextBox 2"/>
          <p:cNvSpPr txBox="1"/>
          <p:nvPr/>
        </p:nvSpPr>
        <p:spPr>
          <a:xfrm>
            <a:off x="539750" y="3300372"/>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(1)两则材料都在谈论对“文与质关系”的看法,子贡语录中“文犹质”,体现了“文与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质同样重要”的观点;韩非子语录中“其质至关,物不足以饰之”,体现了“美好的事物是不需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要外在装饰”的观点。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(2)两种观点截然不同,认同哪个观点均可,但必须言之有理,言之有据。如认同子贡的观点,应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侧重谈文的重要性;如认同韩非子的观点,则应侧重谈本质属性者是事物的根本属性。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①文采和本质,都是同等重要的。去掉了毛的虎、豹皮,就如同去掉了毛的犬、羊皮一样,区别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就很小了。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②和氏璧,不用五彩修饰;隋侯珠,不用金银修饰。它们的本质极美,别的东西不足以修饰它们,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事物等待修饰然后流行的,它的本质不美。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(1)去无用之费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(2)①不赞成通过对外掠夺来增强国力。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②合理地节约用度。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③珍惜人力物力,减轻百姓负担。</a:t>
            </a:r>
            <a:endParaRPr lang="zh-CN" altLang="en-US" dirty="0"/>
          </a:p>
        </p:txBody>
      </p:sp>
      <p:sp>
        <p:nvSpPr>
          <p:cNvPr id="3" name="TextBox 2"/>
          <p:cNvSpPr txBox="1"/>
          <p:nvPr/>
        </p:nvSpPr>
        <p:spPr>
          <a:xfrm>
            <a:off x="539750" y="2331514"/>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(1)本题考查形式为填空,实质是要概括本段文字的核心内容。本段文字,从圣人为政说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起,谈到节省费用对为政具有重要作用。由此可见,本段文字的中心是从为政需要谈节约费用,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即原文中的“去其无用之费”,这便是符合要求的答案。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(2)回答“为政”思想,即治理国家的措施。这一小段文字有三个层次,从文中句号也可看出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来。第一个层次是论点,圣人施政的结果;第二个层次为不掠夺土地,根据国家实际情况而去无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用之费;第三个层次为用财不费,民德不劳。在理解文章内容的基础上,概括出墨子的“为政”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思想即可。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圣人在一国施政,一国的财利可以加倍增长;大到施政于天下,天下的财利可以加倍增长。这种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财利的加倍,并不是靠向外掠夺土地,而是根据国家情况而省去无用之费,因而足以加倍。圣明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的君主当政,他发布命令,举办事业,使用民力和财物,没有不是有益于实用才去做的。所以使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用财物不浪费,民众能不劳苦,他兴起的利益也就很多。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5.(2017浙江高考改革研究联盟考试,21—22)阅读下面的材料,回答问题。(6分)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子曰:“君子道者三,我无能焉:仁者不忧,知者不惑,勇者不惧。”(《论语·宪问》)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子入太庙,每事问。或曰:“孰谓鄹人之子知礼乎?入太庙,每事问。”子闻之,曰:“是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礼也。”(《论语·八佾》)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    曲则全,枉则直,窪则盈,敝则新,少则得,多则惑。是以圣人抱一为天下式。不自见,故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明;不自是,故彰;不自伐,故有功;不自矜,故长。(《老子》)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(1)以上三则材料在个人修养上表现出的共同点是什么?(2分)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(2)材料二、三,孔子和老子的观点和表达观点的方式有什么不同之处?请结合材料具体分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9135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(1)一个人只有谦虚好学,不自以为是才能有更高的智慧。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(2)孔子是用自己的实际行动来表明谦虚好问不仅是个人修养,也是“礼”的要求。老子是通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过类比手法和辩证思想(或矛盾对立统一思想)来表达观点的,他认为一个人不自现、不自是,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谦虚谨慎,才是真正有智慧的表现。</a:t>
            </a:r>
            <a:endParaRPr lang="zh-CN" altLang="en-US" dirty="0"/>
          </a:p>
        </p:txBody>
      </p:sp>
      <p:sp>
        <p:nvSpPr>
          <p:cNvPr id="3" name="TextBox 2"/>
          <p:cNvSpPr txBox="1"/>
          <p:nvPr/>
        </p:nvSpPr>
        <p:spPr>
          <a:xfrm>
            <a:off x="539750" y="2202926"/>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(1)梳理三则材料的共同点还不足以答题,这个题目的解题关键在于对题干的把握,题干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框定的范围是“个人修养”,“谦虚、谦卑”三则皆有体现。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(2)这个题目有两问,观点和观点的表达方式差异,观点两者都强调谦虚,联系二人的主张,孔子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重在“礼”上,而老子重在“无为”。关于表达方式,孔子既重视言传更重视身教,在这则材料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中“身教”的意味更浓。老子则是通过类比手法与辩证思想来表达观点的。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孔子说:“君子之道有三个方面,我都未能做到:仁德的人不忧愁,聪明的人不迷惑,勇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敢的人不畏惧。”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孔子到了太庙,每件事都要问。有人说:“谁说叔梁纥的儿子懂得礼呀,他到了太庙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里,什么事都要问别人。”孔子听到此话后说:“这就是礼呀!”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材料三　委屈反而可以保全,弯曲反而可以伸直,低洼反而可以盈满,破旧反而可以更新,少了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反而可以得到,多了反而变得疑惑。所以圣人守道,以作为天下的法则。不自我表现,反而更凸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显;不自以为是,反而更显著;不自夸邀功,反而有功劳;不自大自满,反而能够长久。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6.(2017浙江教育考试院调研,21—22)阅读下面的材料,回答问题。(6分)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子路曰:“不仕无义。长幼之节,不可废也;君臣之义,如之何其废之?”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(《论语·微子》)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谨庠序之教,申之以孝悌之义,颁白者不负戴于道路矣。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(《孟子·梁惠王上》)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义,利也。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(《墨子·经说上》)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今用义为政于国家,人民必众,刑政必治,社稷必安。所为贵良宝者,可以利民也,而义可以利人,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故曰:义,天下之良宝也。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(《墨子·耕柱》)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(1)根据上述材料,指出儒家与墨家对“义”的不同理解。(3分)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(2)结合材料,简要谈谈你对儒家之“义”或墨家之“义”的看法。(3分)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(1)①儒家认为“义”是君臣、父子、兄弟等之间的伦理道德规范(或礼法),可以维系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社会的纲常秩序。②墨家认为义即利,可以利国利民。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(2)(示例1)儒家的“义”是孔孟等人在继承和发展先秦文化中的正义、公平思想的基础上概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括提出的道德规范和价值取向标准,是人生的责任和奉献,至今仍是中国人崇高道德的表现,对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促进社会的发展有着重要的现实意义。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(示例2)墨家认为义就是利,不同于儒家所说的私利,而是符合天下人民百姓的根本利益的公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利,讲现实(功用),追求社会效果。从目的上讲,殊途同归。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(1)搜索材料中的关键词句,如儒家的“长幼”“君臣”“孝悌”等,讲的都是人伦礼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法、社会秩序;墨家的“利”“为政”“刑政”“社稷”“利民”“利人”“良宝”讲的都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是治国理政,“义”的好处。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(2)首先要读懂材料,所提出的看法不可脱离材料内容,并结合材料内容对提出的看法进行阐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子路说:“不做官不合乎义。长幼间的礼节不能废弃,君臣间的大义又怎么能废弃呢?”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认真地兴办学校教育,把孝悌的道理反复讲给百姓听,头发花白的老人就不会在路上背着或者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顶着东西了。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义就是利。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如今倘若用“义”去治理国家,人口必然增多,刑政必然得到治理,国家必然安定。我们所以看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中那所谓的宝物,是因为它们有利于民,而“义”却可以使人民得利,所以说:“义”就是天下</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的宝物啊!</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7.(2017浙江吴越联盟高三二联,21—22)阅读下面的材料,回答问题。(7分)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庄子见鲁哀公。哀公曰:“鲁多儒士,少为先生方者。”庄子曰:“鲁少儒。”哀公曰:“举鲁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国而儒服,何谓少乎?”庄子曰:“周闻之,儒者冠圜冠者,知天时;履句屦者,知地形;缓佩玦者,事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至而断。君子有其道者,未必为其服也;为其服者,未必知其道也。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(《庄子·田子方》)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(1)李白《嘲鲁儒》里“鲁叟谈五经”的“五经”是指《诗经》《尚书》《礼记》和《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》五部儒家典籍。(2分)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(2)根据选文,理解并概括庄子关于“儒”的要求。(5分)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(1)周易　春秋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(2)知晓天时,目光远大,懂得自然、人事变迁的规律。脚踏实地,熟悉地理地形等实用知识、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技能。遇事能决断,有经国济民的才干。</a:t>
            </a:r>
            <a:endParaRPr lang="zh-CN" altLang="en-US" dirty="0"/>
          </a:p>
        </p:txBody>
      </p:sp>
      <p:sp>
        <p:nvSpPr>
          <p:cNvPr id="3" name="TextBox 2"/>
          <p:cNvSpPr txBox="1"/>
          <p:nvPr/>
        </p:nvSpPr>
        <p:spPr>
          <a:xfrm>
            <a:off x="539750" y="2205823"/>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(1)考查对古代文化典籍的了解,属于基本常识。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(2)抓住“知天时”“知地形”“事至而断”等关键词句进行恰当的翻译、总结。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庄子拜见鲁哀公。鲁哀公说:“鲁国多儒学之士,很少有信仰先生道学的人。”庄子说:“鲁国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儒学之士很少。”鲁哀公说:“全鲁国的人都穿着儒士的服装,怎么说少呢?” 庄子说:“我听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说,儒者头戴圆帽的知晓天时;穿着方鞋的,熟悉地形;佩带用五色丝绳系着的玉玦的,遇事能决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断。君子身怀那种学问和本事的,不一定要穿儒士的服装;穿上儒士服装的人,不一定会具有那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种学问和本事。</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8.(2017温州十校联合体高三期末,21—22)阅读下面的材料,回答问题。(6分)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为人臣者怀仁义以事其君,为人子者怀仁义以事其父,为人弟者怀仁义以事其兄,是君臣、父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子、兄弟去利,怀仁义以相接也。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(《孟子·告子下》)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君子之求利也略,其远害也早,其避辱也惧,其行道理也勇。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(《荀子·修身》)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(1)两则材料都表现了</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的义利观。(2分)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(2)请谈谈你对“其行道理也勇”的认识。(4分)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(1)重义轻利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(2)君子勇于担当道义。我们应该学习君子这种重义的品格,高举正义的大旗,勇敢担当,勇于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践行,自觉地把这种勇于担当的精神传承下去。</a:t>
            </a:r>
            <a:endParaRPr lang="zh-CN" altLang="en-US" dirty="0"/>
          </a:p>
        </p:txBody>
      </p:sp>
      <p:sp>
        <p:nvSpPr>
          <p:cNvPr id="3" name="TextBox 2"/>
          <p:cNvSpPr txBox="1"/>
          <p:nvPr/>
        </p:nvSpPr>
        <p:spPr>
          <a:xfrm>
            <a:off x="539750" y="220582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(1)从文中“去利,怀仁义”“求利也略”可知。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(2)荀子“其行道理也勇”中的“道”是“道义”,这里的意思就是对道义要勇于担当,结合现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实进行展开即可。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做臣下的心怀仁义来侍奉君主,做儿子的心怀仁义来侍奉父亲,做弟弟的心怀仁义来侍奉哥哥,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这就会使君臣之间、父子之间、兄弟之间都去掉利的观念,心怀仁义来互相对待。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君子对于谋求私利很不在意,对于祸害早早远离,对于耻辱警惕而回避,对于道义又勇于担当。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45157"/>
            <a:ext cx="8127250" cy="5618384"/>
            <a:chOff x="539750" y="945157"/>
            <a:chExt cx="8127250" cy="5618384"/>
          </a:xfrm>
        </p:grpSpPr>
        <p:sp>
          <p:nvSpPr>
            <p:cNvPr id="2" name="TextBox 2"/>
            <p:cNvSpPr txBox="1"/>
            <p:nvPr/>
          </p:nvSpPr>
          <p:spPr>
            <a:xfrm>
              <a:off x="540000" y="94515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9.(2017宁波高三期末统考,21—22)阅读下面的材料,回答问题。(6分)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子曰:“贤哉,回也!一箪食,一瓢饮,在陋巷,人不堪其忧,回也不改其乐。贤哉,回也!”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(《论语·雍也》)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子曰:“士志于道,而耻恶衣恶食者,未足与议也。”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(《论语·里仁》)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必变食,居必迁坐。食不厌精,脍不厌细。食钅壹而饣曷</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,鱼馁而肉败,不食。色恶,不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食。恶臭,不食。失饪,不食。不时,不食。割不正,不食。不得其酱,不食。肉虽多,不使胜食气</a:t>
              </a:r>
              <a:r>
                <a:rPr dirty="0"/>
                <a:t/>
              </a:r>
              <a:br>
                <a:rPr dirty="0"/>
              </a:b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。唯酒无量,不及乱。”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(《论语·乡党》)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①齐:通“斋”,祭祀时的斋戒。②钅壹而饣曷:二者同义,指食物腐败变味。③食气: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“气”同“饩”,食气指主食。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(1)小如饮食者也常蕴含着大道理,如老子的“治大国,若烹小鲜”。孔子认为“肉虽多,不使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胜食气。唯酒无量,不及乱”,简析其中蕴含的孔子的思想。(3分)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(2)上述材料中,孔子一方面明确批判“耻恶衣恶食者”,大加赞赏颜回“箪食”“瓢饮”;另</a:t>
              </a:r>
              <a:endParaRPr lang="zh-CN" altLang="en-US" dirty="0"/>
            </a:p>
          </p:txBody>
        </p:sp>
        <p:sp>
          <p:nvSpPr>
            <p:cNvPr id="3" name="TextBox 2"/>
            <p:cNvSpPr txBox="1"/>
            <p:nvPr/>
          </p:nvSpPr>
          <p:spPr>
            <a:xfrm>
              <a:off x="539750" y="585719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一方面又是“食不厌精,脍不厌细”,对饮食极为讲究。你认为这两者是否矛盾,请结合材料简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要分析。(3分)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4.(2015浙江,23—24)阅读下面的材料,回答问题。(5分)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知言者,尽心知性,于凡天下之言,无不有以究极其理,而识其是非得失之所以然也。浩然,盛大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流行之貌。气,即所谓体之充者。本自浩然,失养故馁,惟孟子为善养之以复其初也。</a:t>
            </a:r>
            <a:r>
              <a:rPr lang="zh-CN" altLang="en-US" sz="1530" u="sng" kern="0" dirty="0" smtClean="0">
                <a:solidFill>
                  <a:srgbClr val="000000"/>
                </a:solidFill>
                <a:latin typeface="Times New Roman" panose="02020603050405020304" pitchFamily="65" charset="-122"/>
                <a:ea typeface="宋体" panose="02010600030101010101" pitchFamily="2" charset="-122"/>
              </a:rPr>
              <a:t>盖惟知</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言,则有以明夫道义,而于天下之事无所疑;养气,则有以配夫道义,而于天下之事无所惧,</a:t>
            </a:r>
            <a:r>
              <a:rPr lang="zh-CN" altLang="en-US" sz="1530" kern="0" dirty="0" smtClean="0">
                <a:solidFill>
                  <a:srgbClr val="000000"/>
                </a:solidFill>
                <a:latin typeface="Times New Roman" panose="02020603050405020304" pitchFamily="65" charset="-122"/>
                <a:ea typeface="宋体" panose="02010600030101010101" pitchFamily="2" charset="-122"/>
              </a:rPr>
              <a:t>此其所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以当大任而不动心也。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(选自朱熹《四书章句集注·孟子集注》)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(1)根据材料可以判断,朱熹这段话是对《孟子》中“我知言,我善养吾</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”一句的注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释。(2分)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(2)从画线句中概括“知言”和“养气”的功能。(3分)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(1)中庸。席上肉虽多,但不要比饭吃得多;只有酒不限量,不要醉就可以了。这体现了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孔子折中、适当、不走极端的处世原则。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(2)不矛盾。前者孔子之所以反对讲究吃穿,是对“道”的强调。他认为作为君子应该追求正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道(“志于道”),即便是粗茶淡饭也能如颜回一般“安贫乐道”。后者孔子之所以对饮食极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为重视,则是对“礼”的强调。(“礼”是用以区分尊卑贵贱的社会制度,以及与之相应的礼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节仪式)祭祀时的斋戒是重要的“礼”,自然要讲究相应的饮食。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(1)“肉虽多,不使胜食气。唯酒无量,不及乱”意为席上肉虽多,但不要比饭吃得多,只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有酒不限量,不要醉就可以了。这体现了孔子折中、适当、不走极端的中庸思想。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(2)此题涉及孔子的两个重要的思想,一是对“道”的强调,一是对“礼”的强调,答题时,要能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够从两个不同的角度进行分析。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孔子说:“颜回多么有道德呀!一筐饭,一瓢水,住在狭小的巷子里,别人无法忍受那种忧愁,颜回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却不改变他自有的快乐。颜回多么有道德呀!”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孔子说:“士人追求正道,却以穿得不好吃得不好为耻辱,那就不值得和他谈论什么了。”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“斋戒时一定要改变平常的饮食,住处也要变动,不要和妻妾住在一起。食物不嫌做得精,鱼肉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不嫌切得细。食物变质馊臭,鱼肉腐烂,不吃。颜色难看,不吃。气味难闻,不吃。火候不当,不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吃。不是时候,不吃。切得不合刀法,不吃。没有合适的调味酱,不吃。肉虽然吃得多,但不超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过主食。酒不限量,但不要喝醉。”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04482"/>
            <a:ext cx="8127250" cy="4563999"/>
            <a:chOff x="539750" y="991377"/>
            <a:chExt cx="8127250" cy="4563999"/>
          </a:xfrm>
        </p:grpSpPr>
        <p:sp>
          <p:nvSpPr>
            <p:cNvPr id="2" name="TextBox 2"/>
            <p:cNvSpPr txBox="1"/>
            <p:nvPr/>
          </p:nvSpPr>
          <p:spPr>
            <a:xfrm>
              <a:off x="540000" y="99137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10.(2017稽阳联谊学校联考,21—22)阅读下面的文字,完成(1)—(2)题。(6分)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(1)子适卫,冉有仆。子曰:“庶矣哉!”冉有曰:“既庶矣,又何加焉?”曰:“富之。”曰:“既富矣,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又何加焉?”曰:“教之。”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(《论语·为政》)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(2)是故明君制民之产,必使仰足以事父母,俯足以畜妻子,乐岁终身饱,凶年免于死亡。然后驱而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之善,故民之从之也轻。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(《孟子·梁惠王上》)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(3)夫当家之爱子,财货足用,货财足用则轻用,轻用则侈泰。亲爱之则不忍,不忍则骄恣。侈泰则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家贫,骄恣则行暴。此虽财用足而爱厚,轻利之患也。凡人之生也,财用足则隳于用力,上懦则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肆于为非。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(《韩非子·六反》)</a:t>
              </a:r>
              <a:endParaRPr lang="zh-CN" altLang="en-US" dirty="0"/>
            </a:p>
          </p:txBody>
        </p:sp>
        <p:sp>
          <p:nvSpPr>
            <p:cNvPr id="3" name="TextBox 2"/>
            <p:cNvSpPr txBox="1"/>
            <p:nvPr/>
          </p:nvSpPr>
          <p:spPr>
            <a:xfrm>
              <a:off x="539750" y="4849029"/>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(1)根据上面材料,概括儒家治国的三个阶段。(2分)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(2)结合上面语段,说说儒家和法家的经济思想有何不同。(4分)</a:t>
              </a:r>
              <a:endParaRPr lang="zh-CN" altLang="en-US" dirty="0"/>
            </a:p>
          </p:txBody>
        </p:sp>
      </p:grpSp>
      <p:sp>
        <p:nvSpPr>
          <p:cNvPr id="5" name="TextBox 2"/>
          <p:cNvSpPr txBox="1"/>
          <p:nvPr/>
        </p:nvSpPr>
        <p:spPr>
          <a:xfrm>
            <a:off x="539750" y="537651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(1)庶民,富民,教民。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(2)①儒家认为治理国家应当“制民之产”,先奠定一定的物质基础,让人民生活有所保障,以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求社会秩序和谐。②法家主张贫民弱民,认为大凡人的本性,一旦富足了,就会懒于劳作,容易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犯罪,使社会混乱。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922718"/>
            <a:chOff x="539750" y="1080000"/>
            <a:chExt cx="8127250" cy="4922718"/>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(1)从第一段中可找到核心词“庶”“富”“教”;第二段讲治国要先“制民之产”,使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其“足以事父母”“足以蓄妻子”,然后“驱而之善”。(2)第三段韩非子讲的角度就与孔孟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不一样,他强调父母不能溺爱子女,不应该给他们足够的财物,由此延伸到国君治国,也不能让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老百姓太富有,财物富足了,人就会懒惰,懒惰了就会犯罪,社会就会混乱。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(1)孔子到卫国去,冉有为他驾车。孔子说:“人口真多呀!”冉有说:“人口已经够多了,还要再做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什么呢?”孔子说:“使他们富起来。”冉有说:“富了以后还要做些什么?”孔子说:“对他们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进行教化。”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(2)所以英明的君主规定老百姓的产业,一定使他们上能赡养父母,下能养活妻子儿女;年成好时能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丰衣足食,年成不好时也不至于饿死。然后督促他们做好事。所以老百姓跟随国君走就容易了。</a:t>
              </a:r>
              <a:endParaRPr lang="zh-CN" altLang="en-US" dirty="0"/>
            </a:p>
          </p:txBody>
        </p:sp>
        <p:sp>
          <p:nvSpPr>
            <p:cNvPr id="3" name="TextBox 2"/>
            <p:cNvSpPr txBox="1"/>
            <p:nvPr/>
          </p:nvSpPr>
          <p:spPr>
            <a:xfrm>
              <a:off x="539750" y="4634715"/>
              <a:ext cx="8127000" cy="136800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(3)母亲溺爱子女,提供的财货足够他们用了;财货足够用,他们就会滥用;一旦滥用,就会挥霍无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度。溺爱子女,就不能坚决加以约束;不能坚决加以约束,就会使他们骄横放纵。挥霍无度,家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境就会贫困;骄横放纵,行为就会暴虐。这就是财物富足并加以厚爱、使用轻刑造成的祸患。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大凡人的本性, 财用富足了,就会懒于劳作;君主软弱了,下面的人就会放肆地干坏事。</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11.(2016浙江样卷,23—24)阅读下面的材料,完成(1)—(2)题。(5分)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礼者,所以正身也;师者,所以正礼也。无礼何以正身?无师,吾安知礼之为是也?礼然而然,则是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情安礼也;师云而云,则是知若师也。情安礼,知若师,则是圣人也。故非礼,是无法也;非师,是无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师也。不是师法而好自用,譬之是犹以盲辨色,以聋辨声也,舍乱妄无为也。故学也者,礼法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也。夫师,以身为正仪而贵自安者也。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(《荀子·修身》)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(1)这段话中“礼”和“师”的含义分别是什么?(2分)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(2)根据这段话,简析“修身”的方法。(3分)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(1)①“礼”是用以规范人行为的规则法度。②“师”是能端正礼法并以身作则的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(2)①向老师学习礼法,不师心自用,不自行其是。②将学到的礼法体现于自身的言行举止中,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避免胡说妄为。③行动上合于礼法,情感上安于礼法,以达到圣人的境界。</a:t>
            </a:r>
            <a:endParaRPr lang="zh-CN" altLang="en-US" dirty="0"/>
          </a:p>
        </p:txBody>
      </p:sp>
      <p:sp>
        <p:nvSpPr>
          <p:cNvPr id="3" name="TextBox 2"/>
          <p:cNvSpPr txBox="1"/>
          <p:nvPr/>
        </p:nvSpPr>
        <p:spPr>
          <a:xfrm>
            <a:off x="539750" y="2647868"/>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(1)找出“礼者,所以正身也;师者,所以正礼也”这句话,正确理解其含意,可得出答案。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(2)荀子通过对比与比喻论证手法阐述修身方法。关注文中结论性的句子,结合“情安礼”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“知若师”“学也者,礼法也”等内容,加以概括。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礼法,是用来端正身心的;老师,是用来端正礼法的。没有礼法,用什么来端正身心呢?没有老师,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我怎么知道礼法就是这样的呢?礼法这样规定,就按照这样做,是性情适合礼法;老师这样说,就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跟着这样说,是认知如同老师。性情适合礼法,认知如同老师,就是圣人了。所以,违背了礼法,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就是无视法度;违背了老师,就是无视老师。不遵照老师的教导,违背礼法,喜欢自以为是,这就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好像让盲人去分辨颜色,让聋子去分辨声音,除了胡说妄为是不会干出什么事来的。所以,学习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就是学礼法。老师要以身作则,而且要教人们安心于这样做。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(1)浩然之气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(2)①知言,能明道义,于事无疑。②养气,能配道义,于事无惧。</a:t>
            </a:r>
            <a:endParaRPr lang="zh-CN" altLang="en-US" dirty="0"/>
          </a:p>
        </p:txBody>
      </p:sp>
      <p:sp>
        <p:nvSpPr>
          <p:cNvPr id="3" name="TextBox 2"/>
          <p:cNvSpPr txBox="1"/>
          <p:nvPr/>
        </p:nvSpPr>
        <p:spPr>
          <a:xfrm>
            <a:off x="539750" y="1848633"/>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(1)答案句是孟子名言,材料是对孟子名言的解释。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(2)解答本题,要以“知言”“养气”为陈述对象压缩两个分句,并且注意句式的一致。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善于分析别人的言语的人,竭尽自己的心了解事物的原理,对于天下所有的言论,没有不探究挖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掘它根本的原理,来知道它是非对错得失的原因由来的。浩然,是很强势的水流行进的情状。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气,就是使身体充盈的,本来气是很强大的像强势水流行进的样子,不养它就会衰竭。只有孟子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善于养气,使它像开始那样充盈。只有善于分析别人的言语,才能够明晓道义,而且对于天下的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事再没有疑惑;养气那么就能辅助道义,而且对于天下事再没有畏惧的。这是他担当重任能不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使他的心意惊动的原因。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(《四书章句集注·孟子集注》)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2</TotalTime>
  <Words>3277</Words>
  <Application>WPS 演示</Application>
  <PresentationFormat>自定义</PresentationFormat>
  <Paragraphs>550</Paragraphs>
  <Slides>85</Slides>
  <Notes>84</Notes>
  <HiddenSlides>0</HiddenSlides>
  <MMClips>0</MMClips>
  <ScaleCrop>false</ScaleCrop>
  <HeadingPairs>
    <vt:vector size="4" baseType="variant">
      <vt:variant>
        <vt:lpstr>主题</vt:lpstr>
      </vt:variant>
      <vt:variant>
        <vt:i4>1</vt:i4>
      </vt:variant>
      <vt:variant>
        <vt:lpstr>幻灯片标题</vt:lpstr>
      </vt:variant>
      <vt:variant>
        <vt:i4>85</vt:i4>
      </vt:variant>
    </vt:vector>
  </HeadingPairs>
  <TitlesOfParts>
    <vt:vector size="86" baseType="lpstr">
      <vt:lpstr>主题1</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140</cp:revision>
  <dcterms:created xsi:type="dcterms:W3CDTF">2018-07-24T07:45:27Z</dcterms:created>
  <dcterms:modified xsi:type="dcterms:W3CDTF">2019-03-06T08:17:40Z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