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6" r:id="rId1"/>
  </p:sldMasterIdLst>
  <p:notesMasterIdLst>
    <p:notesMasterId r:id="rId11"/>
  </p:notesMasterIdLst>
  <p:handoutMasterIdLst>
    <p:handoutMasterId r:id="rId12"/>
  </p:handoutMasterIdLst>
  <p:sldIdLst>
    <p:sldId id="1189" r:id="rId2"/>
    <p:sldId id="1248" r:id="rId3"/>
    <p:sldId id="1249" r:id="rId4"/>
    <p:sldId id="1250" r:id="rId5"/>
    <p:sldId id="1251" r:id="rId6"/>
    <p:sldId id="1252" r:id="rId7"/>
    <p:sldId id="1253" r:id="rId8"/>
    <p:sldId id="1254" r:id="rId9"/>
    <p:sldId id="1277" r:id="rId10"/>
  </p:sldIdLst>
  <p:sldSz cx="9144000" cy="5143500" type="screen16x9"/>
  <p:notesSz cx="6858000" cy="9144000"/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000000"/>
    <a:srgbClr val="FF0000"/>
    <a:srgbClr val="FF00FF"/>
    <a:srgbClr val="EAEAEA"/>
    <a:srgbClr val="0000FF"/>
    <a:srgbClr val="0066FF"/>
    <a:srgbClr val="A38302"/>
    <a:srgbClr val="FEFCD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9" autoAdjust="0"/>
    <p:restoredTop sz="94705" autoAdjust="0"/>
  </p:normalViewPr>
  <p:slideViewPr>
    <p:cSldViewPr>
      <p:cViewPr>
        <p:scale>
          <a:sx n="100" d="100"/>
          <a:sy n="100" d="100"/>
        </p:scale>
        <p:origin x="-1752" y="-1560"/>
      </p:cViewPr>
      <p:guideLst>
        <p:guide orient="horz" pos="3162"/>
        <p:guide pos="5698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86"/>
        <p:guide pos="231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AEC7CA4-92FE-400F-9331-6701D863B4DE}" type="datetimeFigureOut">
              <a:rPr lang="zh-CN" altLang="en-US"/>
              <a:pPr>
                <a:defRPr/>
              </a:pPr>
              <a:t>2020/8/27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F2C0291-50E5-4612-B9B2-4FAD855D4A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85BF1F8-410A-4003-BC0F-A02C168602FC}" type="datetimeFigureOut">
              <a:rPr lang="zh-CN" altLang="en-US"/>
              <a:pPr>
                <a:defRPr/>
              </a:pPr>
              <a:t>2020/8/27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07055CA-C4C5-4AC0-A30C-3E5E74D02C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57BFF7D-2C3B-49CC-B757-E7462AA951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B4883988-1C44-473E-92A6-5901A667B0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1ECC333-EE47-41C0-AB4A-9734FD6FD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4D9B3E6-BCF7-4A1D-AE7E-80131951A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3234560-C6B4-4DA6-B829-F8198A4C31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89342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A9F8C2-4971-4D3B-8388-14B73BC9B8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B35208AF-C17A-4803-9255-C6C29BCAC0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C7597E9-6B6D-48AC-A866-C415A8BEFD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F64E4FD-6450-4C5E-BFBC-033DD0D2A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0E452A8-2083-4F78-A2D4-D01D9D4AB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28270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4A079103-85D4-457A-9DD0-FF83B83EA6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7A45C297-CDD2-4CEF-AFBC-05F36E5E3C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7626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5574C6B-4259-4732-8823-14B42039C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790D854-4C9F-4CAF-913D-A47427324D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A14711A-4872-4BD7-BB94-05F800883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723825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2EF8962-F491-40E4-B260-7FE1E81FAF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822794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5460"/>
            <a:ext cx="6400443" cy="13148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44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485"/>
            <a:ext cx="8229481" cy="33954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5383457-EB0A-4B00-BDB6-4D8D95A1B7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21C6D27-FD02-4755-ACB5-297BD7AE5C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0F19053-7C03-4639-845C-1B8048CB1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FC6B18B-55D3-44AF-A129-F313351154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053875A-207F-40D6-80FC-350146209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970189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6C26023-52FC-43F5-9796-8631C83A92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AA8667B5-71BE-4244-86D4-4A5B655D6C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92E7F2E-438F-43E2-BB85-8FCC6F3DA3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4B06972-4BE0-4B7A-B648-74FF01AC1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FD5C8DC-2579-4256-9BD7-90E7772E8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77790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D992C28-F53A-4530-8858-E13731220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9ACA89F-068B-4A7A-87CA-08BD373411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6715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99CE5FEE-1309-4C44-A7DE-3A73347EA0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69219"/>
            <a:ext cx="386715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602C6874-45BA-4197-96A7-092184D72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4390C2E9-F8C6-428C-90B0-F6CD96A16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4AAD2FEE-0A57-49BB-B009-1F95AF6C4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32799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24A9925-D73C-414F-AB9E-BC71D35810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B6E48EED-43FF-4E15-A7D7-9965BCAA7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327C622A-6F80-4370-8923-346458A0EF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818BAD3F-A18D-4841-ABD9-153A5EF265C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7B014A70-68F4-4E83-B2CE-E71A0FF468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D609868E-F74A-41CA-8113-1E772E1066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4A89F462-3BF1-49E2-A2F0-CBB91829CC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DF04DD7A-DF3D-49CE-803A-9F8339F18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63648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DEB5707-C4F0-4B44-B5A5-A00411F250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5F973DAF-27EA-4FAA-9427-69F7E07B7D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650C8E5A-26DB-4066-8CC9-ECAB08BF0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1884672B-F722-4077-8453-6E455E2E0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21043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6C7A61B5-8C9D-403E-988F-D40BF8145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08FE2921-57F9-4E29-BD4F-8C0EAAC94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754FCB11-0DCC-4DA9-880F-83A6180D1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4712586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934A73A-E90F-46E5-A2A8-85643A30C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EF28FAE-A102-4BD9-A290-BFA48E61BF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D33E829E-8CA1-43B6-8D3E-ADC0037F41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B09FE21-E45D-4356-B44E-008211108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956A1E71-EBBA-485C-8B14-5084F457F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D43F3935-6E21-4D5D-B364-AEC365D0F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34556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AC0523A-5F22-49D7-A8E5-E70A2AD8EC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206714B2-9D23-43E8-966D-76B180DB4C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8BA442A0-B37F-445D-83F4-DFD37C8AB5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1F015E1-3D2E-43FD-91EF-39EE7BE706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2D6C5179-2C57-424A-8ED6-E8B4C6460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BFCBCB58-5016-49D4-B75A-A0F672B98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57056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9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17B31B49-20F2-4473-B9FE-3A3851FE05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96629C4B-E3FA-4157-8833-BBC7635270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C348FCC-0DFF-46E5-9152-03083B6314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ED1C72-349E-4A62-8185-04FE618EB6C3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FCBB04A-EE61-4C54-8104-254A254CB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6FD6D73-B7BA-4FC8-ADE0-6B4ACB6EF6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8FD40A-91A4-4BE3-93EF-65F0D699F7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93697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49" r:id="rId13"/>
    <p:sldLayoutId id="2147483650" r:id="rId14"/>
    <p:sldLayoutId id="2147483651" r:id="rId15"/>
    <p:sldLayoutId id="2147483652" r:id="rId16"/>
    <p:sldLayoutId id="2147483653" r:id="rId17"/>
    <p:sldLayoutId id="2147483654" r:id="rId18"/>
    <p:sldLayoutId id="2147483655" r:id="rId19"/>
    <p:sldLayoutId id="2147483656" r:id="rId20"/>
    <p:sldLayoutId id="2147483657" r:id="rId21"/>
    <p:sldLayoutId id="2147483658" r:id="rId22"/>
    <p:sldLayoutId id="2147483659" r:id="rId23"/>
    <p:sldLayoutId id="2147483660" r:id="rId24"/>
    <p:sldLayoutId id="2147483661" r:id="rId25"/>
    <p:sldLayoutId id="2147483662" r:id="rId26"/>
    <p:sldLayoutId id="2147483663" r:id="rId27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8"/>
          <p:cNvSpPr txBox="1"/>
          <p:nvPr/>
        </p:nvSpPr>
        <p:spPr>
          <a:xfrm>
            <a:off x="683568" y="483518"/>
            <a:ext cx="7809691" cy="1569660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口语</a:t>
            </a:r>
            <a:r>
              <a:rPr lang="zh-CN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交际</a:t>
            </a:r>
            <a:endParaRPr lang="en-US" altLang="zh-CN" sz="48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我最喜欢的人物形象</a:t>
            </a:r>
            <a:endParaRPr lang="zh-CN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506" name="Picture 2" descr="https://timgsa.baidu.com/timg?image&amp;quality=80&amp;size=b9999_10000&amp;sec=1554477327747&amp;di=a48d5ae45326627b6b7e8bea9f0b262e&amp;imgtype=0&amp;src=http%3A%2F%2Fimgsa.baidu.com%2Fexp%2Fw%3D500%2Fsign%3D621aa695851001e94e3c140f880f7b06%2F48540923dd54564e538e0b45bbde9c82d0584fe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896" y="2571750"/>
            <a:ext cx="3456384" cy="1929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4020" y="483518"/>
            <a:ext cx="74631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sz="36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3600" b="1">
                <a:ea typeface="宋体" panose="02010600030101010101" pitchFamily="2" charset="-122"/>
              </a:rPr>
              <a:t>一、创设情境，激发交际兴趣</a:t>
            </a:r>
            <a:endParaRPr lang="zh-CN" altLang="en-US" sz="3600" b="1"/>
          </a:p>
        </p:txBody>
      </p:sp>
      <p:sp>
        <p:nvSpPr>
          <p:cNvPr id="3" name="文本框 2"/>
          <p:cNvSpPr txBox="1"/>
          <p:nvPr/>
        </p:nvSpPr>
        <p:spPr>
          <a:xfrm>
            <a:off x="414020" y="1408713"/>
            <a:ext cx="804037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altLang="zh-CN" sz="3200" b="1">
                <a:ea typeface="宋体" panose="02010600030101010101" pitchFamily="2" charset="-122"/>
              </a:rPr>
              <a:t>       </a:t>
            </a:r>
            <a:r>
              <a:rPr lang="zh-CN" sz="3200" b="1">
                <a:ea typeface="宋体" panose="02010600030101010101" pitchFamily="2" charset="-122"/>
              </a:rPr>
              <a:t>同学们，你平时喜欢看什么书？你最喜欢书中的谁？他有什么特点？</a:t>
            </a:r>
            <a:endParaRPr lang="zh-CN" altLang="en-US" sz="3200" b="1"/>
          </a:p>
        </p:txBody>
      </p:sp>
      <p:sp>
        <p:nvSpPr>
          <p:cNvPr id="4" name="文本框 3"/>
          <p:cNvSpPr txBox="1"/>
          <p:nvPr/>
        </p:nvSpPr>
        <p:spPr>
          <a:xfrm>
            <a:off x="461010" y="2673633"/>
            <a:ext cx="822261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altLang="zh-CN" sz="3200" b="1">
                <a:ea typeface="宋体" panose="02010600030101010101" pitchFamily="2" charset="-122"/>
              </a:rPr>
              <a:t>        </a:t>
            </a:r>
            <a:r>
              <a:rPr lang="zh-CN" sz="3200" b="1">
                <a:ea typeface="宋体" panose="02010600030101010101" pitchFamily="2" charset="-122"/>
              </a:rPr>
              <a:t>大家有那么多喜欢的书，有那么多喜欢的人，那么，你最喜欢的人物形象是谁？今天我们就来聊一聊这个话题。</a:t>
            </a:r>
            <a:endParaRPr lang="zh-CN" altLang="en-US" sz="3200" b="1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41705" y="1747927"/>
            <a:ext cx="6596380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95275"/>
            <a:r>
              <a:rPr lang="en-US" altLang="zh-CN" sz="3600" b="0">
                <a:ea typeface="宋体" panose="02010600030101010101" pitchFamily="2" charset="-122"/>
              </a:rPr>
              <a:t>     </a:t>
            </a:r>
            <a:r>
              <a:rPr lang="zh-CN" sz="3200" b="1">
                <a:ea typeface="宋体" panose="02010600030101010101" pitchFamily="2" charset="-122"/>
              </a:rPr>
              <a:t>同学们，今天我们就来交流一下你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最喜欢的</a:t>
            </a:r>
            <a:r>
              <a:rPr lang="zh-CN" sz="3200" b="1">
                <a:ea typeface="宋体" panose="02010600030101010101" pitchFamily="2" charset="-122"/>
              </a:rPr>
              <a:t>人物形象。我们在交流的时候，应该做到哪些呢？</a:t>
            </a:r>
            <a:endParaRPr lang="zh-CN" altLang="en-US" sz="3200" b="1"/>
          </a:p>
        </p:txBody>
      </p:sp>
      <p:sp>
        <p:nvSpPr>
          <p:cNvPr id="2" name="文本框 1"/>
          <p:cNvSpPr txBox="1"/>
          <p:nvPr/>
        </p:nvSpPr>
        <p:spPr>
          <a:xfrm>
            <a:off x="840105" y="699542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0"/>
            <a:r>
              <a:rPr lang="zh-CN" sz="3600" b="1">
                <a:ea typeface="宋体" panose="02010600030101010101" pitchFamily="2" charset="-122"/>
              </a:rPr>
              <a:t>二、明确目的</a:t>
            </a:r>
            <a:endParaRPr lang="zh-CN" altLang="en-US" sz="3600" b="1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29590" y="195486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0"/>
            <a:r>
              <a:rPr lang="zh-CN" sz="3600" b="1">
                <a:ea typeface="宋体" panose="02010600030101010101" pitchFamily="2" charset="-122"/>
              </a:rPr>
              <a:t>三、合作探究</a:t>
            </a:r>
            <a:endParaRPr lang="zh-CN" altLang="en-US" sz="3600" b="1"/>
          </a:p>
        </p:txBody>
      </p:sp>
      <p:sp>
        <p:nvSpPr>
          <p:cNvPr id="2" name="文本框 1"/>
          <p:cNvSpPr txBox="1"/>
          <p:nvPr/>
        </p:nvSpPr>
        <p:spPr>
          <a:xfrm>
            <a:off x="615950" y="753651"/>
            <a:ext cx="765048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95275"/>
            <a:r>
              <a:rPr lang="zh-CN" sz="3200" b="1">
                <a:ea typeface="宋体" panose="02010600030101010101" pitchFamily="2" charset="-122"/>
                <a:cs typeface="Times New Roman" panose="02020603050405020304" pitchFamily="18" charset="0"/>
              </a:rPr>
              <a:t>1.小组的每位同学把自己喜欢的人物形象介绍给大家。</a:t>
            </a:r>
            <a:endParaRPr lang="zh-CN" altLang="en-US" sz="3200" b="1"/>
          </a:p>
        </p:txBody>
      </p:sp>
      <p:sp>
        <p:nvSpPr>
          <p:cNvPr id="3" name="文本框 2"/>
          <p:cNvSpPr txBox="1"/>
          <p:nvPr/>
        </p:nvSpPr>
        <p:spPr>
          <a:xfrm>
            <a:off x="615950" y="1776636"/>
            <a:ext cx="746315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95275"/>
            <a:r>
              <a:rPr lang="zh-CN" sz="3200" b="1">
                <a:ea typeface="宋体" panose="02010600030101010101" pitchFamily="2" charset="-122"/>
                <a:cs typeface="Times New Roman" panose="02020603050405020304" pitchFamily="18" charset="0"/>
              </a:rPr>
              <a:t>2.每位成员要认真听，并能尽快抓住每个同学所说的重点。</a:t>
            </a:r>
            <a:endParaRPr lang="zh-CN" altLang="en-US" sz="3200" b="1"/>
          </a:p>
        </p:txBody>
      </p:sp>
      <p:sp>
        <p:nvSpPr>
          <p:cNvPr id="4" name="文本框 3"/>
          <p:cNvSpPr txBox="1"/>
          <p:nvPr/>
        </p:nvSpPr>
        <p:spPr>
          <a:xfrm>
            <a:off x="643890" y="2766601"/>
            <a:ext cx="743521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95275"/>
            <a:r>
              <a:rPr lang="zh-CN" sz="3200" b="1">
                <a:ea typeface="宋体" panose="02010600030101010101" pitchFamily="2" charset="-122"/>
                <a:cs typeface="Times New Roman" panose="02020603050405020304" pitchFamily="18" charset="0"/>
              </a:rPr>
              <a:t>3.每个小组成员要对讲述者进行评价，让讲述者进行修改。</a:t>
            </a:r>
            <a:endParaRPr lang="zh-CN" altLang="en-US" sz="3200" b="1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3890" y="3676556"/>
            <a:ext cx="824859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95275"/>
            <a:r>
              <a:rPr lang="zh-CN" sz="3200" b="1" dirty="0">
                <a:ea typeface="宋体" panose="02010600030101010101" pitchFamily="2" charset="-122"/>
                <a:cs typeface="Times New Roman" panose="02020603050405020304" pitchFamily="18" charset="0"/>
              </a:rPr>
              <a:t>4.每个小组都推选出一位同学，向全班展示。</a:t>
            </a:r>
            <a:endParaRPr lang="zh-CN" altLang="en-US" sz="3200" b="1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03580" y="411510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295275"/>
            <a:r>
              <a:rPr lang="zh-CN" sz="3600" b="1">
                <a:ea typeface="宋体" panose="02010600030101010101" pitchFamily="2" charset="-122"/>
              </a:rPr>
              <a:t>四、小组汇报。</a:t>
            </a:r>
            <a:endParaRPr lang="zh-CN" altLang="en-US" sz="3600" b="1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2330" y="1410365"/>
            <a:ext cx="690118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95275"/>
            <a:r>
              <a:rPr lang="zh-CN" sz="3200" b="1">
                <a:ea typeface="宋体" panose="02010600030101010101" pitchFamily="2" charset="-122"/>
                <a:cs typeface="Times New Roman" panose="02020603050405020304" pitchFamily="18" charset="0"/>
              </a:rPr>
              <a:t>1.要认真倾听，快速地把握说话者的重点。</a:t>
            </a:r>
          </a:p>
          <a:p>
            <a:r>
              <a:rPr lang="zh-CN" sz="3200" b="1">
                <a:ea typeface="宋体" panose="02010600030101010101" pitchFamily="2" charset="-122"/>
                <a:cs typeface="Times New Roman" panose="02020603050405020304" pitchFamily="18" charset="0"/>
              </a:rPr>
              <a:t>   2.听完之后，要对讲述者从内容、仪态、语气等方面做出评价。</a:t>
            </a:r>
          </a:p>
          <a:p>
            <a:r>
              <a:rPr lang="zh-CN" sz="3200" b="1">
                <a:ea typeface="宋体" panose="02010600030101010101" pitchFamily="2" charset="-122"/>
                <a:cs typeface="Times New Roman" panose="02020603050405020304" pitchFamily="18" charset="0"/>
              </a:rPr>
              <a:t>   3.同学讲完后，听众能复述内容。</a:t>
            </a:r>
            <a:endParaRPr lang="zh-CN" altLang="en-US" sz="3200" b="1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55576" y="699542"/>
            <a:ext cx="7560840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</a:pPr>
            <a:r>
              <a:rPr lang="en-US" altLang="zh-CN" sz="3200" b="1">
                <a:ea typeface="宋体" panose="02010600030101010101" pitchFamily="2" charset="-122"/>
              </a:rPr>
              <a:t>       </a:t>
            </a:r>
            <a:r>
              <a:rPr lang="zh-CN" sz="3200" b="1">
                <a:ea typeface="宋体" panose="02010600030101010101" pitchFamily="2" charset="-122"/>
              </a:rPr>
              <a:t>真不错，同学们的小耳朵可真灵，听得很清楚，知道他们最喜欢的人物形象是谁，还说了喜欢的理由。祝贺大家，为自己鼓掌加油吧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en-US" sz="3200" b="1"/>
          </a:p>
        </p:txBody>
      </p:sp>
    </p:spTree>
  </p:cSld>
  <p:clrMapOvr>
    <a:masterClrMapping/>
  </p:clrMapOvr>
  <p:transition spd="slow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13055" y="888365"/>
            <a:ext cx="87331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sz="1200" b="1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3600" b="1">
                <a:ea typeface="宋体" panose="02010600030101010101" pitchFamily="2" charset="-122"/>
              </a:rPr>
              <a:t>五、拓展延伸，张显个性，游戏中交际</a:t>
            </a:r>
            <a:endParaRPr lang="zh-CN" altLang="en-US" sz="3600" b="1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65225" y="1979930"/>
            <a:ext cx="63950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3200" b="1">
                <a:ea typeface="宋体" panose="02010600030101010101" pitchFamily="2" charset="-122"/>
              </a:rPr>
              <a:t>做一做。</a:t>
            </a:r>
          </a:p>
          <a:p>
            <a:pPr marL="0" indent="0"/>
            <a:r>
              <a:rPr lang="zh-CN" sz="3200" b="1">
                <a:ea typeface="宋体" panose="02010600030101010101" pitchFamily="2" charset="-122"/>
              </a:rPr>
              <a:t>同学们把自己喜欢的人物图片拿出来办一个人物展吧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sz="3200" b="1">
                <a:ea typeface="宋体" panose="02010600030101010101" pitchFamily="2" charset="-122"/>
              </a:rPr>
              <a:t>　</a:t>
            </a:r>
            <a:endParaRPr lang="zh-CN" altLang="en-US" sz="3200" b="1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83568" y="699542"/>
            <a:ext cx="7992888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</a:pPr>
            <a:r>
              <a:rPr lang="en-US" altLang="zh-CN" sz="3200" b="1" dirty="0">
                <a:ea typeface="宋体" panose="02010600030101010101" pitchFamily="2" charset="-122"/>
              </a:rPr>
              <a:t>         </a:t>
            </a:r>
            <a:r>
              <a:rPr lang="zh-CN" sz="3200" b="1" dirty="0">
                <a:ea typeface="宋体" panose="02010600030101010101" pitchFamily="2" charset="-122"/>
              </a:rPr>
              <a:t>同学们，课后，你们可以和家人、朋友聊一聊自己喜欢的人物形象，也可以围绕</a:t>
            </a:r>
            <a:r>
              <a:rPr lang="zh-CN" sz="3200" b="1" dirty="0">
                <a:ea typeface="宋体" panose="02010600030101010101" pitchFamily="2" charset="-122"/>
                <a:cs typeface="Times New Roman" panose="02020603050405020304" pitchFamily="18" charset="0"/>
              </a:rPr>
              <a:t>“我喜欢的</a:t>
            </a:r>
            <a:r>
              <a:rPr lang="zh-CN" sz="3200" b="1" dirty="0">
                <a:ea typeface="宋体" panose="02010600030101010101" pitchFamily="2" charset="-122"/>
              </a:rPr>
              <a:t>人物形象</a:t>
            </a:r>
            <a:r>
              <a:rPr lang="zh-CN" sz="3200" b="1" dirty="0">
                <a:ea typeface="宋体" panose="02010600030101010101" pitchFamily="2" charset="-122"/>
                <a:cs typeface="Times New Roman" panose="02020603050405020304" pitchFamily="18" charset="0"/>
              </a:rPr>
              <a:t>”办一次画展，开展讲故事比赛，还可以演一演人物的故事呢!</a:t>
            </a:r>
            <a:endParaRPr lang="zh-CN" altLang="en-US" sz="3200" b="1" dirty="0"/>
          </a:p>
        </p:txBody>
      </p:sp>
    </p:spTree>
  </p:cSld>
  <p:clrMapOvr>
    <a:masterClrMapping/>
  </p:clrMapOvr>
  <p:transition spd="slow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2032000" y="441960"/>
            <a:ext cx="5080000" cy="275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0" algn="ctr"/>
            <a:r>
              <a:rPr lang="en-US" sz="12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2" name="图片 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779520" y="2486025"/>
            <a:ext cx="142875" cy="1057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" name="图片 10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022850" y="2097405"/>
            <a:ext cx="142875" cy="60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" name="文本框 102"/>
          <p:cNvSpPr txBox="1"/>
          <p:nvPr/>
        </p:nvSpPr>
        <p:spPr>
          <a:xfrm>
            <a:off x="1324610" y="1716405"/>
            <a:ext cx="715835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endParaRPr lang="en-US" sz="1200" b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/>
            <a:r>
              <a:rPr lang="en-US" sz="12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</a:t>
            </a: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sz="2000" b="1">
                <a:ea typeface="宋体" panose="02010600030101010101" pitchFamily="2" charset="-122"/>
              </a:rPr>
              <a:t>说话条理要清楚</a:t>
            </a:r>
            <a:endParaRPr lang="en-US" sz="2000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sz="2000" b="1">
                <a:ea typeface="宋体" panose="02010600030101010101" pitchFamily="2" charset="-122"/>
              </a:rPr>
              <a:t>说话要求</a:t>
            </a: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sz="2000" b="1">
                <a:ea typeface="宋体" panose="02010600030101010101" pitchFamily="2" charset="-122"/>
              </a:rPr>
              <a:t>声音要洪亮</a:t>
            </a:r>
          </a:p>
          <a:p>
            <a:r>
              <a:rPr lang="zh-CN" sz="2000" b="1">
                <a:ea typeface="宋体" panose="02010600030101010101" pitchFamily="2" charset="-122"/>
              </a:rPr>
              <a:t>我最喜欢的人物形象</a:t>
            </a: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sz="2000" b="1">
                <a:ea typeface="宋体" panose="02010600030101010101" pitchFamily="2" charset="-122"/>
              </a:rPr>
              <a:t>要介绍出处和喜欢的理由</a:t>
            </a:r>
            <a:endParaRPr lang="zh-CN" altLang="en-US" sz="2000" b="1"/>
          </a:p>
        </p:txBody>
      </p:sp>
      <p:pic>
        <p:nvPicPr>
          <p:cNvPr id="3" name="图片 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411470" y="3075305"/>
            <a:ext cx="142875" cy="657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" name="文本框 103"/>
          <p:cNvSpPr txBox="1"/>
          <p:nvPr/>
        </p:nvSpPr>
        <p:spPr>
          <a:xfrm>
            <a:off x="2362200" y="2707005"/>
            <a:ext cx="5080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0"/>
            <a:endParaRPr lang="en-US" sz="1200" b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sz="2000" b="1">
                <a:ea typeface="宋体" panose="02010600030101010101" pitchFamily="2" charset="-122"/>
              </a:rPr>
              <a:t>认真倾听</a:t>
            </a:r>
          </a:p>
          <a:p>
            <a:pPr marL="0" indent="0"/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sz="2000" b="1">
                <a:ea typeface="宋体" panose="02010600030101010101" pitchFamily="2" charset="-122"/>
              </a:rPr>
              <a:t>听话要求</a:t>
            </a:r>
            <a:endParaRPr lang="en-US" sz="2000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zh-CN" sz="2000" b="1">
                <a:ea typeface="宋体" panose="02010600030101010101" pitchFamily="2" charset="-122"/>
              </a:rPr>
              <a:t>快速把握重点</a:t>
            </a:r>
            <a:endParaRPr lang="zh-CN" altLang="en-US" sz="2000" b="1"/>
          </a:p>
        </p:txBody>
      </p:sp>
      <p:sp>
        <p:nvSpPr>
          <p:cNvPr id="4" name="文本框 3"/>
          <p:cNvSpPr txBox="1"/>
          <p:nvPr/>
        </p:nvSpPr>
        <p:spPr>
          <a:xfrm>
            <a:off x="690245" y="717550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板书设计</a:t>
            </a:r>
          </a:p>
        </p:txBody>
      </p:sp>
    </p:spTree>
  </p:cSld>
  <p:clrMapOvr>
    <a:masterClrMapping/>
  </p:clrMapOvr>
  <p:transition spd="slow">
    <p:random/>
  </p:transition>
</p:sld>
</file>

<file path=ppt/theme/theme1.xml><?xml version="1.0" encoding="utf-8"?>
<a:theme xmlns:a="http://schemas.openxmlformats.org/drawingml/2006/main" name="2.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2.0" id="{89872886-46F3-4E68-9C39-3FF53BC49BF4}" vid="{33E7E2E6-B706-4EF9-853E-E9474634CB8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2.0</Template>
  <TotalTime>0</TotalTime>
  <Words>390</Words>
  <Application>Microsoft Office PowerPoint</Application>
  <PresentationFormat>全屏显示(16:9)</PresentationFormat>
  <Paragraphs>31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2.0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>微信公众号whjy10086</dc:subject>
  <dc:creator/>
  <cp:keywords>微信公众号whjy10086</cp:keywords>
  <cp:lastModifiedBy/>
  <cp:revision>1</cp:revision>
  <dcterms:created xsi:type="dcterms:W3CDTF">2017-03-17T02:28:00Z</dcterms:created>
  <dcterms:modified xsi:type="dcterms:W3CDTF">2020-08-27T09:51:05Z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2052-10.8.2.6543</vt:lpwstr>
  </property>
</Properties>
</file>